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orbel" panose="020B0503020204020204" pitchFamily="34" charset="0"/>
      <p:regular r:id="rId12"/>
      <p:bold r:id="rId13"/>
      <p:italic r:id="rId14"/>
      <p:boldItalic r:id="rId15"/>
    </p:embeddedFont>
    <p:embeddedFont>
      <p:font typeface="Gill Sans MT" panose="020B0502020104020203" pitchFamily="34" charset="77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i7tpVkiG679zuII1fR5LDOvK4x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12" d="100"/>
          <a:sy n="112" d="100"/>
        </p:scale>
        <p:origin x="4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e4abe5b58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e4abe5b58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1e4abe5b58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57c60bd18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57c60bd18e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257c60bd18e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2" descr="Puffy white clouds in deep blue sky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57400"/>
            <a:ext cx="1490133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2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0" name="Google Shape;20;p22" descr="Closeup of plant shoo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9468" y="2057400"/>
            <a:ext cx="2059517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2" descr="Wav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09051" y="2057400"/>
            <a:ext cx="3282949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2"/>
          <p:cNvSpPr txBox="1"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>
            <a:off x="1409700" y="276225"/>
            <a:ext cx="9372600" cy="1182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 rot="5400000">
            <a:off x="3785394" y="-810418"/>
            <a:ext cx="4621213" cy="93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sldNum" idx="12"/>
          </p:nvPr>
        </p:nvSpPr>
        <p:spPr>
          <a:xfrm>
            <a:off x="9" y="6629400"/>
            <a:ext cx="41063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dt" idx="10"/>
          </p:nvPr>
        </p:nvSpPr>
        <p:spPr>
          <a:xfrm>
            <a:off x="431801" y="6629400"/>
            <a:ext cx="999067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ftr" idx="11"/>
          </p:nvPr>
        </p:nvSpPr>
        <p:spPr>
          <a:xfrm>
            <a:off x="1638300" y="6629400"/>
            <a:ext cx="9144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2"/>
          <p:cNvSpPr txBox="1">
            <a:spLocks noGrp="1"/>
          </p:cNvSpPr>
          <p:nvPr>
            <p:ph type="title"/>
          </p:nvPr>
        </p:nvSpPr>
        <p:spPr>
          <a:xfrm rot="5400000">
            <a:off x="6760369" y="2155046"/>
            <a:ext cx="59864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2"/>
          <p:cNvSpPr txBox="1">
            <a:spLocks noGrp="1"/>
          </p:cNvSpPr>
          <p:nvPr>
            <p:ph type="body" idx="1"/>
          </p:nvPr>
        </p:nvSpPr>
        <p:spPr>
          <a:xfrm rot="5400000">
            <a:off x="1712122" y="-683405"/>
            <a:ext cx="5986463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32"/>
          <p:cNvSpPr txBox="1">
            <a:spLocks noGrp="1"/>
          </p:cNvSpPr>
          <p:nvPr>
            <p:ph type="sldNum" idx="12"/>
          </p:nvPr>
        </p:nvSpPr>
        <p:spPr>
          <a:xfrm>
            <a:off x="9" y="6629400"/>
            <a:ext cx="41063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32"/>
          <p:cNvSpPr txBox="1">
            <a:spLocks noGrp="1"/>
          </p:cNvSpPr>
          <p:nvPr>
            <p:ph type="dt" idx="10"/>
          </p:nvPr>
        </p:nvSpPr>
        <p:spPr>
          <a:xfrm>
            <a:off x="431801" y="6629400"/>
            <a:ext cx="999067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2"/>
          <p:cNvSpPr txBox="1">
            <a:spLocks noGrp="1"/>
          </p:cNvSpPr>
          <p:nvPr>
            <p:ph type="ftr" idx="11"/>
          </p:nvPr>
        </p:nvSpPr>
        <p:spPr>
          <a:xfrm>
            <a:off x="1638300" y="6629400"/>
            <a:ext cx="9144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23" descr="middle-bar-soi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486413"/>
            <a:ext cx="12192000" cy="1184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oogle Shape;26;p23"/>
          <p:cNvGrpSpPr/>
          <p:nvPr/>
        </p:nvGrpSpPr>
        <p:grpSpPr>
          <a:xfrm>
            <a:off x="1828800" y="5457838"/>
            <a:ext cx="17983200" cy="1476375"/>
            <a:chOff x="1371600" y="5457825"/>
            <a:chExt cx="13487400" cy="1476375"/>
          </a:xfrm>
        </p:grpSpPr>
        <p:pic>
          <p:nvPicPr>
            <p:cNvPr id="27" name="Google Shape;27;p23" descr="http://compostingcouncil.org/admin/wp-content/themes/composting/images/logo_w_tagline1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257800" y="5457825"/>
              <a:ext cx="9601200" cy="1476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Google Shape;28;p23"/>
            <p:cNvSpPr txBox="1"/>
            <p:nvPr/>
          </p:nvSpPr>
          <p:spPr>
            <a:xfrm>
              <a:off x="1371600" y="6211888"/>
              <a:ext cx="44958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007033"/>
                  </a:solidFill>
                  <a:latin typeface="Corbel"/>
                  <a:ea typeface="Corbel"/>
                  <a:cs typeface="Corbel"/>
                  <a:sym typeface="Corbel"/>
                </a:rPr>
                <a:t>Nature’s Way to Grow!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29" name="Google Shape;29;p23"/>
          <p:cNvSpPr txBox="1">
            <a:spLocks noGrp="1"/>
          </p:cNvSpPr>
          <p:nvPr>
            <p:ph type="title"/>
          </p:nvPr>
        </p:nvSpPr>
        <p:spPr>
          <a:xfrm>
            <a:off x="1409700" y="276225"/>
            <a:ext cx="9372600" cy="1182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body" idx="1"/>
          </p:nvPr>
        </p:nvSpPr>
        <p:spPr>
          <a:xfrm>
            <a:off x="1409700" y="1565275"/>
            <a:ext cx="9372600" cy="462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1pPr>
            <a:lvl2pPr marL="914400" lvl="1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2D050"/>
              </a:buClr>
              <a:buSzPts val="2400"/>
              <a:buFont typeface="Corbel"/>
              <a:buChar char="–"/>
              <a:defRPr sz="2400"/>
            </a:lvl2pPr>
            <a:lvl3pPr marL="1371600" lvl="2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dt" idx="10"/>
          </p:nvPr>
        </p:nvSpPr>
        <p:spPr>
          <a:xfrm>
            <a:off x="431801" y="6629400"/>
            <a:ext cx="999067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ftr" idx="11"/>
          </p:nvPr>
        </p:nvSpPr>
        <p:spPr>
          <a:xfrm>
            <a:off x="1638300" y="6629400"/>
            <a:ext cx="9144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sldNum" idx="12"/>
          </p:nvPr>
        </p:nvSpPr>
        <p:spPr>
          <a:xfrm>
            <a:off x="9" y="6629400"/>
            <a:ext cx="41063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/>
          <p:nvPr/>
        </p:nvSpPr>
        <p:spPr>
          <a:xfrm>
            <a:off x="1600200" y="2058988"/>
            <a:ext cx="7198784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6" name="Google Shape;36;p24" descr="Wave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09051" y="2058988"/>
            <a:ext cx="3282949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4" descr="Closeup of green plant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58988"/>
            <a:ext cx="1490133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4"/>
          <p:cNvSpPr txBox="1">
            <a:spLocks noGrp="1"/>
          </p:cNvSpPr>
          <p:nvPr>
            <p:ph type="title"/>
          </p:nvPr>
        </p:nvSpPr>
        <p:spPr>
          <a:xfrm>
            <a:off x="1751777" y="2263921"/>
            <a:ext cx="6949440" cy="3143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1"/>
          </p:nvPr>
        </p:nvSpPr>
        <p:spPr>
          <a:xfrm>
            <a:off x="1751777" y="5381907"/>
            <a:ext cx="6949440" cy="449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1409700" y="276225"/>
            <a:ext cx="9372600" cy="1182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1409701" y="1556281"/>
            <a:ext cx="4610099" cy="4620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83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rbel"/>
              <a:buChar char="₋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2"/>
          </p:nvPr>
        </p:nvSpPr>
        <p:spPr>
          <a:xfrm>
            <a:off x="6172210" y="1556281"/>
            <a:ext cx="4609775" cy="4620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83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rbel"/>
              <a:buChar char="₋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sldNum" idx="12"/>
          </p:nvPr>
        </p:nvSpPr>
        <p:spPr>
          <a:xfrm>
            <a:off x="9" y="6629400"/>
            <a:ext cx="41063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dt" idx="10"/>
          </p:nvPr>
        </p:nvSpPr>
        <p:spPr>
          <a:xfrm>
            <a:off x="431801" y="6629400"/>
            <a:ext cx="999067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ftr" idx="11"/>
          </p:nvPr>
        </p:nvSpPr>
        <p:spPr>
          <a:xfrm>
            <a:off x="1638300" y="6629400"/>
            <a:ext cx="9144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6"/>
          <p:cNvSpPr txBox="1">
            <a:spLocks noGrp="1"/>
          </p:cNvSpPr>
          <p:nvPr>
            <p:ph type="title"/>
          </p:nvPr>
        </p:nvSpPr>
        <p:spPr>
          <a:xfrm>
            <a:off x="1409700" y="276225"/>
            <a:ext cx="9372600" cy="1182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body" idx="2"/>
          </p:nvPr>
        </p:nvSpPr>
        <p:spPr>
          <a:xfrm>
            <a:off x="1409699" y="2378406"/>
            <a:ext cx="4608576" cy="3811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83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body" idx="3"/>
          </p:nvPr>
        </p:nvSpPr>
        <p:spPr>
          <a:xfrm>
            <a:off x="6172203" y="1554480"/>
            <a:ext cx="46101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4"/>
          </p:nvPr>
        </p:nvSpPr>
        <p:spPr>
          <a:xfrm>
            <a:off x="6172203" y="2378406"/>
            <a:ext cx="4610100" cy="3811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83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9" y="6629400"/>
            <a:ext cx="41063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dt" idx="10"/>
          </p:nvPr>
        </p:nvSpPr>
        <p:spPr>
          <a:xfrm>
            <a:off x="431801" y="6629400"/>
            <a:ext cx="999067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ftr" idx="11"/>
          </p:nvPr>
        </p:nvSpPr>
        <p:spPr>
          <a:xfrm>
            <a:off x="1638300" y="6629400"/>
            <a:ext cx="9144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9" y="6629400"/>
            <a:ext cx="41063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431801" y="6629400"/>
            <a:ext cx="999067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1638300" y="6629400"/>
            <a:ext cx="9144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8"/>
          <p:cNvSpPr txBox="1">
            <a:spLocks noGrp="1"/>
          </p:cNvSpPr>
          <p:nvPr>
            <p:ph type="sldNum" idx="12"/>
          </p:nvPr>
        </p:nvSpPr>
        <p:spPr>
          <a:xfrm>
            <a:off x="9" y="6629400"/>
            <a:ext cx="41063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>
          <a:xfrm>
            <a:off x="431801" y="6629400"/>
            <a:ext cx="999067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>
          <a:xfrm>
            <a:off x="1638300" y="6629400"/>
            <a:ext cx="9144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9"/>
          <p:cNvSpPr txBox="1">
            <a:spLocks noGrp="1"/>
          </p:cNvSpPr>
          <p:nvPr>
            <p:ph type="title"/>
          </p:nvPr>
        </p:nvSpPr>
        <p:spPr>
          <a:xfrm>
            <a:off x="6626687" y="919616"/>
            <a:ext cx="4155623" cy="2532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body" idx="1"/>
          </p:nvPr>
        </p:nvSpPr>
        <p:spPr>
          <a:xfrm>
            <a:off x="1409701" y="915923"/>
            <a:ext cx="5216979" cy="506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83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body" idx="2"/>
          </p:nvPr>
        </p:nvSpPr>
        <p:spPr>
          <a:xfrm>
            <a:off x="6626687" y="3446410"/>
            <a:ext cx="4155623" cy="2535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29"/>
          <p:cNvSpPr txBox="1">
            <a:spLocks noGrp="1"/>
          </p:cNvSpPr>
          <p:nvPr>
            <p:ph type="sldNum" idx="12"/>
          </p:nvPr>
        </p:nvSpPr>
        <p:spPr>
          <a:xfrm>
            <a:off x="9" y="6629400"/>
            <a:ext cx="41063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431801" y="6629400"/>
            <a:ext cx="999067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1638300" y="6629400"/>
            <a:ext cx="9144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0"/>
          <p:cNvSpPr txBox="1">
            <a:spLocks noGrp="1"/>
          </p:cNvSpPr>
          <p:nvPr>
            <p:ph type="title"/>
          </p:nvPr>
        </p:nvSpPr>
        <p:spPr>
          <a:xfrm>
            <a:off x="6626689" y="919616"/>
            <a:ext cx="4155623" cy="2532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>
            <a:spLocks noGrp="1"/>
          </p:cNvSpPr>
          <p:nvPr>
            <p:ph type="pic" idx="2"/>
          </p:nvPr>
        </p:nvSpPr>
        <p:spPr>
          <a:xfrm>
            <a:off x="0" y="915923"/>
            <a:ext cx="6626677" cy="5065776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>
            <a:off x="6626689" y="3446397"/>
            <a:ext cx="4155623" cy="2535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sldNum" idx="12"/>
          </p:nvPr>
        </p:nvSpPr>
        <p:spPr>
          <a:xfrm>
            <a:off x="9" y="6629400"/>
            <a:ext cx="41063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dt" idx="10"/>
          </p:nvPr>
        </p:nvSpPr>
        <p:spPr>
          <a:xfrm>
            <a:off x="431801" y="6629400"/>
            <a:ext cx="999067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ftr" idx="11"/>
          </p:nvPr>
        </p:nvSpPr>
        <p:spPr>
          <a:xfrm>
            <a:off x="1638300" y="6629400"/>
            <a:ext cx="9144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/>
          <p:nvPr/>
        </p:nvSpPr>
        <p:spPr>
          <a:xfrm>
            <a:off x="0" y="6629400"/>
            <a:ext cx="1498600" cy="228600"/>
          </a:xfrm>
          <a:prstGeom prst="rect">
            <a:avLst/>
          </a:prstGeom>
          <a:gradFill>
            <a:gsLst>
              <a:gs pos="0">
                <a:srgbClr val="F4FFCB"/>
              </a:gs>
              <a:gs pos="100000">
                <a:srgbClr val="F4FFCB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" name="Google Shape;11;p21"/>
          <p:cNvSpPr/>
          <p:nvPr/>
        </p:nvSpPr>
        <p:spPr>
          <a:xfrm>
            <a:off x="1608668" y="6629400"/>
            <a:ext cx="10583333" cy="228600"/>
          </a:xfrm>
          <a:prstGeom prst="rect">
            <a:avLst/>
          </a:prstGeom>
          <a:gradFill>
            <a:gsLst>
              <a:gs pos="0">
                <a:srgbClr val="E8FF87"/>
              </a:gs>
              <a:gs pos="100000">
                <a:srgbClr val="E8FF87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687F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" name="Google Shape;12;p21"/>
          <p:cNvSpPr txBox="1">
            <a:spLocks noGrp="1"/>
          </p:cNvSpPr>
          <p:nvPr>
            <p:ph type="title"/>
          </p:nvPr>
        </p:nvSpPr>
        <p:spPr>
          <a:xfrm>
            <a:off x="1409700" y="276225"/>
            <a:ext cx="9372600" cy="1182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body" idx="1"/>
          </p:nvPr>
        </p:nvSpPr>
        <p:spPr>
          <a:xfrm>
            <a:off x="1409700" y="1565275"/>
            <a:ext cx="9372600" cy="462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9" y="6629400"/>
            <a:ext cx="41063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dt" idx="10"/>
          </p:nvPr>
        </p:nvSpPr>
        <p:spPr>
          <a:xfrm>
            <a:off x="431801" y="6629400"/>
            <a:ext cx="999067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ftr" idx="11"/>
          </p:nvPr>
        </p:nvSpPr>
        <p:spPr>
          <a:xfrm>
            <a:off x="1638300" y="6629400"/>
            <a:ext cx="9144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/>
          <p:nvPr/>
        </p:nvSpPr>
        <p:spPr>
          <a:xfrm>
            <a:off x="1875700" y="864325"/>
            <a:ext cx="43521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latin typeface="Corbel"/>
                <a:ea typeface="Corbel"/>
                <a:cs typeface="Corbel"/>
                <a:sym typeface="Corbel"/>
              </a:rPr>
              <a:t>What’s Next After Hands-On Training?</a:t>
            </a:r>
            <a:endParaRPr sz="3500" b="1"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96" name="Google Shape;9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3750" y="259500"/>
            <a:ext cx="5199976" cy="16245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1688050" y="2446200"/>
            <a:ext cx="5105700" cy="22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Corbel"/>
              <a:buChar char="●"/>
            </a:pPr>
            <a:r>
              <a:rPr lang="en-US" sz="2500" b="1" i="1">
                <a:latin typeface="Corbel"/>
                <a:ea typeface="Corbel"/>
                <a:cs typeface="Corbel"/>
                <a:sym typeface="Corbel"/>
              </a:rPr>
              <a:t>Consider USCC Certification:</a:t>
            </a:r>
            <a:endParaRPr sz="2500" b="1" i="1">
              <a:latin typeface="Corbel"/>
              <a:ea typeface="Corbel"/>
              <a:cs typeface="Corbel"/>
              <a:sym typeface="Corbel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Corbel"/>
              <a:buChar char="●"/>
            </a:pPr>
            <a:r>
              <a:rPr lang="en-US" sz="2500" b="1" i="1">
                <a:latin typeface="Corbel"/>
                <a:ea typeface="Corbel"/>
                <a:cs typeface="Corbel"/>
                <a:sym typeface="Corbel"/>
              </a:rPr>
              <a:t>Continue Learning through</a:t>
            </a:r>
            <a:endParaRPr sz="2500" b="1" i="1">
              <a:latin typeface="Corbel"/>
              <a:ea typeface="Corbel"/>
              <a:cs typeface="Corbel"/>
              <a:sym typeface="Corbe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i="1">
                <a:latin typeface="Corbel"/>
                <a:ea typeface="Corbel"/>
                <a:cs typeface="Corbel"/>
                <a:sym typeface="Corbel"/>
              </a:rPr>
              <a:t>Compost University™</a:t>
            </a:r>
            <a:endParaRPr sz="2500">
              <a:latin typeface="Corbel"/>
              <a:ea typeface="Corbel"/>
              <a:cs typeface="Corbel"/>
              <a:sym typeface="Corbel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Corbel"/>
              <a:buChar char="●"/>
            </a:pPr>
            <a:r>
              <a:rPr lang="en-US" sz="2500" b="1">
                <a:latin typeface="Corbel"/>
                <a:ea typeface="Corbel"/>
                <a:cs typeface="Corbel"/>
                <a:sym typeface="Corbel"/>
              </a:rPr>
              <a:t>Utilize the USCC Career Center</a:t>
            </a:r>
            <a:endParaRPr sz="2500" b="1"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e4abe5b58e_0_0"/>
          <p:cNvSpPr txBox="1">
            <a:spLocks noGrp="1"/>
          </p:cNvSpPr>
          <p:nvPr>
            <p:ph type="title"/>
          </p:nvPr>
        </p:nvSpPr>
        <p:spPr>
          <a:xfrm>
            <a:off x="1950550" y="472075"/>
            <a:ext cx="8351100" cy="696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77" b="1"/>
              <a:t>What’s Next After Hands-On Training?</a:t>
            </a:r>
            <a:endParaRPr/>
          </a:p>
        </p:txBody>
      </p:sp>
      <p:sp>
        <p:nvSpPr>
          <p:cNvPr id="104" name="Google Shape;104;g1e4abe5b58e_0_0"/>
          <p:cNvSpPr txBox="1"/>
          <p:nvPr/>
        </p:nvSpPr>
        <p:spPr>
          <a:xfrm>
            <a:off x="457500" y="1168375"/>
            <a:ext cx="11441400" cy="41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Corbel"/>
              <a:buChar char="●"/>
            </a:pPr>
            <a:r>
              <a:rPr lang="en-US" sz="3000" b="1" i="1">
                <a:latin typeface="Corbel"/>
                <a:ea typeface="Corbel"/>
                <a:cs typeface="Corbel"/>
                <a:sym typeface="Corbel"/>
              </a:rPr>
              <a:t>Consider USCC Certification:</a:t>
            </a:r>
            <a:endParaRPr sz="3000" b="1" i="1">
              <a:latin typeface="Corbel"/>
              <a:ea typeface="Corbel"/>
              <a:cs typeface="Corbel"/>
              <a:sym typeface="Corbe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rbel"/>
              <a:buChar char="-"/>
            </a:pPr>
            <a:r>
              <a:rPr lang="en-US" sz="2400">
                <a:latin typeface="Corbel"/>
                <a:ea typeface="Corbel"/>
                <a:cs typeface="Corbel"/>
                <a:sym typeface="Corbel"/>
              </a:rPr>
              <a:t>CCOM™ - Certified Compost Operations Manager™ - If you work </a:t>
            </a:r>
            <a:r>
              <a:rPr lang="en-US" sz="2400" b="1">
                <a:latin typeface="Corbel"/>
                <a:ea typeface="Corbel"/>
                <a:cs typeface="Corbel"/>
                <a:sym typeface="Corbel"/>
              </a:rPr>
              <a:t>AT</a:t>
            </a:r>
            <a:r>
              <a:rPr lang="en-US" sz="2400">
                <a:latin typeface="Corbel"/>
                <a:ea typeface="Corbel"/>
                <a:cs typeface="Corbel"/>
                <a:sym typeface="Corbel"/>
              </a:rPr>
              <a:t> a facility</a:t>
            </a:r>
            <a:endParaRPr sz="2400" b="1">
              <a:latin typeface="Corbel"/>
              <a:ea typeface="Corbel"/>
              <a:cs typeface="Corbel"/>
              <a:sym typeface="Corbe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rbel"/>
              <a:buChar char="-"/>
            </a:pPr>
            <a:r>
              <a:rPr lang="en-US" sz="2400">
                <a:latin typeface="Corbel"/>
                <a:ea typeface="Corbel"/>
                <a:cs typeface="Corbel"/>
                <a:sym typeface="Corbel"/>
              </a:rPr>
              <a:t>CCP™ - Certified Composting Professional™ - If you work </a:t>
            </a:r>
            <a:r>
              <a:rPr lang="en-US" sz="2400" b="1">
                <a:latin typeface="Corbel"/>
                <a:ea typeface="Corbel"/>
                <a:cs typeface="Corbel"/>
                <a:sym typeface="Corbel"/>
              </a:rPr>
              <a:t>WITH</a:t>
            </a:r>
            <a:r>
              <a:rPr lang="en-US" sz="2400">
                <a:latin typeface="Corbel"/>
                <a:ea typeface="Corbel"/>
                <a:cs typeface="Corbel"/>
                <a:sym typeface="Corbel"/>
              </a:rPr>
              <a:t> composting facilities</a:t>
            </a:r>
            <a:endParaRPr sz="2400" b="1">
              <a:latin typeface="Corbel"/>
              <a:ea typeface="Corbel"/>
              <a:cs typeface="Corbel"/>
              <a:sym typeface="Corbel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Corbel"/>
              <a:buChar char="●"/>
            </a:pPr>
            <a:r>
              <a:rPr lang="en-US" sz="3000" b="1" i="1">
                <a:latin typeface="Corbel"/>
                <a:ea typeface="Corbel"/>
                <a:cs typeface="Corbel"/>
                <a:sym typeface="Corbel"/>
              </a:rPr>
              <a:t>Continue Learning through Compost University™</a:t>
            </a:r>
            <a:endParaRPr sz="3000">
              <a:latin typeface="Corbel"/>
              <a:ea typeface="Corbel"/>
              <a:cs typeface="Corbel"/>
              <a:sym typeface="Corbe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rbel"/>
              <a:buChar char="-"/>
            </a:pPr>
            <a:r>
              <a:rPr lang="en-US" sz="2400">
                <a:latin typeface="Corbel"/>
                <a:ea typeface="Corbel"/>
                <a:cs typeface="Corbel"/>
                <a:sym typeface="Corbel"/>
              </a:rPr>
              <a:t>Learn Here. Grow Here. THRIVE Here.™</a:t>
            </a:r>
            <a:endParaRPr sz="2400">
              <a:latin typeface="Corbel"/>
              <a:ea typeface="Corbel"/>
              <a:cs typeface="Corbel"/>
              <a:sym typeface="Corbe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rbel"/>
              <a:buChar char="-"/>
            </a:pPr>
            <a:r>
              <a:rPr lang="en-US" sz="2400">
                <a:latin typeface="Corbel"/>
                <a:ea typeface="Corbel"/>
                <a:cs typeface="Corbel"/>
                <a:sym typeface="Corbel"/>
              </a:rPr>
              <a:t>160+ courses from beginner to advanced</a:t>
            </a:r>
            <a:endParaRPr sz="2400">
              <a:latin typeface="Corbel"/>
              <a:ea typeface="Corbel"/>
              <a:cs typeface="Corbel"/>
              <a:sym typeface="Corbe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rbel"/>
              <a:buChar char="-"/>
            </a:pPr>
            <a:r>
              <a:rPr lang="en-US" sz="2400">
                <a:latin typeface="Corbel"/>
                <a:ea typeface="Corbel"/>
                <a:cs typeface="Corbel"/>
                <a:sym typeface="Corbel"/>
              </a:rPr>
              <a:t>14 topic areas including composting technologies, diversion and science</a:t>
            </a:r>
            <a:endParaRPr sz="2400">
              <a:latin typeface="Corbel"/>
              <a:ea typeface="Corbel"/>
              <a:cs typeface="Corbel"/>
              <a:sym typeface="Corbe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rbel"/>
              <a:buChar char="-"/>
            </a:pPr>
            <a:r>
              <a:rPr lang="en-US" sz="2400">
                <a:latin typeface="Corbel"/>
                <a:ea typeface="Corbel"/>
                <a:cs typeface="Corbel"/>
                <a:sym typeface="Corbel"/>
              </a:rPr>
              <a:t>Earn Continuing Education Credits</a:t>
            </a:r>
            <a:endParaRPr sz="2400">
              <a:latin typeface="Corbel"/>
              <a:ea typeface="Corbel"/>
              <a:cs typeface="Corbel"/>
              <a:sym typeface="Corbel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Corbel"/>
              <a:buChar char="●"/>
            </a:pPr>
            <a:r>
              <a:rPr lang="en-US" sz="3000" b="1">
                <a:latin typeface="Corbel"/>
                <a:ea typeface="Corbel"/>
                <a:cs typeface="Corbel"/>
                <a:sym typeface="Corbel"/>
              </a:rPr>
              <a:t>Utilize the USCC Career Center</a:t>
            </a:r>
            <a:endParaRPr sz="3000" b="1">
              <a:latin typeface="Corbel"/>
              <a:ea typeface="Corbel"/>
              <a:cs typeface="Corbel"/>
              <a:sym typeface="Corbe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rbel"/>
              <a:buChar char="-"/>
            </a:pPr>
            <a:r>
              <a:rPr lang="en-US" sz="2400">
                <a:latin typeface="Corbel"/>
                <a:ea typeface="Corbel"/>
                <a:cs typeface="Corbel"/>
                <a:sym typeface="Corbel"/>
              </a:rPr>
              <a:t>Featuring  jobs, career advice and resume building exclusive to the compost industry.</a:t>
            </a:r>
            <a:endParaRPr sz="2300"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/>
          <p:nvPr/>
        </p:nvSpPr>
        <p:spPr>
          <a:xfrm>
            <a:off x="135000" y="1951750"/>
            <a:ext cx="119220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2"/>
                </a:solidFill>
                <a:highlight>
                  <a:srgbClr val="FFFFFF"/>
                </a:highlight>
              </a:rPr>
              <a:t>“</a:t>
            </a:r>
            <a:r>
              <a:rPr lang="en-US" sz="2000">
                <a:solidFill>
                  <a:schemeClr val="dk2"/>
                </a:solidFill>
                <a:highlight>
                  <a:srgbClr val="FFFFFF"/>
                </a:highlight>
              </a:rPr>
              <a:t>I pursued the CCOM through the USCC to test the knowledge that I have gained about the industry and managing all aspects of a composting operation. I also pursued this to gain the credentials required in the NC Compost rules.”</a:t>
            </a:r>
            <a:endParaRPr sz="20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marL="18288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highlight>
                  <a:srgbClr val="FFFFFF"/>
                </a:highlight>
              </a:rPr>
              <a:t>- Tim Gainor, Operations Supervisor for the City of Raleigh, NC Yard Waste Center</a:t>
            </a:r>
            <a:endParaRPr sz="20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150900" y="3367750"/>
            <a:ext cx="117879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highlight>
                  <a:srgbClr val="FFFFFF"/>
                </a:highlight>
              </a:rPr>
              <a:t>“I was motivated to pursue the Certified Compost Professional program offered by the USCC as a way to demonstrate to processors out in the field that I am competent and will be a positive working partner with them.  It was exciting to be able to apply the five years of commercial composting experience I gained towards a certificate program. The certification program seemed like a logical next step in my professional path.”</a:t>
            </a:r>
            <a:endParaRPr sz="20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marL="41148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highlight>
                  <a:srgbClr val="FFFFFF"/>
                </a:highlight>
              </a:rPr>
              <a:t>- Elly Ventura, Product &amp; Zero Waste Specialist., Vegware US </a:t>
            </a:r>
            <a:endParaRPr sz="20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2221825" y="385650"/>
            <a:ext cx="8417400" cy="14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WHY GET YOUR USCC CERTIFICATION?</a:t>
            </a:r>
            <a:endParaRPr sz="3500" b="1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            CCOM™ - Certified Compost Operations Manager™</a:t>
            </a:r>
            <a:endParaRPr sz="2300" b="1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                   CCP™ - Certified Composting Professional™</a:t>
            </a:r>
            <a:endParaRPr sz="2300" b="1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CDD3C-3578-E2E2-BFF2-2A7D2038E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3AEAD-F3B1-812D-CEDF-391EDDBC5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700" y="3025726"/>
            <a:ext cx="9372600" cy="3066098"/>
          </a:xfrm>
        </p:spPr>
        <p:txBody>
          <a:bodyPr/>
          <a:lstStyle/>
          <a:p>
            <a:r>
              <a:rPr lang="en-US" sz="2400" dirty="0">
                <a:latin typeface="Gill Sans MT" panose="020B0502020104020203" pitchFamily="34" charset="77"/>
              </a:rPr>
              <a:t>21 or older</a:t>
            </a:r>
          </a:p>
          <a:p>
            <a:r>
              <a:rPr lang="en-US" sz="2400" dirty="0">
                <a:latin typeface="Gill Sans MT" panose="020B0502020104020203" pitchFamily="34" charset="77"/>
              </a:rPr>
              <a:t>High school graduate or GED, or equivalent</a:t>
            </a:r>
          </a:p>
          <a:p>
            <a:r>
              <a:rPr lang="en-US" sz="2400" dirty="0">
                <a:latin typeface="Gill Sans MT" panose="020B0502020104020203" pitchFamily="34" charset="77"/>
              </a:rPr>
              <a:t>Training (3-day course or more, must include hand’s on)</a:t>
            </a:r>
          </a:p>
          <a:p>
            <a:r>
              <a:rPr lang="en-US" sz="2400" dirty="0">
                <a:latin typeface="Gill Sans MT" panose="020B0502020104020203" pitchFamily="34" charset="77"/>
              </a:rPr>
              <a:t>CCOM				CCP</a:t>
            </a:r>
          </a:p>
          <a:p>
            <a:pPr marL="747713" lvl="1" indent="-284163">
              <a:buClr>
                <a:schemeClr val="tx1"/>
              </a:buClr>
            </a:pPr>
            <a:r>
              <a:rPr lang="en-US" sz="1800" dirty="0">
                <a:latin typeface="Gill Sans MT" panose="020B0502020104020203" pitchFamily="34" charset="77"/>
              </a:rPr>
              <a:t>2 years Exp, one at Compost site	-4 years related, relevant experience </a:t>
            </a:r>
          </a:p>
        </p:txBody>
      </p:sp>
      <p:pic>
        <p:nvPicPr>
          <p:cNvPr id="5" name="Picture 4" descr="A three stars with text&#10;&#10;Description automatically generated">
            <a:extLst>
              <a:ext uri="{FF2B5EF4-FFF2-40B4-BE49-F238E27FC236}">
                <a16:creationId xmlns:a16="http://schemas.microsoft.com/office/drawing/2014/main" id="{24B2CF9A-A4F7-6682-FE96-83C602327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276225"/>
            <a:ext cx="9372600" cy="27495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17BE79-095F-6183-EBE3-5067CD185CDB}"/>
              </a:ext>
            </a:extLst>
          </p:cNvPr>
          <p:cNvSpPr txBox="1"/>
          <p:nvPr/>
        </p:nvSpPr>
        <p:spPr>
          <a:xfrm>
            <a:off x="1409700" y="879365"/>
            <a:ext cx="548640" cy="274320"/>
          </a:xfrm>
          <a:prstGeom prst="rect">
            <a:avLst/>
          </a:prstGeom>
          <a:solidFill>
            <a:srgbClr val="740000"/>
          </a:solidFill>
          <a:ln>
            <a:solidFill>
              <a:srgbClr val="74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724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57c60bd18e_0_10"/>
          <p:cNvSpPr txBox="1">
            <a:spLocks noGrp="1"/>
          </p:cNvSpPr>
          <p:nvPr>
            <p:ph type="title"/>
          </p:nvPr>
        </p:nvSpPr>
        <p:spPr>
          <a:xfrm>
            <a:off x="3109800" y="472075"/>
            <a:ext cx="5972400" cy="1735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51" b="1">
                <a:latin typeface="Arial"/>
                <a:ea typeface="Arial"/>
                <a:cs typeface="Arial"/>
                <a:sym typeface="Arial"/>
              </a:rPr>
              <a:t>Are You Ready?</a:t>
            </a:r>
            <a:endParaRPr sz="4051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1102"/>
              <a:buFont typeface="Arial"/>
              <a:buNone/>
            </a:pPr>
            <a:r>
              <a:rPr lang="en-US" sz="4051" b="1">
                <a:latin typeface="Arial"/>
                <a:ea typeface="Arial"/>
                <a:cs typeface="Arial"/>
                <a:sym typeface="Arial"/>
              </a:rPr>
              <a:t>Learn More Here ….</a:t>
            </a:r>
            <a:endParaRPr sz="477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257c60bd18e_0_10"/>
          <p:cNvSpPr txBox="1">
            <a:spLocks noGrp="1"/>
          </p:cNvSpPr>
          <p:nvPr>
            <p:ph type="body" idx="1"/>
          </p:nvPr>
        </p:nvSpPr>
        <p:spPr>
          <a:xfrm>
            <a:off x="3052275" y="2042050"/>
            <a:ext cx="9372600" cy="225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9528" lvl="0" indent="-247650" algn="just" rtl="0"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3900"/>
              <a:buChar char="•"/>
            </a:pPr>
            <a:r>
              <a:rPr lang="en-US" sz="3900"/>
              <a:t> www.certificationsuscc.org</a:t>
            </a:r>
            <a:endParaRPr sz="3900"/>
          </a:p>
          <a:p>
            <a:pPr marL="209528" lvl="0" indent="-247650" algn="just" rtl="0"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3900"/>
              <a:buChar char="•"/>
            </a:pPr>
            <a:r>
              <a:rPr lang="en-US" sz="3900"/>
              <a:t> www.compostu.net</a:t>
            </a:r>
            <a:endParaRPr sz="3900"/>
          </a:p>
          <a:p>
            <a:pPr marL="209528" lvl="0" indent="-247650" algn="just" rtl="0"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3900"/>
              <a:buChar char="•"/>
            </a:pPr>
            <a:r>
              <a:rPr lang="en-US" sz="3900"/>
              <a:t> www.compostjobs.com</a:t>
            </a:r>
            <a:endParaRPr/>
          </a:p>
        </p:txBody>
      </p:sp>
      <p:sp>
        <p:nvSpPr>
          <p:cNvPr id="120" name="Google Shape;120;g257c60bd18e_0_10"/>
          <p:cNvSpPr txBox="1"/>
          <p:nvPr/>
        </p:nvSpPr>
        <p:spPr>
          <a:xfrm>
            <a:off x="1748700" y="4493725"/>
            <a:ext cx="102786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Contact: Teri Sorg-McManamon, Director of Professional Development</a:t>
            </a:r>
            <a:endParaRPr sz="2200" b="1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        610-390-7930 • tsmcmanamon@compostingcouncil.org</a:t>
            </a:r>
            <a:endParaRPr sz="2200" b="1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Ecology 16x9">
  <a:themeElements>
    <a:clrScheme name="Ecology">
      <a:dk1>
        <a:srgbClr val="4D3E2F"/>
      </a:dk1>
      <a:lt1>
        <a:srgbClr val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</Words>
  <Application>Microsoft Macintosh PowerPoint</Application>
  <PresentationFormat>Widescreen</PresentationFormat>
  <Paragraphs>39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Gill Sans MT</vt:lpstr>
      <vt:lpstr>Corbel</vt:lpstr>
      <vt:lpstr>Arial</vt:lpstr>
      <vt:lpstr>2_Ecology 16x9</vt:lpstr>
      <vt:lpstr>PowerPoint Presentation</vt:lpstr>
      <vt:lpstr>What’s Next After Hands-On Training?</vt:lpstr>
      <vt:lpstr>PowerPoint Presentation</vt:lpstr>
      <vt:lpstr>PowerPoint Presentation</vt:lpstr>
      <vt:lpstr>Are You Ready? Learn More Here ….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Franciosi</dc:creator>
  <cp:lastModifiedBy>Matthew Cotton</cp:lastModifiedBy>
  <cp:revision>1</cp:revision>
  <dcterms:created xsi:type="dcterms:W3CDTF">2020-02-04T14:15:39Z</dcterms:created>
  <dcterms:modified xsi:type="dcterms:W3CDTF">2023-07-12T16:20:46Z</dcterms:modified>
</cp:coreProperties>
</file>