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  <p:sldMasterId id="2147483816" r:id="rId2"/>
  </p:sldMasterIdLst>
  <p:notesMasterIdLst>
    <p:notesMasterId r:id="rId25"/>
  </p:notesMasterIdLst>
  <p:handoutMasterIdLst>
    <p:handoutMasterId r:id="rId26"/>
  </p:handoutMasterIdLst>
  <p:sldIdLst>
    <p:sldId id="435" r:id="rId3"/>
    <p:sldId id="291" r:id="rId4"/>
    <p:sldId id="285" r:id="rId5"/>
    <p:sldId id="420" r:id="rId6"/>
    <p:sldId id="831" r:id="rId7"/>
    <p:sldId id="1529" r:id="rId8"/>
    <p:sldId id="363" r:id="rId9"/>
    <p:sldId id="543" r:id="rId10"/>
    <p:sldId id="1532" r:id="rId11"/>
    <p:sldId id="1514" r:id="rId12"/>
    <p:sldId id="1539" r:id="rId13"/>
    <p:sldId id="1533" r:id="rId14"/>
    <p:sldId id="1531" r:id="rId15"/>
    <p:sldId id="967" r:id="rId16"/>
    <p:sldId id="1538" r:id="rId17"/>
    <p:sldId id="259" r:id="rId18"/>
    <p:sldId id="260" r:id="rId19"/>
    <p:sldId id="261" r:id="rId20"/>
    <p:sldId id="262" r:id="rId21"/>
    <p:sldId id="263" r:id="rId22"/>
    <p:sldId id="1540" r:id="rId23"/>
    <p:sldId id="9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8"/>
    <p:restoredTop sz="78090"/>
  </p:normalViewPr>
  <p:slideViewPr>
    <p:cSldViewPr snapToGrid="0" snapToObjects="1">
      <p:cViewPr>
        <p:scale>
          <a:sx n="80" d="100"/>
          <a:sy n="80" d="100"/>
        </p:scale>
        <p:origin x="25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82B743-2FCE-724B-A8E1-FB4D57B6B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ITCA Compost 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574C-3912-B740-A590-A175F30E9D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27 – 29,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ABAA-BEB9-B344-8EDA-E190873497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4 - Feedstocks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4F27A-3A6B-9244-9B79-3D8248C5B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5C50-7776-774D-8E31-7BDD96B43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A0856-41E0-C94A-B246-5FD233BDC0CA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3D793-8043-854E-ABC6-071FE84F0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good process management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B8453-4172-4E0A-9D16-0A6CB5B783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single most useful measurement that things are working.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D793-8043-854E-ABC6-071FE84F0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EA905-3970-BF49-93D6-69D2EB991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Gill Sans MT" panose="020B0502020104020203" pitchFamily="34" charset="77"/>
              </a:rPr>
              <a:t>Example:	Wet Weight =   100 grams</a:t>
            </a:r>
          </a:p>
          <a:p>
            <a:r>
              <a:rPr lang="en-US" dirty="0">
                <a:effectLst/>
                <a:latin typeface="Gill Sans MT" panose="020B0502020104020203" pitchFamily="34" charset="77"/>
              </a:rPr>
              <a:t>	Dry Weight =      60 grams</a:t>
            </a:r>
          </a:p>
          <a:p>
            <a:endParaRPr lang="en-US" dirty="0">
              <a:effectLst/>
              <a:latin typeface="Gill Sans MT" panose="020B050202010402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Gill Sans MT" panose="020B0502020104020203" pitchFamily="34" charset="77"/>
              </a:rPr>
              <a:t>100 grams – 60 grams/ 100 grams x 100 = </a:t>
            </a:r>
            <a:r>
              <a:rPr lang="en-US" sz="1200" dirty="0">
                <a:effectLst/>
                <a:latin typeface="Gill Sans MT" panose="020B0502020104020203" pitchFamily="34" charset="77"/>
              </a:rPr>
              <a:t>40%</a:t>
            </a:r>
          </a:p>
          <a:p>
            <a:endParaRPr lang="en-US" dirty="0">
              <a:effectLst/>
              <a:latin typeface="Gill Sans MT" panose="020B0502020104020203" pitchFamily="34" charset="77"/>
            </a:endParaRPr>
          </a:p>
          <a:p>
            <a:endParaRPr lang="en-US" dirty="0">
              <a:effectLst/>
              <a:latin typeface="Gill Sans MT" panose="020B0502020104020203" pitchFamily="34" charset="77"/>
            </a:endParaRPr>
          </a:p>
          <a:p>
            <a:r>
              <a:rPr lang="en-US" dirty="0">
                <a:effectLst/>
                <a:latin typeface="Gill Sans MT" panose="020B0502020104020203" pitchFamily="34" charset="77"/>
              </a:rPr>
              <a:t>- The units don’t matter, as long as they are consistent</a:t>
            </a:r>
          </a:p>
          <a:p>
            <a:r>
              <a:rPr lang="en-US" dirty="0">
                <a:effectLst/>
                <a:latin typeface="Gill Sans MT" panose="020B0502020104020203" pitchFamily="34" charset="77"/>
              </a:rPr>
              <a:t>- Use 100 (units) or 10 (units) to keep the math easy</a:t>
            </a:r>
          </a:p>
          <a:p>
            <a:r>
              <a:rPr lang="en-US" dirty="0">
                <a:effectLst/>
                <a:latin typeface="Gill Sans MT" panose="020B0502020104020203" pitchFamily="34" charset="77"/>
              </a:rPr>
              <a:t>- Don’t forget to subtract the weight of the container (Tare)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D793-8043-854E-ABC6-071FE84F0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feedstocks (especially manures) can hold even more moisture.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EA905-3970-BF49-93D6-69D2EB991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9484-F1AF-D74E-8F6E-D807D0C9B0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you can’t tell that much from looking at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D793-8043-854E-ABC6-071FE84F0A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&amp; Representative</a:t>
            </a:r>
          </a:p>
          <a:p>
            <a:endParaRPr lang="en-US" dirty="0"/>
          </a:p>
          <a:p>
            <a:r>
              <a:rPr lang="en-US" dirty="0"/>
              <a:t>Take a good sample, handle and store it pr</a:t>
            </a:r>
          </a:p>
          <a:p>
            <a:endParaRPr lang="en-US" dirty="0"/>
          </a:p>
          <a:p>
            <a:r>
              <a:rPr lang="en-US" dirty="0"/>
              <a:t>Get it to the lab </a:t>
            </a:r>
            <a:r>
              <a:rPr lang="en-US" dirty="0" err="1"/>
              <a:t>expeditiouslyoperly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28,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Foundations of Composting</a:t>
            </a:r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E9484-F1AF-D74E-8F6E-D807D0C9B0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0B460B-7343-464F-B476-3350FB3AE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F17215-568D-3641-ABA9-A69941477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04779F-8C4E-6C46-998C-E8BFD7B07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CEBB59-4355-6A4E-8F96-BA0BC10CB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9E70-9EFF-D747-8C6D-9842A718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6B841-8FB4-B946-94F3-E5D7EBFB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7C3B5-5EFB-6546-87B0-CAF1735A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5071C-CBA1-5541-BA76-0375348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A879-38DA-B84A-AFC2-F39781AD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534B-EC08-7A48-915A-0F4C24B2D703}" type="datetimeFigureOut">
              <a:rPr lang="en-US" altLang="en-US"/>
              <a:pPr>
                <a:defRPr/>
              </a:pPr>
              <a:t>7/7/23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57D7-8CD4-2F4A-9871-2959EBDF6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5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0D94-DCB9-4A13-9510-C29DCFBAC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273D8-38F0-4DED-A60A-E372FD25E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9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E0F9A-2E75-4F47-8131-65BEEA8C9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1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2DF04-24FE-4D8E-89AC-F1ABAF7214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67A6B-DB68-41A8-9826-466B380CE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024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68544-5578-45BF-ABB4-EC79F9868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416F5-2764-4C5C-9D51-A39C0EC5B5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A520F-DFFF-4EFC-80D6-74E8D9B48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A255B-B26D-4A86-975F-7B9BF4DCD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5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921E-4170-41A5-9312-09192D4D1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6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810A9-9A26-4B18-A579-D6C42DB2F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CA00-F2E5-C63F-FB50-263CA2AE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3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3E6C02-A0B3-9D46-93C2-E3B3BD3B5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9399F7-4352-B542-9091-AE3A56A2B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6CDEB-0A88-0A4B-8B1E-E51C0733A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7E753C-0BBF-884C-84C4-C8A12B7DF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9A6DB6-3B9B-214F-A62F-97FDFA09E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77FF88-CCBA-0D47-8490-C3A0717BA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fld id="{BC50A879-38DA-B84A-AFC2-F39781AD86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 rot="-5400000">
            <a:off x="-1914524" y="1914525"/>
            <a:ext cx="4502150" cy="673101"/>
          </a:xfrm>
          <a:prstGeom prst="rect">
            <a:avLst/>
          </a:prstGeom>
          <a:solidFill>
            <a:srgbClr val="AA9E5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050" b="1" dirty="0">
                <a:effectLst/>
                <a:latin typeface="Gill Sans MT" panose="020B0502020104020203" pitchFamily="34" charset="77"/>
              </a:rPr>
              <a:t>Integrated Waste Management Consulting, LLC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4976" y="4978400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350">
              <a:effectLst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 rot="10800000" flipH="1">
            <a:off x="1" y="4495800"/>
            <a:ext cx="673100" cy="2362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 anchor="ctr" anchorCtr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Matthew Cotton</a:t>
            </a:r>
            <a:endParaRPr lang="en-US" sz="1350" dirty="0"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14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815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1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Helvetica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b="1">
          <a:solidFill>
            <a:schemeClr val="tx1"/>
          </a:solidFill>
          <a:latin typeface="+mn-lt"/>
          <a:ea typeface="+mn-ea"/>
          <a:cs typeface="+mn-cs"/>
        </a:defRPr>
      </a:lvl2pPr>
      <a:lvl3pPr marL="814388" indent="-171450" algn="l" rtl="0" fontAlgn="base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171450" algn="l" rtl="0" fontAlgn="base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+mn-lt"/>
          <a:ea typeface="+mn-ea"/>
          <a:cs typeface="+mn-cs"/>
        </a:defRPr>
      </a:lvl4pPr>
      <a:lvl5pPr marL="1328738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ea typeface="+mn-ea"/>
          <a:cs typeface="+mn-cs"/>
        </a:defRPr>
      </a:lvl5pPr>
      <a:lvl6pPr marL="1671638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ea typeface="+mn-ea"/>
          <a:cs typeface="+mn-cs"/>
        </a:defRPr>
      </a:lvl6pPr>
      <a:lvl7pPr marL="2014538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ea typeface="+mn-ea"/>
          <a:cs typeface="+mn-cs"/>
        </a:defRPr>
      </a:lvl8pPr>
      <a:lvl9pPr marL="2700338" indent="-17145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56A617-FF04-4D6F-A21C-2F49BD8DDF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orange jumpsuit writing on a clipboard&#10;&#10;Description automatically generated">
            <a:extLst>
              <a:ext uri="{FF2B5EF4-FFF2-40B4-BE49-F238E27FC236}">
                <a16:creationId xmlns:a16="http://schemas.microsoft.com/office/drawing/2014/main" id="{D152AC67-FDF4-40B1-81C7-656E6E0D2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14" b="6281"/>
          <a:stretch/>
        </p:blipFill>
        <p:spPr>
          <a:xfrm>
            <a:off x="654385" y="0"/>
            <a:ext cx="8489615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31D2C4B-5D2B-A81A-D16F-917C5FD0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85" y="445476"/>
            <a:ext cx="8489615" cy="1470025"/>
          </a:xfrm>
        </p:spPr>
        <p:txBody>
          <a:bodyPr/>
          <a:lstStyle/>
          <a:p>
            <a:pPr algn="r"/>
            <a:r>
              <a:rPr lang="en-US" dirty="0"/>
              <a:t>Data Collection/Process Monitoring</a:t>
            </a:r>
          </a:p>
        </p:txBody>
      </p:sp>
    </p:spTree>
    <p:extLst>
      <p:ext uri="{BB962C8B-B14F-4D97-AF65-F5344CB8AC3E}">
        <p14:creationId xmlns:p14="http://schemas.microsoft.com/office/powerpoint/2010/main" val="211421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98F6-18D4-62D5-A9B4-F883B56E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pH?</a:t>
            </a:r>
          </a:p>
        </p:txBody>
      </p:sp>
      <p:pic>
        <p:nvPicPr>
          <p:cNvPr id="5" name="Picture 4" descr="A black device with green buttons&#10;&#10;Description automatically generated">
            <a:extLst>
              <a:ext uri="{FF2B5EF4-FFF2-40B4-BE49-F238E27FC236}">
                <a16:creationId xmlns:a16="http://schemas.microsoft.com/office/drawing/2014/main" id="{993056A8-CF24-9B63-A12E-FEFEEBAC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41688"/>
            <a:ext cx="5093365" cy="5516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99918-5EB5-C2D8-30EA-A6F77B534A36}"/>
              </a:ext>
            </a:extLst>
          </p:cNvPr>
          <p:cNvSpPr txBox="1"/>
          <p:nvPr/>
        </p:nvSpPr>
        <p:spPr>
          <a:xfrm>
            <a:off x="5303520" y="2025748"/>
            <a:ext cx="3281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Gill Sans MT" panose="020B0502020104020203" pitchFamily="34" charset="77"/>
              </a:rPr>
              <a:t>Affordable hand-held meters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More commonly done by a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TMECC Methods exist</a:t>
            </a:r>
          </a:p>
        </p:txBody>
      </p:sp>
    </p:spTree>
    <p:extLst>
      <p:ext uri="{BB962C8B-B14F-4D97-AF65-F5344CB8AC3E}">
        <p14:creationId xmlns:p14="http://schemas.microsoft.com/office/powerpoint/2010/main" val="326960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sitting on grass&#10;&#10;Description automatically generated with low confidence">
            <a:extLst>
              <a:ext uri="{FF2B5EF4-FFF2-40B4-BE49-F238E27FC236}">
                <a16:creationId xmlns:a16="http://schemas.microsoft.com/office/drawing/2014/main" id="{AD79F531-DED9-C341-E0A3-73617F3C7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15" y="1865453"/>
            <a:ext cx="3137351" cy="418313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C784847-CC55-52F6-8218-6A34CD65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3" y="3264870"/>
            <a:ext cx="1536700" cy="1384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184149-229E-51FD-DFBB-63370498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2" y="570053"/>
            <a:ext cx="8472668" cy="1295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ill Sans MT" panose="020B0502020104020203" pitchFamily="34" charset="77"/>
              </a:rPr>
              <a:t>Questions?</a:t>
            </a:r>
            <a:br>
              <a:rPr lang="en-US" sz="3600" dirty="0">
                <a:latin typeface="Gill Sans MT" panose="020B0502020104020203" pitchFamily="34" charset="77"/>
              </a:rPr>
            </a:br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329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CB16-08B0-B5D3-FDBF-9733521D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1327719"/>
          </a:xfrm>
        </p:spPr>
        <p:txBody>
          <a:bodyPr/>
          <a:lstStyle/>
          <a:p>
            <a:r>
              <a:rPr lang="en-US" dirty="0"/>
              <a:t>An Introduction to Lab Testing</a:t>
            </a:r>
          </a:p>
        </p:txBody>
      </p:sp>
      <p:pic>
        <p:nvPicPr>
          <p:cNvPr id="4" name="Picture 3" descr="A person kneeling in the dirt&#10;&#10;Description automatically generated">
            <a:extLst>
              <a:ext uri="{FF2B5EF4-FFF2-40B4-BE49-F238E27FC236}">
                <a16:creationId xmlns:a16="http://schemas.microsoft.com/office/drawing/2014/main" id="{4C6A0A3C-DF61-B121-EAA3-6D874162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48" y="1327719"/>
            <a:ext cx="7835704" cy="5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FF53-C8C1-C091-46B6-58F31DA6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Take a good sample</a:t>
            </a:r>
          </a:p>
        </p:txBody>
      </p:sp>
      <p:pic>
        <p:nvPicPr>
          <p:cNvPr id="4" name="Picture 3" descr="A group of people kneeling in the dirt&#10;&#10;Description automatically generated">
            <a:extLst>
              <a:ext uri="{FF2B5EF4-FFF2-40B4-BE49-F238E27FC236}">
                <a16:creationId xmlns:a16="http://schemas.microsoft.com/office/drawing/2014/main" id="{A280EA7A-7929-D4E2-4E14-210492A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2" b="11503"/>
          <a:stretch/>
        </p:blipFill>
        <p:spPr>
          <a:xfrm>
            <a:off x="1028700" y="1463041"/>
            <a:ext cx="7772400" cy="47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795943"/>
            <a:ext cx="8440615" cy="857250"/>
          </a:xfrm>
        </p:spPr>
        <p:txBody>
          <a:bodyPr/>
          <a:lstStyle/>
          <a:p>
            <a:r>
              <a:rPr lang="en-US" dirty="0"/>
              <a:t>No, Really, you Need to Take</a:t>
            </a:r>
            <a:br>
              <a:rPr lang="en-US" dirty="0"/>
            </a:br>
            <a:r>
              <a:rPr lang="en-US" dirty="0"/>
              <a:t> a Good Sample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97" y="2057401"/>
            <a:ext cx="6399606" cy="3737370"/>
          </a:xfrm>
        </p:spPr>
      </p:pic>
      <p:sp>
        <p:nvSpPr>
          <p:cNvPr id="6" name="Rectangle 5"/>
          <p:cNvSpPr/>
          <p:nvPr/>
        </p:nvSpPr>
        <p:spPr>
          <a:xfrm>
            <a:off x="1665774" y="5987666"/>
            <a:ext cx="55086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+mj-lt"/>
              </a:rPr>
              <a:t>https://</a:t>
            </a:r>
            <a:r>
              <a:rPr lang="en-US" sz="1350" dirty="0" err="1">
                <a:latin typeface="+mj-lt"/>
              </a:rPr>
              <a:t>www.compostfoundation.org</a:t>
            </a:r>
            <a:r>
              <a:rPr lang="en-US" sz="1350" dirty="0">
                <a:latin typeface="+mj-lt"/>
              </a:rPr>
              <a:t>/Sampling-Video</a:t>
            </a: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2827606"/>
            <a:ext cx="8482818" cy="384048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r>
              <a:rPr lang="en-US" sz="3600" b="1" dirty="0"/>
              <a:t>Laboratory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06" y="3647443"/>
            <a:ext cx="6172200" cy="27464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You need a relationship with a lab.</a:t>
            </a:r>
          </a:p>
          <a:p>
            <a:r>
              <a:rPr lang="en-US" b="1" dirty="0"/>
              <a:t>Regular testing is critical</a:t>
            </a:r>
          </a:p>
          <a:p>
            <a:r>
              <a:rPr lang="en-US" b="1" dirty="0"/>
              <a:t>Use compost (not soil or water) methods</a:t>
            </a:r>
          </a:p>
          <a:p>
            <a:r>
              <a:rPr lang="en-US" b="1" dirty="0"/>
              <a:t>TMECC</a:t>
            </a:r>
          </a:p>
          <a:p>
            <a:r>
              <a:rPr lang="en-US" b="1" dirty="0"/>
              <a:t>May be required for regulatory compliance</a:t>
            </a:r>
          </a:p>
          <a:p>
            <a:r>
              <a:rPr lang="en-US" b="1" dirty="0"/>
              <a:t>May be required for sales &amp; marketing</a:t>
            </a:r>
          </a:p>
        </p:txBody>
      </p:sp>
    </p:spTree>
    <p:extLst>
      <p:ext uri="{BB962C8B-B14F-4D97-AF65-F5344CB8AC3E}">
        <p14:creationId xmlns:p14="http://schemas.microsoft.com/office/powerpoint/2010/main" val="124213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0FE5B42-ABC5-6647-851A-32AA0BF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13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D707B5-DC2B-0C40-AE94-873AC5F5C73C}"/>
              </a:ext>
            </a:extLst>
          </p:cNvPr>
          <p:cNvSpPr/>
          <p:nvPr/>
        </p:nvSpPr>
        <p:spPr>
          <a:xfrm>
            <a:off x="359596" y="4818580"/>
            <a:ext cx="2239766" cy="1530849"/>
          </a:xfrm>
          <a:prstGeom prst="rect">
            <a:avLst/>
          </a:prstGeom>
          <a:solidFill>
            <a:srgbClr val="FFFF00">
              <a:alpha val="2497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BF9038-D61D-114B-9B4A-15B7C0FAEFFD}"/>
              </a:ext>
            </a:extLst>
          </p:cNvPr>
          <p:cNvSpPr/>
          <p:nvPr/>
        </p:nvSpPr>
        <p:spPr>
          <a:xfrm>
            <a:off x="2646568" y="3339101"/>
            <a:ext cx="2274753" cy="47261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5C16D-0AA6-EF48-B140-E828E83E1E43}"/>
              </a:ext>
            </a:extLst>
          </p:cNvPr>
          <p:cNvSpPr/>
          <p:nvPr/>
        </p:nvSpPr>
        <p:spPr>
          <a:xfrm>
            <a:off x="2646568" y="3904181"/>
            <a:ext cx="2274753" cy="9144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3398A-7FD8-C34D-B816-CA9D41B2A355}"/>
              </a:ext>
            </a:extLst>
          </p:cNvPr>
          <p:cNvSpPr txBox="1"/>
          <p:nvPr/>
        </p:nvSpPr>
        <p:spPr>
          <a:xfrm>
            <a:off x="5989833" y="1777429"/>
            <a:ext cx="2321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Compliance First: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Metals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Pathogens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Physical </a:t>
            </a:r>
          </a:p>
          <a:p>
            <a:r>
              <a:rPr lang="en-US" dirty="0">
                <a:latin typeface="Gill Sans MT" panose="020B0502020104020203" pitchFamily="34" charset="77"/>
              </a:rPr>
              <a:t>Contaminants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7AF03-D001-2E43-9ECA-CA03BA449FD0}"/>
              </a:ext>
            </a:extLst>
          </p:cNvPr>
          <p:cNvSpPr txBox="1"/>
          <p:nvPr/>
        </p:nvSpPr>
        <p:spPr>
          <a:xfrm>
            <a:off x="8024108" y="3110501"/>
            <a:ext cx="57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Wingdings 2" pitchFamily="2" charset="2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FEA27-038D-1E40-BBF2-D6DA05AE1748}"/>
              </a:ext>
            </a:extLst>
          </p:cNvPr>
          <p:cNvSpPr txBox="1"/>
          <p:nvPr/>
        </p:nvSpPr>
        <p:spPr>
          <a:xfrm>
            <a:off x="8024111" y="2409290"/>
            <a:ext cx="57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Wingdings 2" pitchFamily="2" charset="2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2E9A0-D435-5D4C-9E1F-3607C6744184}"/>
              </a:ext>
            </a:extLst>
          </p:cNvPr>
          <p:cNvSpPr txBox="1"/>
          <p:nvPr/>
        </p:nvSpPr>
        <p:spPr>
          <a:xfrm>
            <a:off x="8024114" y="3811712"/>
            <a:ext cx="57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Wingdings 2" pitchFamily="2" charset="2"/>
              </a:rPr>
              <a:t>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E626B-9F82-8FD5-F25F-988A2B2F6B99}"/>
              </a:ext>
            </a:extLst>
          </p:cNvPr>
          <p:cNvSpPr/>
          <p:nvPr/>
        </p:nvSpPr>
        <p:spPr>
          <a:xfrm>
            <a:off x="359596" y="1248937"/>
            <a:ext cx="1335389" cy="434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0FE5B42-ABC5-6647-851A-32AA0BF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13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9B5B1-7F50-0043-9EBE-8C897D79019C}"/>
              </a:ext>
            </a:extLst>
          </p:cNvPr>
          <p:cNvSpPr/>
          <p:nvPr/>
        </p:nvSpPr>
        <p:spPr>
          <a:xfrm>
            <a:off x="2646567" y="2126213"/>
            <a:ext cx="2254205" cy="117179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7818-0E5C-2048-9F04-3FFF6DBB2BE7}"/>
              </a:ext>
            </a:extLst>
          </p:cNvPr>
          <p:cNvSpPr txBox="1"/>
          <p:nvPr/>
        </p:nvSpPr>
        <p:spPr>
          <a:xfrm>
            <a:off x="5650786" y="1756881"/>
            <a:ext cx="31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Stability:  Degree of Completion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DEF7B3-F692-B340-815F-C0E05D51CB52}"/>
              </a:ext>
            </a:extLst>
          </p:cNvPr>
          <p:cNvSpPr txBox="1"/>
          <p:nvPr/>
        </p:nvSpPr>
        <p:spPr>
          <a:xfrm>
            <a:off x="5650786" y="2815389"/>
            <a:ext cx="26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Maturity:  Plant Beneficial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AFF06D-A8CE-4E55-7D19-DDEAFBD1992C}"/>
              </a:ext>
            </a:extLst>
          </p:cNvPr>
          <p:cNvSpPr/>
          <p:nvPr/>
        </p:nvSpPr>
        <p:spPr>
          <a:xfrm>
            <a:off x="359596" y="1248937"/>
            <a:ext cx="1335389" cy="434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0FE5B42-ABC5-6647-851A-32AA0BF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13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9B5B1-7F50-0043-9EBE-8C897D79019C}"/>
              </a:ext>
            </a:extLst>
          </p:cNvPr>
          <p:cNvSpPr/>
          <p:nvPr/>
        </p:nvSpPr>
        <p:spPr>
          <a:xfrm>
            <a:off x="334882" y="2115939"/>
            <a:ext cx="2254205" cy="268209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BF9ED-D70D-4F42-8C84-546374B9DC8F}"/>
              </a:ext>
            </a:extLst>
          </p:cNvPr>
          <p:cNvSpPr txBox="1"/>
          <p:nvPr/>
        </p:nvSpPr>
        <p:spPr>
          <a:xfrm>
            <a:off x="6205591" y="2527443"/>
            <a:ext cx="2295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Physical and Chemical 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Characteristics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5B299-F5AA-19F3-9073-804213C0417F}"/>
              </a:ext>
            </a:extLst>
          </p:cNvPr>
          <p:cNvSpPr/>
          <p:nvPr/>
        </p:nvSpPr>
        <p:spPr>
          <a:xfrm>
            <a:off x="359596" y="1248937"/>
            <a:ext cx="1335389" cy="434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0FE5B42-ABC5-6647-851A-32AA0BF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13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9B5B1-7F50-0043-9EBE-8C897D79019C}"/>
              </a:ext>
            </a:extLst>
          </p:cNvPr>
          <p:cNvSpPr/>
          <p:nvPr/>
        </p:nvSpPr>
        <p:spPr>
          <a:xfrm>
            <a:off x="355430" y="4253501"/>
            <a:ext cx="2254205" cy="11301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BF9ED-D70D-4F42-8C84-546374B9DC8F}"/>
              </a:ext>
            </a:extLst>
          </p:cNvPr>
          <p:cNvSpPr txBox="1"/>
          <p:nvPr/>
        </p:nvSpPr>
        <p:spPr>
          <a:xfrm>
            <a:off x="6041204" y="1017142"/>
            <a:ext cx="2295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Physical and Chemical 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Characteristics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6BD0E-F1DE-9C49-BE88-E552141A3693}"/>
              </a:ext>
            </a:extLst>
          </p:cNvPr>
          <p:cNvSpPr/>
          <p:nvPr/>
        </p:nvSpPr>
        <p:spPr>
          <a:xfrm>
            <a:off x="353720" y="4457271"/>
            <a:ext cx="2254205" cy="11301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59FE5-C3BC-5540-A7C4-5BE9AD5E1D08}"/>
              </a:ext>
            </a:extLst>
          </p:cNvPr>
          <p:cNvSpPr txBox="1"/>
          <p:nvPr/>
        </p:nvSpPr>
        <p:spPr>
          <a:xfrm>
            <a:off x="6072027" y="2589088"/>
            <a:ext cx="21371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Organics Matter/Ash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C:N Ratio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Moisture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Conductivity/eC5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4488D-8F3C-EA4B-966C-754F0CC458F2}"/>
              </a:ext>
            </a:extLst>
          </p:cNvPr>
          <p:cNvSpPr/>
          <p:nvPr/>
        </p:nvSpPr>
        <p:spPr>
          <a:xfrm>
            <a:off x="362284" y="4568575"/>
            <a:ext cx="2254205" cy="11301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6F578-66F4-1F41-ACBC-947401B0FF2A}"/>
              </a:ext>
            </a:extLst>
          </p:cNvPr>
          <p:cNvSpPr/>
          <p:nvPr/>
        </p:nvSpPr>
        <p:spPr>
          <a:xfrm>
            <a:off x="363994" y="3491500"/>
            <a:ext cx="2254205" cy="11301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9D819-283B-F349-A92F-F1519C5DED23}"/>
              </a:ext>
            </a:extLst>
          </p:cNvPr>
          <p:cNvSpPr/>
          <p:nvPr/>
        </p:nvSpPr>
        <p:spPr>
          <a:xfrm>
            <a:off x="362284" y="4137058"/>
            <a:ext cx="2254205" cy="11301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C799E-7815-45EA-08CD-875BDA6F1DD2}"/>
              </a:ext>
            </a:extLst>
          </p:cNvPr>
          <p:cNvSpPr/>
          <p:nvPr/>
        </p:nvSpPr>
        <p:spPr>
          <a:xfrm>
            <a:off x="359596" y="1248937"/>
            <a:ext cx="1335389" cy="434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82" y="454818"/>
            <a:ext cx="8482818" cy="1071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  <a:ea typeface="Arial" charset="0"/>
                <a:cs typeface="Arial" charset="0"/>
              </a:rPr>
              <a:t>Recordkeeping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9883" y="2009507"/>
            <a:ext cx="46441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effectLst/>
                <a:latin typeface="Gill Sans MT" panose="020B0502020104020203" pitchFamily="34" charset="77"/>
                <a:ea typeface="Arial" charset="0"/>
                <a:cs typeface="Arial" charset="0"/>
              </a:rPr>
              <a:t>Good recordkeeping is essential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effectLst/>
                <a:latin typeface="Gill Sans MT" panose="020B0502020104020203" pitchFamily="34" charset="77"/>
                <a:ea typeface="Arial" charset="0"/>
                <a:cs typeface="Arial" charset="0"/>
              </a:rPr>
              <a:t>Records allow site managers to measure performance against goals, comply with rules, make better compost, and plan.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effectLst/>
                <a:latin typeface="Gill Sans MT" panose="020B0502020104020203" pitchFamily="34" charset="77"/>
                <a:ea typeface="Arial" charset="0"/>
                <a:cs typeface="Arial" charset="0"/>
              </a:rPr>
              <a:t>“Operating Record” refers to all the data that provides details and documentation of the facility’s status and operating history.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effectLst/>
              <a:latin typeface="Gill Sans MT" panose="020B0502020104020203" pitchFamily="34" charset="77"/>
              <a:ea typeface="Arial" charset="0"/>
              <a:cs typeface="Arial" charset="0"/>
            </a:endParaRPr>
          </a:p>
        </p:txBody>
      </p:sp>
      <p:pic>
        <p:nvPicPr>
          <p:cNvPr id="8" name="Content Placeholder 7" descr="A group of men working on a site&#10;&#10;Description automatically generated">
            <a:extLst>
              <a:ext uri="{FF2B5EF4-FFF2-40B4-BE49-F238E27FC236}">
                <a16:creationId xmlns:a16="http://schemas.microsoft.com/office/drawing/2014/main" id="{938E3C9A-F27B-A1FA-18C2-53435E0B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3" r="14103"/>
          <a:stretch/>
        </p:blipFill>
        <p:spPr>
          <a:xfrm>
            <a:off x="942534" y="1752600"/>
            <a:ext cx="3038623" cy="4114800"/>
          </a:xfrm>
        </p:spPr>
      </p:pic>
    </p:spTree>
    <p:extLst>
      <p:ext uri="{BB962C8B-B14F-4D97-AF65-F5344CB8AC3E}">
        <p14:creationId xmlns:p14="http://schemas.microsoft.com/office/powerpoint/2010/main" val="190492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0FE5B42-ABC5-6647-851A-32AA0BF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31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BF9ED-D70D-4F42-8C84-546374B9DC8F}"/>
              </a:ext>
            </a:extLst>
          </p:cNvPr>
          <p:cNvSpPr txBox="1"/>
          <p:nvPr/>
        </p:nvSpPr>
        <p:spPr>
          <a:xfrm>
            <a:off x="6041204" y="1017142"/>
            <a:ext cx="2295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77"/>
              </a:rPr>
              <a:t>Physical and Chemical </a:t>
            </a:r>
          </a:p>
          <a:p>
            <a:pPr algn="ctr"/>
            <a:r>
              <a:rPr lang="en-US" dirty="0">
                <a:latin typeface="Gill Sans MT" panose="020B0502020104020203" pitchFamily="34" charset="77"/>
              </a:rPr>
              <a:t>Characteristics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59FE5-C3BC-5540-A7C4-5BE9AD5E1D08}"/>
              </a:ext>
            </a:extLst>
          </p:cNvPr>
          <p:cNvSpPr txBox="1"/>
          <p:nvPr/>
        </p:nvSpPr>
        <p:spPr>
          <a:xfrm>
            <a:off x="6072027" y="2589088"/>
            <a:ext cx="15271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Nutrients, etc.</a:t>
            </a: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  <a:p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6F578-66F4-1F41-ACBC-947401B0FF2A}"/>
              </a:ext>
            </a:extLst>
          </p:cNvPr>
          <p:cNvSpPr/>
          <p:nvPr/>
        </p:nvSpPr>
        <p:spPr>
          <a:xfrm>
            <a:off x="361541" y="2116477"/>
            <a:ext cx="2254205" cy="2125038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A50DD6-7164-A01D-3D49-62D38773942A}"/>
              </a:ext>
            </a:extLst>
          </p:cNvPr>
          <p:cNvSpPr/>
          <p:nvPr/>
        </p:nvSpPr>
        <p:spPr>
          <a:xfrm>
            <a:off x="359596" y="1248937"/>
            <a:ext cx="1335389" cy="434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4D36-6670-DF8C-4AF8-06622537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Lab Testing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6503-5E92-A974-68F6-31294932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2" y="1752600"/>
            <a:ext cx="7772400" cy="4114800"/>
          </a:xfrm>
        </p:spPr>
        <p:txBody>
          <a:bodyPr/>
          <a:lstStyle/>
          <a:p>
            <a:r>
              <a:rPr lang="en-US" b="0" dirty="0">
                <a:latin typeface="Gill Sans MT" panose="020B0502020104020203" pitchFamily="34" charset="77"/>
              </a:rPr>
              <a:t>Understand when the lab needs the sample and what volumes and sample times are (send on a Tuesday, not a Friday).</a:t>
            </a:r>
          </a:p>
          <a:p>
            <a:r>
              <a:rPr lang="en-US" b="0" dirty="0">
                <a:latin typeface="Gill Sans MT" panose="020B0502020104020203" pitchFamily="34" charset="77"/>
              </a:rPr>
              <a:t>Make sure you are using a compost lab (not a water or soil lab) or at least compost methods (TMECC).</a:t>
            </a:r>
          </a:p>
          <a:p>
            <a:r>
              <a:rPr lang="en-US" b="0" dirty="0">
                <a:latin typeface="Gill Sans MT" panose="020B0502020104020203" pitchFamily="34" charset="77"/>
              </a:rPr>
              <a:t>If you fail a regulatory test. Do not panic. Re-examine your sampling and handling procedures and re-send a new sample.</a:t>
            </a:r>
          </a:p>
          <a:p>
            <a:r>
              <a:rPr lang="en-US" b="0" dirty="0">
                <a:latin typeface="Gill Sans MT" panose="020B0502020104020203" pitchFamily="34" charset="77"/>
              </a:rPr>
              <a:t>Do additional tests based on what customers want to see.</a:t>
            </a:r>
          </a:p>
          <a:p>
            <a:r>
              <a:rPr lang="en-US" b="0" dirty="0">
                <a:latin typeface="Gill Sans MT" panose="020B0502020104020203" pitchFamily="34" charset="77"/>
              </a:rPr>
              <a:t>Don’t be afraid to ask the lab questions: great resource.</a:t>
            </a:r>
          </a:p>
        </p:txBody>
      </p:sp>
    </p:spTree>
    <p:extLst>
      <p:ext uri="{BB962C8B-B14F-4D97-AF65-F5344CB8AC3E}">
        <p14:creationId xmlns:p14="http://schemas.microsoft.com/office/powerpoint/2010/main" val="225059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sitting on grass&#10;&#10;Description automatically generated with low confidence">
            <a:extLst>
              <a:ext uri="{FF2B5EF4-FFF2-40B4-BE49-F238E27FC236}">
                <a16:creationId xmlns:a16="http://schemas.microsoft.com/office/drawing/2014/main" id="{AD79F531-DED9-C341-E0A3-73617F3C7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15" y="1865453"/>
            <a:ext cx="3137351" cy="418313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C784847-CC55-52F6-8218-6A34CD65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3" y="3264870"/>
            <a:ext cx="1536700" cy="1384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184149-229E-51FD-DFBB-63370498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2" y="570053"/>
            <a:ext cx="8472668" cy="1295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ill Sans MT" panose="020B0502020104020203" pitchFamily="34" charset="77"/>
              </a:rPr>
              <a:t>Questions?</a:t>
            </a:r>
            <a:br>
              <a:rPr lang="en-US" sz="3600" dirty="0">
                <a:latin typeface="Gill Sans MT" panose="020B0502020104020203" pitchFamily="34" charset="77"/>
              </a:rPr>
            </a:br>
            <a:endParaRPr lang="en-US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27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6181" y="1597856"/>
            <a:ext cx="3105663" cy="3929856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latin typeface="Gill Sans MT" panose="020B0502020104020203" pitchFamily="34" charset="77"/>
              </a:rPr>
              <a:t>Production</a:t>
            </a:r>
          </a:p>
          <a:p>
            <a:pPr lvl="1">
              <a:buFont typeface="Arial" charset="0"/>
              <a:buChar char="•"/>
            </a:pPr>
            <a:r>
              <a:rPr lang="en-US" sz="2400" b="0" dirty="0">
                <a:latin typeface="Gill Sans MT" panose="020B0502020104020203" pitchFamily="34" charset="77"/>
              </a:rPr>
              <a:t>Tons in/tons out</a:t>
            </a:r>
          </a:p>
          <a:p>
            <a:pPr lvl="1">
              <a:buFont typeface="Arial" charset="0"/>
              <a:buChar char="•"/>
            </a:pPr>
            <a:r>
              <a:rPr lang="en-US" sz="2400" b="0" dirty="0">
                <a:latin typeface="Gill Sans MT" panose="020B0502020104020203" pitchFamily="34" charset="77"/>
              </a:rPr>
              <a:t>In-process</a:t>
            </a:r>
          </a:p>
          <a:p>
            <a:pPr marL="0" indent="0">
              <a:buNone/>
            </a:pPr>
            <a:r>
              <a:rPr lang="en-US" b="0" dirty="0">
                <a:latin typeface="Gill Sans MT" panose="020B0502020104020203" pitchFamily="34" charset="77"/>
              </a:rPr>
              <a:t>Process</a:t>
            </a:r>
          </a:p>
          <a:p>
            <a:pPr lvl="1">
              <a:buFont typeface="Arial" charset="0"/>
              <a:buChar char="•"/>
            </a:pPr>
            <a:r>
              <a:rPr lang="en-US" sz="2400" b="0" dirty="0">
                <a:latin typeface="Gill Sans MT" panose="020B0502020104020203" pitchFamily="34" charset="77"/>
              </a:rPr>
              <a:t>Temperature</a:t>
            </a:r>
          </a:p>
          <a:p>
            <a:pPr lvl="1">
              <a:buFont typeface="Arial" charset="0"/>
              <a:buChar char="•"/>
            </a:pPr>
            <a:r>
              <a:rPr lang="en-US" sz="2400" b="0" dirty="0">
                <a:latin typeface="Gill Sans MT" panose="020B0502020104020203" pitchFamily="34" charset="77"/>
              </a:rPr>
              <a:t>Turns</a:t>
            </a:r>
          </a:p>
          <a:p>
            <a:pPr lvl="1">
              <a:buFont typeface="Arial" charset="0"/>
              <a:buChar char="•"/>
            </a:pPr>
            <a:r>
              <a:rPr lang="en-US" sz="2400" b="0" dirty="0">
                <a:latin typeface="Gill Sans MT" panose="020B0502020104020203" pitchFamily="34" charset="77"/>
              </a:rPr>
              <a:t>Moisture</a:t>
            </a:r>
          </a:p>
          <a:p>
            <a:pPr lvl="1">
              <a:buFont typeface="Arial" charset="0"/>
              <a:buChar char="•"/>
            </a:pPr>
            <a:endParaRPr lang="en-US" sz="2400" b="0" dirty="0">
              <a:latin typeface="Gill Sans MT" panose="020B0502020104020203" pitchFamily="34" charset="77"/>
            </a:endParaRPr>
          </a:p>
          <a:p>
            <a:pPr lvl="1">
              <a:buFont typeface="Arial" charset="0"/>
              <a:buChar char="•"/>
            </a:pPr>
            <a:endParaRPr lang="en-US" sz="2400" dirty="0">
              <a:latin typeface="Gill Sans MT" panose="020B0502020104020203" pitchFamily="34" charset="77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1597856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77"/>
              </a:rPr>
              <a:t>Common Records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31844" y="1597856"/>
            <a:ext cx="3905237" cy="3929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118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charset="2"/>
              <a:buChar char="Ø"/>
              <a:defRPr sz="2800" kern="1200">
                <a:solidFill>
                  <a:schemeClr val="bg1"/>
                </a:solidFill>
                <a:effectLst/>
                <a:latin typeface="Arial"/>
                <a:ea typeface="ＭＳ Ｐゴシック" charset="0"/>
                <a:cs typeface="ＭＳ Ｐゴシック" charset="0"/>
              </a:defRPr>
            </a:lvl1pPr>
            <a:lvl2pPr marL="640080" indent="-256032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"/>
              <a:defRPr sz="2400" kern="1200">
                <a:solidFill>
                  <a:schemeClr val="bg1"/>
                </a:solidFill>
                <a:effectLst/>
                <a:latin typeface=""/>
                <a:ea typeface="ＭＳ Ｐゴシック" charset="0"/>
                <a:cs typeface="+mn-cs"/>
              </a:defRPr>
            </a:lvl2pPr>
            <a:lvl3pPr marL="1005840" indent="-25603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bg1"/>
                </a:solidFill>
                <a:effectLst/>
                <a:latin typeface=""/>
                <a:ea typeface="ＭＳ Ｐゴシック" charset="0"/>
                <a:cs typeface="+mn-cs"/>
              </a:defRPr>
            </a:lvl3pPr>
            <a:lvl4pPr marL="1371600" indent="-255588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/>
                <a:ea typeface="ＭＳ Ｐゴシック" charset="0"/>
                <a:cs typeface="+mn-cs"/>
              </a:defRPr>
            </a:lvl4pPr>
            <a:lvl5pPr marL="1644650" indent="-255588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/>
                <a:ea typeface="ＭＳ Ｐゴシック" charset="0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77"/>
              </a:rPr>
              <a:t>Regulatory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Pathogen Reduction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Heavy Metals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Inerts</a:t>
            </a:r>
          </a:p>
          <a:p>
            <a:pPr marL="18288" indent="0">
              <a:buNone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77"/>
              </a:rPr>
              <a:t>Finished Product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Micronutrients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Stability/maturity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pH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Electrical conductivity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77"/>
              </a:rPr>
              <a:t>Organic matter</a:t>
            </a:r>
          </a:p>
        </p:txBody>
      </p:sp>
    </p:spTree>
    <p:extLst>
      <p:ext uri="{BB962C8B-B14F-4D97-AF65-F5344CB8AC3E}">
        <p14:creationId xmlns:p14="http://schemas.microsoft.com/office/powerpoint/2010/main" val="1446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371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Temperature</a:t>
            </a:r>
          </a:p>
        </p:txBody>
      </p:sp>
      <p:pic>
        <p:nvPicPr>
          <p:cNvPr id="4" name="Picture 3" descr="A device with buttons and a round device with a red circle and a yellow rope&#10;&#10;Description automatically generated">
            <a:extLst>
              <a:ext uri="{FF2B5EF4-FFF2-40B4-BE49-F238E27FC236}">
                <a16:creationId xmlns:a16="http://schemas.microsoft.com/office/drawing/2014/main" id="{58AC7BC3-A6FD-D257-AEE3-A1BF1BB8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72"/>
          <a:stretch/>
        </p:blipFill>
        <p:spPr>
          <a:xfrm>
            <a:off x="2126860" y="1371600"/>
            <a:ext cx="5300882" cy="51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wall, open, floor&#10;&#10;Description automatically generated">
            <a:extLst>
              <a:ext uri="{FF2B5EF4-FFF2-40B4-BE49-F238E27FC236}">
                <a16:creationId xmlns:a16="http://schemas.microsoft.com/office/drawing/2014/main" id="{EF2FB041-C755-8443-9901-736868B9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15" y="1325034"/>
            <a:ext cx="3098800" cy="4131733"/>
          </a:xfrm>
          <a:prstGeom prst="rect">
            <a:avLst/>
          </a:prstGeom>
        </p:spPr>
      </p:pic>
      <p:pic>
        <p:nvPicPr>
          <p:cNvPr id="6" name="Picture 5" descr="A picture containing text, indoor, person, floor&#10;&#10;Description automatically generated">
            <a:extLst>
              <a:ext uri="{FF2B5EF4-FFF2-40B4-BE49-F238E27FC236}">
                <a16:creationId xmlns:a16="http://schemas.microsoft.com/office/drawing/2014/main" id="{C21B0B27-2935-0641-86BB-C0A6D85D6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6" t="10522" r="-113" b="5356"/>
          <a:stretch/>
        </p:blipFill>
        <p:spPr>
          <a:xfrm>
            <a:off x="4784165" y="1325034"/>
            <a:ext cx="3334720" cy="224354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A684479-FD46-EE44-9B82-A3B0345F1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458200" cy="17526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Gill Sans MT" panose="020B0502020104020203" pitchFamily="34" charset="77"/>
              </a:rPr>
              <a:t>Testing for Moisture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BC3C6-DC5A-A74F-992B-08164AC196B2}"/>
              </a:ext>
            </a:extLst>
          </p:cNvPr>
          <p:cNvSpPr txBox="1"/>
          <p:nvPr/>
        </p:nvSpPr>
        <p:spPr>
          <a:xfrm>
            <a:off x="1664677" y="555139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Gill Sans MT" panose="020B0502020104020203" pitchFamily="34" charset="77"/>
              </a:rPr>
              <a:t>Drying oven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CFE79-8189-BF40-9487-FB4A4A214356}"/>
              </a:ext>
            </a:extLst>
          </p:cNvPr>
          <p:cNvSpPr txBox="1"/>
          <p:nvPr/>
        </p:nvSpPr>
        <p:spPr>
          <a:xfrm>
            <a:off x="5248399" y="3730134"/>
            <a:ext cx="266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Gill Sans MT" panose="020B0502020104020203" pitchFamily="34" charset="77"/>
              </a:rPr>
              <a:t>Weighing the dried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0FC1B-4BF9-E853-5AB3-C6BBB9DFBB2E}"/>
              </a:ext>
            </a:extLst>
          </p:cNvPr>
          <p:cNvSpPr txBox="1"/>
          <p:nvPr/>
        </p:nvSpPr>
        <p:spPr>
          <a:xfrm>
            <a:off x="1875670" y="6212306"/>
            <a:ext cx="6745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Wet Weight - Dry Weight / Wet Weight x 100 = Moisture percentage</a:t>
            </a:r>
          </a:p>
        </p:txBody>
      </p:sp>
    </p:spTree>
    <p:extLst>
      <p:ext uri="{BB962C8B-B14F-4D97-AF65-F5344CB8AC3E}">
        <p14:creationId xmlns:p14="http://schemas.microsoft.com/office/powerpoint/2010/main" val="179031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A00E157D-FA94-5449-A645-8BCD9C0E8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/>
          <a:stretch/>
        </p:blipFill>
        <p:spPr>
          <a:xfrm>
            <a:off x="675248" y="857250"/>
            <a:ext cx="8468751" cy="51435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94901" y="5609511"/>
            <a:ext cx="1707288" cy="39123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Gill Sans MT"/>
              </a:rPr>
              <a:t>Digital scale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6045" y="2044124"/>
            <a:ext cx="2189508" cy="10618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000000"/>
                </a:solidFill>
                <a:latin typeface="Gill Sans MT"/>
              </a:rPr>
              <a:t>Notice the operators are outside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61991" y="3192392"/>
            <a:ext cx="1729671" cy="535564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cs typeface="Gill Sans MT"/>
              </a:rPr>
              <a:t>Microwave oven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948546" y="4900863"/>
            <a:ext cx="467591" cy="6107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946" y="57400"/>
            <a:ext cx="5281353" cy="819153"/>
          </a:xfrm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Gill Sans MT" panose="020B0502020104020203" pitchFamily="34" charset="77"/>
              </a:rPr>
              <a:t>Quick Test for Moisture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B0C-A5D4-AC20-3D7D-35E51BCF45D3}"/>
              </a:ext>
            </a:extLst>
          </p:cNvPr>
          <p:cNvSpPr txBox="1"/>
          <p:nvPr/>
        </p:nvSpPr>
        <p:spPr>
          <a:xfrm>
            <a:off x="1220476" y="6246056"/>
            <a:ext cx="663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Wet Weight - Dry Weight / Wet Weight x 100 = Moisture percentage</a:t>
            </a:r>
          </a:p>
        </p:txBody>
      </p:sp>
    </p:spTree>
    <p:extLst>
      <p:ext uri="{BB962C8B-B14F-4D97-AF65-F5344CB8AC3E}">
        <p14:creationId xmlns:p14="http://schemas.microsoft.com/office/powerpoint/2010/main" val="221292975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685800" y="5791200"/>
            <a:ext cx="8458200" cy="106045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effectLst/>
                <a:latin typeface="Gill Sans MT" panose="020B0502020104020203" pitchFamily="34" charset="77"/>
              </a:rPr>
              <a:t>Just right! </a:t>
            </a:r>
          </a:p>
          <a:p>
            <a:pPr algn="ctr" eaLnBrk="1" hangingPunct="1"/>
            <a:r>
              <a:rPr lang="en-US" sz="3200" dirty="0">
                <a:effectLst/>
                <a:latin typeface="Gill Sans MT" panose="020B0502020104020203" pitchFamily="34" charset="77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50 to 60% water by weight)</a:t>
            </a:r>
          </a:p>
          <a:p>
            <a:pPr algn="ctr" eaLnBrk="1" hangingPunct="1"/>
            <a:endParaRPr lang="en-US" sz="3200" b="1" dirty="0">
              <a:solidFill>
                <a:srgbClr val="C00000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31900"/>
            <a:ext cx="7239000" cy="433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30430"/>
            <a:ext cx="845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/>
                <a:latin typeface="Gill Sans MT" panose="020B0502020104020203" pitchFamily="34" charset="77"/>
              </a:rPr>
              <a:t>Moisture – Squeeze Test</a:t>
            </a:r>
          </a:p>
        </p:txBody>
      </p:sp>
    </p:spTree>
    <p:extLst>
      <p:ext uri="{BB962C8B-B14F-4D97-AF65-F5344CB8AC3E}">
        <p14:creationId xmlns:p14="http://schemas.microsoft.com/office/powerpoint/2010/main" val="291454796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156" y="414996"/>
            <a:ext cx="6858000" cy="734616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O</a:t>
            </a:r>
            <a:r>
              <a:rPr lang="en-US" b="1" baseline="-2500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2</a:t>
            </a:r>
            <a:r>
              <a:rPr lang="en-US" b="1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/CO</a:t>
            </a:r>
            <a:r>
              <a:rPr lang="en-US" b="1" baseline="-2500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2</a:t>
            </a:r>
            <a:r>
              <a:rPr lang="en-US" b="1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 Monitoring</a:t>
            </a:r>
          </a:p>
        </p:txBody>
      </p:sp>
      <p:pic>
        <p:nvPicPr>
          <p:cNvPr id="67587" name="Picture 3" descr="CO2RedLacvwana0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423" y="1540121"/>
            <a:ext cx="3389530" cy="46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IMG_39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942" y="1622957"/>
            <a:ext cx="3373644" cy="44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6B3D-1208-7C04-58F8-EEB88939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1692"/>
            <a:ext cx="8458200" cy="520505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Gill Sans MT" panose="020B0502020104020203" pitchFamily="34" charset="77"/>
                <a:ea typeface="ＭＳ Ｐゴシック" charset="0"/>
                <a:cs typeface="ＭＳ Ｐゴシック" charset="0"/>
              </a:rPr>
              <a:t>Measuring Bulk Density</a:t>
            </a:r>
            <a:endParaRPr lang="en-US" dirty="0"/>
          </a:p>
        </p:txBody>
      </p:sp>
      <p:pic>
        <p:nvPicPr>
          <p:cNvPr id="4" name="Picture 3" descr="A person standing next to a bucket&#10;&#10;Description automatically generated">
            <a:extLst>
              <a:ext uri="{FF2B5EF4-FFF2-40B4-BE49-F238E27FC236}">
                <a16:creationId xmlns:a16="http://schemas.microsoft.com/office/drawing/2014/main" id="{81C2A924-E523-3927-7273-DAED8CE9D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3"/>
          <a:stretch/>
        </p:blipFill>
        <p:spPr>
          <a:xfrm>
            <a:off x="694007" y="1111348"/>
            <a:ext cx="8449993" cy="5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9562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ヒラギノ角ゴ Pro W3"/>
        <a:cs typeface="ヒラギノ角ゴ Pro W3"/>
      </a:majorFont>
      <a:minorFont>
        <a:latin typeface="Helvetic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</TotalTime>
  <Words>531</Words>
  <Application>Microsoft Macintosh PowerPoint</Application>
  <PresentationFormat>On-screen Show (4:3)</PresentationFormat>
  <Paragraphs>123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Helvetica</vt:lpstr>
      <vt:lpstr>Wingdings</vt:lpstr>
      <vt:lpstr>Wingdings 2</vt:lpstr>
      <vt:lpstr>2_Blank Presentation</vt:lpstr>
      <vt:lpstr>Office Theme</vt:lpstr>
      <vt:lpstr>Data Collection/Process Monitoring</vt:lpstr>
      <vt:lpstr>Recordkeeping</vt:lpstr>
      <vt:lpstr>Common Records</vt:lpstr>
      <vt:lpstr>Temperature</vt:lpstr>
      <vt:lpstr>Testing for Moisture</vt:lpstr>
      <vt:lpstr>Quick Test for Moisture</vt:lpstr>
      <vt:lpstr>PowerPoint Presentation</vt:lpstr>
      <vt:lpstr>O2/CO2 Monitoring</vt:lpstr>
      <vt:lpstr>Measuring Bulk Density</vt:lpstr>
      <vt:lpstr>pH?</vt:lpstr>
      <vt:lpstr>Questions? </vt:lpstr>
      <vt:lpstr>An Introduction to Lab Testing</vt:lpstr>
      <vt:lpstr>First, Take a good sample</vt:lpstr>
      <vt:lpstr>No, Really, you Need to Take  a Good Sample</vt:lpstr>
      <vt:lpstr>Laboratory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Testing Wisdom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Your Compost Site Ideas and Considerations</dc:title>
  <dc:creator>Matthew Cotton</dc:creator>
  <cp:lastModifiedBy>Matthew Cotton</cp:lastModifiedBy>
  <cp:revision>49</cp:revision>
  <cp:lastPrinted>2021-07-17T20:12:53Z</cp:lastPrinted>
  <dcterms:created xsi:type="dcterms:W3CDTF">2021-07-03T20:58:23Z</dcterms:created>
  <dcterms:modified xsi:type="dcterms:W3CDTF">2023-07-08T03:03:04Z</dcterms:modified>
</cp:coreProperties>
</file>