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lsm" ContentType="application/vnd.ms-excel.sheet.macroEnabled.12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9" r:id="rId1"/>
  </p:sldMasterIdLst>
  <p:notesMasterIdLst>
    <p:notesMasterId r:id="rId79"/>
  </p:notesMasterIdLst>
  <p:handoutMasterIdLst>
    <p:handoutMasterId r:id="rId80"/>
  </p:handoutMasterIdLst>
  <p:sldIdLst>
    <p:sldId id="461" r:id="rId2"/>
    <p:sldId id="435" r:id="rId3"/>
    <p:sldId id="451" r:id="rId4"/>
    <p:sldId id="460" r:id="rId5"/>
    <p:sldId id="946" r:id="rId6"/>
    <p:sldId id="947" r:id="rId7"/>
    <p:sldId id="1511" r:id="rId8"/>
    <p:sldId id="256" r:id="rId9"/>
    <p:sldId id="439" r:id="rId10"/>
    <p:sldId id="356" r:id="rId11"/>
    <p:sldId id="357" r:id="rId12"/>
    <p:sldId id="272" r:id="rId13"/>
    <p:sldId id="1537" r:id="rId14"/>
    <p:sldId id="361" r:id="rId15"/>
    <p:sldId id="827" r:id="rId16"/>
    <p:sldId id="771" r:id="rId17"/>
    <p:sldId id="463" r:id="rId18"/>
    <p:sldId id="1513" r:id="rId19"/>
    <p:sldId id="1514" r:id="rId20"/>
    <p:sldId id="312" r:id="rId21"/>
    <p:sldId id="538" r:id="rId22"/>
    <p:sldId id="537" r:id="rId23"/>
    <p:sldId id="367" r:id="rId24"/>
    <p:sldId id="368" r:id="rId25"/>
    <p:sldId id="369" r:id="rId26"/>
    <p:sldId id="370" r:id="rId27"/>
    <p:sldId id="441" r:id="rId28"/>
    <p:sldId id="1515" r:id="rId29"/>
    <p:sldId id="442" r:id="rId30"/>
    <p:sldId id="1516" r:id="rId31"/>
    <p:sldId id="543" r:id="rId32"/>
    <p:sldId id="1517" r:id="rId33"/>
    <p:sldId id="1518" r:id="rId34"/>
    <p:sldId id="1519" r:id="rId35"/>
    <p:sldId id="1520" r:id="rId36"/>
    <p:sldId id="1521" r:id="rId37"/>
    <p:sldId id="821" r:id="rId38"/>
    <p:sldId id="1523" r:id="rId39"/>
    <p:sldId id="443" r:id="rId40"/>
    <p:sldId id="383" r:id="rId41"/>
    <p:sldId id="817" r:id="rId42"/>
    <p:sldId id="726" r:id="rId43"/>
    <p:sldId id="1528" r:id="rId44"/>
    <p:sldId id="1533" r:id="rId45"/>
    <p:sldId id="261" r:id="rId46"/>
    <p:sldId id="1493" r:id="rId47"/>
    <p:sldId id="589" r:id="rId48"/>
    <p:sldId id="713" r:id="rId49"/>
    <p:sldId id="689" r:id="rId50"/>
    <p:sldId id="592" r:id="rId51"/>
    <p:sldId id="818" r:id="rId52"/>
    <p:sldId id="715" r:id="rId53"/>
    <p:sldId id="1538" r:id="rId54"/>
    <p:sldId id="688" r:id="rId55"/>
    <p:sldId id="420" r:id="rId56"/>
    <p:sldId id="338" r:id="rId57"/>
    <p:sldId id="339" r:id="rId58"/>
    <p:sldId id="293" r:id="rId59"/>
    <p:sldId id="791" r:id="rId60"/>
    <p:sldId id="935" r:id="rId61"/>
    <p:sldId id="1532" r:id="rId62"/>
    <p:sldId id="799" r:id="rId63"/>
    <p:sldId id="796" r:id="rId64"/>
    <p:sldId id="810" r:id="rId65"/>
    <p:sldId id="408" r:id="rId66"/>
    <p:sldId id="296" r:id="rId67"/>
    <p:sldId id="1498" r:id="rId68"/>
    <p:sldId id="803" r:id="rId69"/>
    <p:sldId id="303" r:id="rId70"/>
    <p:sldId id="349" r:id="rId71"/>
    <p:sldId id="414" r:id="rId72"/>
    <p:sldId id="1539" r:id="rId73"/>
    <p:sldId id="1540" r:id="rId74"/>
    <p:sldId id="1531" r:id="rId75"/>
    <p:sldId id="1530" r:id="rId76"/>
    <p:sldId id="1506" r:id="rId77"/>
    <p:sldId id="1541" r:id="rId7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859C"/>
    <a:srgbClr val="D49700"/>
    <a:srgbClr val="999554"/>
    <a:srgbClr val="9DA897"/>
    <a:srgbClr val="945200"/>
    <a:srgbClr val="4E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24"/>
    <p:restoredTop sz="78099"/>
  </p:normalViewPr>
  <p:slideViewPr>
    <p:cSldViewPr snapToGrid="0" snapToObjects="1">
      <p:cViewPr varScale="1">
        <p:scale>
          <a:sx n="90" d="100"/>
          <a:sy n="90" d="100"/>
        </p:scale>
        <p:origin x="185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35" d="100"/>
          <a:sy n="135" d="100"/>
        </p:scale>
        <p:origin x="372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Macro-Enabled_Worksheet.xlsm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68817204301074"/>
          <c:y val="5.9800664451827246E-2"/>
          <c:w val="0.77419354838709675"/>
          <c:h val="0.6312292358803987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ln w="24521">
              <a:noFill/>
            </a:ln>
          </c:spPr>
          <c:marker>
            <c:symbol val="diamond"/>
            <c:size val="10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Sheet1!$B$1:$L$1</c:f>
              <c:numCache>
                <c:formatCode>General</c:formatCode>
                <c:ptCount val="11"/>
                <c:pt idx="0">
                  <c:v>16</c:v>
                </c:pt>
                <c:pt idx="1">
                  <c:v>18</c:v>
                </c:pt>
                <c:pt idx="2">
                  <c:v>20</c:v>
                </c:pt>
                <c:pt idx="3">
                  <c:v>28</c:v>
                </c:pt>
                <c:pt idx="4">
                  <c:v>32</c:v>
                </c:pt>
                <c:pt idx="5">
                  <c:v>54</c:v>
                </c:pt>
                <c:pt idx="6">
                  <c:v>56</c:v>
                </c:pt>
                <c:pt idx="7">
                  <c:v>58</c:v>
                </c:pt>
                <c:pt idx="8">
                  <c:v>102</c:v>
                </c:pt>
                <c:pt idx="9">
                  <c:v>104</c:v>
                </c:pt>
                <c:pt idx="10">
                  <c:v>114</c:v>
                </c:pt>
              </c:numCache>
            </c:numRef>
          </c:xVal>
          <c:yVal>
            <c:numRef>
              <c:f>Sheet1!$B$2:$L$2</c:f>
              <c:numCache>
                <c:formatCode>General</c:formatCode>
                <c:ptCount val="11"/>
                <c:pt idx="0">
                  <c:v>31</c:v>
                </c:pt>
                <c:pt idx="1">
                  <c:v>9</c:v>
                </c:pt>
                <c:pt idx="2">
                  <c:v>22</c:v>
                </c:pt>
                <c:pt idx="3">
                  <c:v>12</c:v>
                </c:pt>
                <c:pt idx="4">
                  <c:v>11</c:v>
                </c:pt>
                <c:pt idx="5">
                  <c:v>-3</c:v>
                </c:pt>
                <c:pt idx="6">
                  <c:v>-9</c:v>
                </c:pt>
                <c:pt idx="7">
                  <c:v>-5</c:v>
                </c:pt>
                <c:pt idx="8">
                  <c:v>0</c:v>
                </c:pt>
                <c:pt idx="9">
                  <c:v>2</c:v>
                </c:pt>
                <c:pt idx="10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EDC-7C40-B898-F6B1AA4F0EE5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ln w="24521">
              <a:noFill/>
            </a:ln>
          </c:spPr>
          <c:marker>
            <c:symbol val="square"/>
            <c:size val="6"/>
            <c:spPr>
              <a:solidFill>
                <a:srgbClr val="FFFF00"/>
              </a:solidFill>
              <a:ln>
                <a:solidFill>
                  <a:srgbClr val="FFFF00"/>
                </a:solidFill>
                <a:prstDash val="solid"/>
              </a:ln>
            </c:spPr>
          </c:marker>
          <c:xVal>
            <c:numRef>
              <c:f>Sheet1!$B$1:$L$1</c:f>
              <c:numCache>
                <c:formatCode>General</c:formatCode>
                <c:ptCount val="11"/>
                <c:pt idx="0">
                  <c:v>16</c:v>
                </c:pt>
                <c:pt idx="1">
                  <c:v>18</c:v>
                </c:pt>
                <c:pt idx="2">
                  <c:v>20</c:v>
                </c:pt>
                <c:pt idx="3">
                  <c:v>28</c:v>
                </c:pt>
                <c:pt idx="4">
                  <c:v>32</c:v>
                </c:pt>
                <c:pt idx="5">
                  <c:v>54</c:v>
                </c:pt>
                <c:pt idx="6">
                  <c:v>56</c:v>
                </c:pt>
                <c:pt idx="7">
                  <c:v>58</c:v>
                </c:pt>
                <c:pt idx="8">
                  <c:v>102</c:v>
                </c:pt>
                <c:pt idx="9">
                  <c:v>104</c:v>
                </c:pt>
                <c:pt idx="10">
                  <c:v>114</c:v>
                </c:pt>
              </c:numCache>
            </c:numRef>
          </c:xVal>
          <c:yVal>
            <c:numRef>
              <c:f>Sheet1!$B$3:$L$3</c:f>
              <c:numCache>
                <c:formatCode>General</c:formatCode>
                <c:ptCount val="1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EDC-7C40-B898-F6B1AA4F0E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66286976"/>
        <c:axId val="1"/>
      </c:scatterChart>
      <c:valAx>
        <c:axId val="1866286976"/>
        <c:scaling>
          <c:orientation val="minMax"/>
          <c:max val="120"/>
        </c:scaling>
        <c:delete val="0"/>
        <c:axPos val="b"/>
        <c:title>
          <c:tx>
            <c:rich>
              <a:bodyPr/>
              <a:lstStyle/>
              <a:p>
                <a:pPr>
                  <a:defRPr sz="2253" b="1" i="0" u="none" strike="noStrike" baseline="0">
                    <a:solidFill>
                      <a:srgbClr val="000000"/>
                    </a:solidFill>
                    <a:latin typeface="Book Antiqua"/>
                    <a:ea typeface="Book Antiqua"/>
                    <a:cs typeface="Book Antiqua"/>
                  </a:defRPr>
                </a:pPr>
                <a:r>
                  <a:rPr lang="en-US" dirty="0">
                    <a:latin typeface="+mj-lt"/>
                  </a:rPr>
                  <a:t>C:N ratio</a:t>
                </a:r>
              </a:p>
            </c:rich>
          </c:tx>
          <c:layout>
            <c:manualLayout>
              <c:xMode val="edge"/>
              <c:yMode val="edge"/>
              <c:x val="0.44946236559139785"/>
              <c:y val="0.84053156146179397"/>
            </c:manualLayout>
          </c:layout>
          <c:overlay val="0"/>
          <c:spPr>
            <a:noFill/>
            <a:ln w="32695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6348">
            <a:solidFill>
              <a:srgbClr val="333333"/>
            </a:solidFill>
            <a:prstDash val="solid"/>
          </a:ln>
        </c:spPr>
        <c:txPr>
          <a:bodyPr rot="0" vert="horz"/>
          <a:lstStyle/>
          <a:p>
            <a:pPr>
              <a:defRPr sz="2253" b="1" i="0" u="none" strike="noStrike" baseline="0">
                <a:solidFill>
                  <a:srgbClr val="000000"/>
                </a:solidFill>
                <a:latin typeface="+mn-lt"/>
                <a:ea typeface="Book Antiqua"/>
                <a:cs typeface="Book Antiqua"/>
              </a:defRPr>
            </a:pPr>
            <a:endParaRPr lang="en-US"/>
          </a:p>
        </c:txPr>
        <c:crossAx val="1"/>
        <c:crossesAt val="-10"/>
        <c:crossBetween val="midCat"/>
        <c:majorUnit val="20"/>
        <c:minorUnit val="10"/>
      </c:valAx>
      <c:valAx>
        <c:axId val="1"/>
        <c:scaling>
          <c:orientation val="minMax"/>
          <c:max val="40"/>
          <c:min val="-10"/>
        </c:scaling>
        <c:delete val="0"/>
        <c:axPos val="l"/>
        <c:majorGridlines>
          <c:spPr>
            <a:ln w="4087">
              <a:solidFill>
                <a:srgbClr val="333333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 algn="l">
                  <a:defRPr sz="2317" b="1" i="0" u="none" strike="noStrike" baseline="0">
                    <a:solidFill>
                      <a:srgbClr val="0000FF"/>
                    </a:solidFill>
                    <a:latin typeface="Book Antiqua"/>
                    <a:ea typeface="Book Antiqua"/>
                    <a:cs typeface="Book Antiqua"/>
                  </a:defRPr>
                </a:pPr>
                <a:r>
                  <a:rPr lang="en-US" dirty="0">
                    <a:latin typeface="+mj-lt"/>
                  </a:rPr>
                  <a:t>% N  LOSS</a:t>
                </a:r>
              </a:p>
            </c:rich>
          </c:tx>
          <c:layout>
            <c:manualLayout>
              <c:xMode val="edge"/>
              <c:yMode val="edge"/>
              <c:x val="0"/>
              <c:y val="0.20598006644518271"/>
            </c:manualLayout>
          </c:layout>
          <c:overlay val="0"/>
          <c:spPr>
            <a:noFill/>
            <a:ln w="32695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6348">
            <a:solidFill>
              <a:srgbClr val="333333"/>
            </a:solidFill>
            <a:prstDash val="solid"/>
          </a:ln>
        </c:spPr>
        <c:txPr>
          <a:bodyPr rot="0" vert="horz"/>
          <a:lstStyle/>
          <a:p>
            <a:pPr>
              <a:defRPr sz="2253" b="1" i="0" u="none" strike="noStrike" baseline="0">
                <a:solidFill>
                  <a:srgbClr val="000000"/>
                </a:solidFill>
                <a:latin typeface="+mj-lt"/>
                <a:ea typeface="Book Antiqua"/>
                <a:cs typeface="Book Antiqua"/>
              </a:defRPr>
            </a:pPr>
            <a:endParaRPr lang="en-US"/>
          </a:p>
        </c:txPr>
        <c:crossAx val="1866286976"/>
        <c:crosses val="autoZero"/>
        <c:crossBetween val="midCat"/>
      </c:valAx>
      <c:spPr>
        <a:noFill/>
        <a:ln w="16348">
          <a:solidFill>
            <a:srgbClr val="333333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253" b="1" i="0" u="none" strike="noStrike" baseline="0">
          <a:solidFill>
            <a:srgbClr val="000000"/>
          </a:solidFill>
          <a:latin typeface="Book Antiqua"/>
          <a:ea typeface="Book Antiqua"/>
          <a:cs typeface="Book Antiqua"/>
        </a:defRPr>
      </a:pPr>
      <a:endParaRPr lang="en-US"/>
    </a:p>
  </c:txPr>
  <c:externalData r:id="rId1">
    <c:autoUpdate val="0"/>
  </c:externalData>
  <c:userShapes r:id="rId2"/>
</c:chartSpace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C945CF-73B9-4A47-A04C-2CFF237CC180}" type="doc">
      <dgm:prSet loTypeId="urn:microsoft.com/office/officeart/2005/8/layout/chevron2" loCatId="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F43637E-5FF4-A940-97BF-5C9DE9B7CE60}">
      <dgm:prSet phldrT="[Text]"/>
      <dgm:spPr>
        <a:xfrm rot="5400000">
          <a:off x="-233288" y="234169"/>
          <a:ext cx="1555253" cy="1088677"/>
        </a:xfrm>
        <a:prstGeom prst="chevron">
          <a:avLst/>
        </a:prstGeom>
        <a:gradFill flip="none" rotWithShape="1">
          <a:gsLst>
            <a:gs pos="71000">
              <a:srgbClr val="1F497D">
                <a:lumMod val="60000"/>
                <a:lumOff val="40000"/>
              </a:srgbClr>
            </a:gs>
            <a:gs pos="100000">
              <a:srgbClr val="FFFFFF"/>
            </a:gs>
          </a:gsLst>
          <a:lin ang="0" scaled="1"/>
          <a:tileRect/>
        </a:gradFill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65%</a:t>
          </a:r>
        </a:p>
      </dgm:t>
    </dgm:pt>
    <dgm:pt modelId="{C794EA85-42B0-AD45-A6AF-D3953C67E3CD}" type="parTrans" cxnId="{EF60758D-03D4-5A45-A3F3-EC9592BCB636}">
      <dgm:prSet/>
      <dgm:spPr/>
      <dgm:t>
        <a:bodyPr/>
        <a:lstStyle/>
        <a:p>
          <a:endParaRPr lang="en-US"/>
        </a:p>
      </dgm:t>
    </dgm:pt>
    <dgm:pt modelId="{96DC6114-BFA4-8D42-B92D-C0DFC90F54EC}" type="sibTrans" cxnId="{EF60758D-03D4-5A45-A3F3-EC9592BCB636}">
      <dgm:prSet/>
      <dgm:spPr/>
      <dgm:t>
        <a:bodyPr/>
        <a:lstStyle/>
        <a:p>
          <a:endParaRPr lang="en-US"/>
        </a:p>
      </dgm:t>
    </dgm:pt>
    <dgm:pt modelId="{20E7F49D-E249-3F40-BA52-4B8CE4EF7FA8}">
      <dgm:prSet phldrT="[Text]"/>
      <dgm:spPr>
        <a:xfrm rot="5400000">
          <a:off x="3925081" y="-2835522"/>
          <a:ext cx="1010915" cy="6683722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Gill Sans MT"/>
              <a:ea typeface="+mn-ea"/>
              <a:cs typeface="+mn-cs"/>
            </a:rPr>
            <a:t>Too wet</a:t>
          </a:r>
        </a:p>
      </dgm:t>
    </dgm:pt>
    <dgm:pt modelId="{676B17CE-F9BB-B446-A22A-701FDAD9424E}" type="parTrans" cxnId="{4E664857-A737-FE45-86BA-2F3DCEC49794}">
      <dgm:prSet/>
      <dgm:spPr/>
      <dgm:t>
        <a:bodyPr/>
        <a:lstStyle/>
        <a:p>
          <a:endParaRPr lang="en-US"/>
        </a:p>
      </dgm:t>
    </dgm:pt>
    <dgm:pt modelId="{E84FD134-7A9B-8943-9761-B1C5C35B928D}" type="sibTrans" cxnId="{4E664857-A737-FE45-86BA-2F3DCEC49794}">
      <dgm:prSet/>
      <dgm:spPr/>
      <dgm:t>
        <a:bodyPr/>
        <a:lstStyle/>
        <a:p>
          <a:endParaRPr lang="en-US"/>
        </a:p>
      </dgm:t>
    </dgm:pt>
    <dgm:pt modelId="{0ACE5DD5-B3BB-3C43-88F7-C956A0A2277F}">
      <dgm:prSet phldrT="[Text]"/>
      <dgm:spPr>
        <a:xfrm rot="5400000">
          <a:off x="3925081" y="-2835522"/>
          <a:ext cx="1010915" cy="6683722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Gill Sans MT"/>
              <a:ea typeface="+mn-ea"/>
              <a:cs typeface="+mn-cs"/>
            </a:rPr>
            <a:t>Wet, heavy, pores filled with water</a:t>
          </a:r>
        </a:p>
      </dgm:t>
    </dgm:pt>
    <dgm:pt modelId="{0C0E824F-6F7C-0B41-BE35-E971D0A32D1A}" type="parTrans" cxnId="{76B13905-0408-7B42-BD6D-8E1ED0DCBCE1}">
      <dgm:prSet/>
      <dgm:spPr/>
      <dgm:t>
        <a:bodyPr/>
        <a:lstStyle/>
        <a:p>
          <a:endParaRPr lang="en-US"/>
        </a:p>
      </dgm:t>
    </dgm:pt>
    <dgm:pt modelId="{5B98EA78-F87F-F04B-A777-1E21EB012DA2}" type="sibTrans" cxnId="{76B13905-0408-7B42-BD6D-8E1ED0DCBCE1}">
      <dgm:prSet/>
      <dgm:spPr/>
      <dgm:t>
        <a:bodyPr/>
        <a:lstStyle/>
        <a:p>
          <a:endParaRPr lang="en-US"/>
        </a:p>
      </dgm:t>
    </dgm:pt>
    <dgm:pt modelId="{F6D6B567-7034-AD48-95D8-6A7FFD8FB977}">
      <dgm:prSet phldrT="[Text]"/>
      <dgm:spPr>
        <a:xfrm rot="5400000">
          <a:off x="-233288" y="3056958"/>
          <a:ext cx="1555253" cy="1088677"/>
        </a:xfrm>
        <a:prstGeom prst="chevron">
          <a:avLst/>
        </a:prstGeom>
        <a:gradFill flip="none" rotWithShape="1">
          <a:gsLst>
            <a:gs pos="0">
              <a:srgbClr val="1F497D">
                <a:lumMod val="60000"/>
                <a:lumOff val="40000"/>
              </a:srgbClr>
            </a:gs>
            <a:gs pos="100000">
              <a:srgbClr val="FFFFFF"/>
            </a:gs>
          </a:gsLst>
          <a:lin ang="0" scaled="1"/>
          <a:tileRect/>
        </a:gradFill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&lt; 40%</a:t>
          </a:r>
        </a:p>
      </dgm:t>
    </dgm:pt>
    <dgm:pt modelId="{A638FC56-E196-A842-8D60-49C25AC92559}" type="parTrans" cxnId="{59EF647F-D898-E645-BA79-F0F53FEFE500}">
      <dgm:prSet/>
      <dgm:spPr/>
      <dgm:t>
        <a:bodyPr/>
        <a:lstStyle/>
        <a:p>
          <a:endParaRPr lang="en-US"/>
        </a:p>
      </dgm:t>
    </dgm:pt>
    <dgm:pt modelId="{FE85813B-9D4F-2B40-91D3-846767084DAE}" type="sibTrans" cxnId="{59EF647F-D898-E645-BA79-F0F53FEFE500}">
      <dgm:prSet/>
      <dgm:spPr/>
      <dgm:t>
        <a:bodyPr/>
        <a:lstStyle/>
        <a:p>
          <a:endParaRPr lang="en-US"/>
        </a:p>
      </dgm:t>
    </dgm:pt>
    <dgm:pt modelId="{63825539-C252-744A-A79A-4FC0497E7796}">
      <dgm:prSet phldrT="[Text]"/>
      <dgm:spPr>
        <a:xfrm rot="5400000">
          <a:off x="3925081" y="-12733"/>
          <a:ext cx="1010915" cy="6683722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Gill Sans MT"/>
              <a:ea typeface="+mn-ea"/>
              <a:cs typeface="+mn-cs"/>
            </a:rPr>
            <a:t>Too dry</a:t>
          </a:r>
        </a:p>
      </dgm:t>
    </dgm:pt>
    <dgm:pt modelId="{E9C7E665-1B7D-A241-B56B-AB84B54FCA68}" type="parTrans" cxnId="{7074D098-01D2-5F4F-BDD5-396A50E33C51}">
      <dgm:prSet/>
      <dgm:spPr/>
      <dgm:t>
        <a:bodyPr/>
        <a:lstStyle/>
        <a:p>
          <a:endParaRPr lang="en-US"/>
        </a:p>
      </dgm:t>
    </dgm:pt>
    <dgm:pt modelId="{29F3A5F3-4129-AC4A-8CF3-E8D3B11AAB03}" type="sibTrans" cxnId="{7074D098-01D2-5F4F-BDD5-396A50E33C51}">
      <dgm:prSet/>
      <dgm:spPr/>
      <dgm:t>
        <a:bodyPr/>
        <a:lstStyle/>
        <a:p>
          <a:endParaRPr lang="en-US"/>
        </a:p>
      </dgm:t>
    </dgm:pt>
    <dgm:pt modelId="{BCFF8215-59F9-9547-ADA8-10F88BF899E5}">
      <dgm:prSet phldrT="[Text]"/>
      <dgm:spPr>
        <a:xfrm rot="5400000">
          <a:off x="3925081" y="-12733"/>
          <a:ext cx="1010915" cy="6683722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Gill Sans MT"/>
              <a:ea typeface="+mn-ea"/>
              <a:cs typeface="+mn-cs"/>
            </a:rPr>
            <a:t>Process slows appreciably</a:t>
          </a:r>
        </a:p>
      </dgm:t>
    </dgm:pt>
    <dgm:pt modelId="{04F5778A-1F20-6A46-9369-8C82F1A0B3F1}" type="parTrans" cxnId="{50756E90-442E-1044-9951-137D3926C1E3}">
      <dgm:prSet/>
      <dgm:spPr/>
      <dgm:t>
        <a:bodyPr/>
        <a:lstStyle/>
        <a:p>
          <a:endParaRPr lang="en-US"/>
        </a:p>
      </dgm:t>
    </dgm:pt>
    <dgm:pt modelId="{66D2E6CF-A0F8-9344-AB95-464D0EDB67B2}" type="sibTrans" cxnId="{50756E90-442E-1044-9951-137D3926C1E3}">
      <dgm:prSet/>
      <dgm:spPr/>
      <dgm:t>
        <a:bodyPr/>
        <a:lstStyle/>
        <a:p>
          <a:endParaRPr lang="en-US"/>
        </a:p>
      </dgm:t>
    </dgm:pt>
    <dgm:pt modelId="{2FFE9506-63B8-F24F-939B-C9ECD7583190}">
      <dgm:prSet phldrT="[Text]"/>
      <dgm:spPr>
        <a:xfrm rot="5400000">
          <a:off x="-233288" y="4468352"/>
          <a:ext cx="1555253" cy="1088677"/>
        </a:xfrm>
        <a:prstGeom prst="chevron">
          <a:avLst/>
        </a:prstGeom>
        <a:noFill/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None/>
          </a:pPr>
          <a:r>
            <a:rPr lang="en-US" dirty="0">
              <a:solidFill>
                <a:srgbClr val="FF0000"/>
              </a:solidFill>
              <a:effectLst/>
              <a:latin typeface="Gill Sans MT"/>
              <a:ea typeface="+mn-ea"/>
              <a:cs typeface="+mn-cs"/>
            </a:rPr>
            <a:t>&lt; 35%</a:t>
          </a:r>
        </a:p>
      </dgm:t>
    </dgm:pt>
    <dgm:pt modelId="{90062382-D6B9-1F46-93E0-DCB111440490}" type="parTrans" cxnId="{99700658-83ED-274F-8016-FA8131B4A38F}">
      <dgm:prSet/>
      <dgm:spPr/>
      <dgm:t>
        <a:bodyPr/>
        <a:lstStyle/>
        <a:p>
          <a:endParaRPr lang="en-US"/>
        </a:p>
      </dgm:t>
    </dgm:pt>
    <dgm:pt modelId="{29693F7A-AB18-9047-89DE-4E8AF7EEE18D}" type="sibTrans" cxnId="{99700658-83ED-274F-8016-FA8131B4A38F}">
      <dgm:prSet/>
      <dgm:spPr/>
      <dgm:t>
        <a:bodyPr/>
        <a:lstStyle/>
        <a:p>
          <a:endParaRPr lang="en-US"/>
        </a:p>
      </dgm:t>
    </dgm:pt>
    <dgm:pt modelId="{EEB7B45B-4AFF-1847-81DE-10195BD01C30}">
      <dgm:prSet phldrT="[Text]"/>
      <dgm:spPr>
        <a:xfrm rot="5400000">
          <a:off x="3925081" y="1398661"/>
          <a:ext cx="1010915" cy="6683722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Gill Sans MT"/>
              <a:ea typeface="+mn-ea"/>
              <a:cs typeface="+mn-cs"/>
            </a:rPr>
            <a:t>Really dry</a:t>
          </a:r>
        </a:p>
      </dgm:t>
    </dgm:pt>
    <dgm:pt modelId="{4BA6CF32-D6D5-7341-820E-572FA59DCFC3}" type="parTrans" cxnId="{91BB33B2-B4FA-354D-B1F5-E4E124788C6E}">
      <dgm:prSet/>
      <dgm:spPr/>
      <dgm:t>
        <a:bodyPr/>
        <a:lstStyle/>
        <a:p>
          <a:endParaRPr lang="en-US"/>
        </a:p>
      </dgm:t>
    </dgm:pt>
    <dgm:pt modelId="{ADFC42FA-E4D1-C24C-B891-D9697C929384}" type="sibTrans" cxnId="{91BB33B2-B4FA-354D-B1F5-E4E124788C6E}">
      <dgm:prSet/>
      <dgm:spPr/>
      <dgm:t>
        <a:bodyPr/>
        <a:lstStyle/>
        <a:p>
          <a:endParaRPr lang="en-US"/>
        </a:p>
      </dgm:t>
    </dgm:pt>
    <dgm:pt modelId="{DC6F2D23-5D57-5C43-A56F-B593F8AA3BB8}">
      <dgm:prSet phldrT="[Text]"/>
      <dgm:spPr>
        <a:xfrm rot="5400000">
          <a:off x="3925081" y="1398661"/>
          <a:ext cx="1010915" cy="6683722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Gill Sans MT"/>
              <a:ea typeface="+mn-ea"/>
              <a:cs typeface="+mn-cs"/>
            </a:rPr>
            <a:t>Process nearly stops, rewetting difficult</a:t>
          </a:r>
        </a:p>
      </dgm:t>
    </dgm:pt>
    <dgm:pt modelId="{506F3145-A8A4-EB46-A0D6-8BDAD255893E}" type="parTrans" cxnId="{FC9D79A9-0D43-5D49-8821-46A64BA1A88A}">
      <dgm:prSet/>
      <dgm:spPr/>
      <dgm:t>
        <a:bodyPr/>
        <a:lstStyle/>
        <a:p>
          <a:endParaRPr lang="en-US"/>
        </a:p>
      </dgm:t>
    </dgm:pt>
    <dgm:pt modelId="{22B24827-EE98-0845-8628-2E97675B9D77}" type="sibTrans" cxnId="{FC9D79A9-0D43-5D49-8821-46A64BA1A88A}">
      <dgm:prSet/>
      <dgm:spPr/>
      <dgm:t>
        <a:bodyPr/>
        <a:lstStyle/>
        <a:p>
          <a:endParaRPr lang="en-US"/>
        </a:p>
      </dgm:t>
    </dgm:pt>
    <dgm:pt modelId="{7CC890E1-3993-3A43-AC1C-C371464D14BB}">
      <dgm:prSet phldrT="[Text]"/>
      <dgm:spPr>
        <a:xfrm rot="5400000">
          <a:off x="-233288" y="1645563"/>
          <a:ext cx="1555253" cy="1088677"/>
        </a:xfrm>
        <a:prstGeom prst="chevron">
          <a:avLst/>
        </a:prstGeom>
        <a:gradFill flip="none" rotWithShape="1">
          <a:gsLst>
            <a:gs pos="40000">
              <a:srgbClr val="1F497D">
                <a:lumMod val="60000"/>
                <a:lumOff val="40000"/>
              </a:srgbClr>
            </a:gs>
            <a:gs pos="100000">
              <a:srgbClr val="FFFFFF"/>
            </a:gs>
          </a:gsLst>
          <a:lin ang="0" scaled="1"/>
          <a:tileRect/>
        </a:gradFill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&lt; 50%</a:t>
          </a:r>
        </a:p>
      </dgm:t>
    </dgm:pt>
    <dgm:pt modelId="{2E8483D6-4E0D-0740-B508-67AB238197E5}" type="parTrans" cxnId="{9830108A-7499-B14F-ABE3-D163359FF7B3}">
      <dgm:prSet/>
      <dgm:spPr/>
      <dgm:t>
        <a:bodyPr/>
        <a:lstStyle/>
        <a:p>
          <a:endParaRPr lang="en-US"/>
        </a:p>
      </dgm:t>
    </dgm:pt>
    <dgm:pt modelId="{A0582B14-1FB5-734A-AB26-2BF9E5BD9552}" type="sibTrans" cxnId="{9830108A-7499-B14F-ABE3-D163359FF7B3}">
      <dgm:prSet/>
      <dgm:spPr/>
      <dgm:t>
        <a:bodyPr/>
        <a:lstStyle/>
        <a:p>
          <a:endParaRPr lang="en-US"/>
        </a:p>
      </dgm:t>
    </dgm:pt>
    <dgm:pt modelId="{F53EFE7D-C070-CA42-8C7E-843B42CEA973}">
      <dgm:prSet phldrT="[Text]"/>
      <dgm:spPr>
        <a:xfrm rot="5400000">
          <a:off x="3925081" y="-1424127"/>
          <a:ext cx="1010915" cy="6683722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Gill Sans MT"/>
              <a:ea typeface="+mn-ea"/>
              <a:cs typeface="+mn-cs"/>
            </a:rPr>
            <a:t>A little dry</a:t>
          </a:r>
        </a:p>
      </dgm:t>
    </dgm:pt>
    <dgm:pt modelId="{F198BF96-2B94-9A41-A559-C9058DCC72CA}" type="parTrans" cxnId="{828C4DE2-9D35-3C47-9B7F-DAA124DD760B}">
      <dgm:prSet/>
      <dgm:spPr/>
      <dgm:t>
        <a:bodyPr/>
        <a:lstStyle/>
        <a:p>
          <a:endParaRPr lang="en-US"/>
        </a:p>
      </dgm:t>
    </dgm:pt>
    <dgm:pt modelId="{8105965D-449F-7440-B146-6A2E3241EC73}" type="sibTrans" cxnId="{828C4DE2-9D35-3C47-9B7F-DAA124DD760B}">
      <dgm:prSet/>
      <dgm:spPr/>
      <dgm:t>
        <a:bodyPr/>
        <a:lstStyle/>
        <a:p>
          <a:endParaRPr lang="en-US"/>
        </a:p>
      </dgm:t>
    </dgm:pt>
    <dgm:pt modelId="{78205545-52B9-2C42-A5FF-6704317AA6C6}">
      <dgm:prSet phldrT="[Text]"/>
      <dgm:spPr>
        <a:xfrm rot="5400000">
          <a:off x="3925081" y="-1424127"/>
          <a:ext cx="1010915" cy="6683722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Gill Sans MT"/>
              <a:ea typeface="+mn-ea"/>
              <a:cs typeface="+mn-cs"/>
            </a:rPr>
            <a:t>Process slows</a:t>
          </a:r>
        </a:p>
      </dgm:t>
    </dgm:pt>
    <dgm:pt modelId="{01602D47-666A-7E44-8BC1-27E5A8377404}" type="sibTrans" cxnId="{4B83B3F1-7ED7-CD44-A5C3-F3498CF7E91A}">
      <dgm:prSet/>
      <dgm:spPr/>
      <dgm:t>
        <a:bodyPr/>
        <a:lstStyle/>
        <a:p>
          <a:endParaRPr lang="en-US"/>
        </a:p>
      </dgm:t>
    </dgm:pt>
    <dgm:pt modelId="{5DB83ADA-87E3-3E4D-819F-511A2FE831E3}" type="parTrans" cxnId="{4B83B3F1-7ED7-CD44-A5C3-F3498CF7E91A}">
      <dgm:prSet/>
      <dgm:spPr/>
      <dgm:t>
        <a:bodyPr/>
        <a:lstStyle/>
        <a:p>
          <a:endParaRPr lang="en-US"/>
        </a:p>
      </dgm:t>
    </dgm:pt>
    <dgm:pt modelId="{20008CD3-ECBB-C54E-B9FA-0997A2482023}" type="pres">
      <dgm:prSet presAssocID="{B7C945CF-73B9-4A47-A04C-2CFF237CC180}" presName="linearFlow" presStyleCnt="0">
        <dgm:presLayoutVars>
          <dgm:dir/>
          <dgm:animLvl val="lvl"/>
          <dgm:resizeHandles val="exact"/>
        </dgm:presLayoutVars>
      </dgm:prSet>
      <dgm:spPr/>
    </dgm:pt>
    <dgm:pt modelId="{E2A8AF23-8862-2543-ADB4-C86647785932}" type="pres">
      <dgm:prSet presAssocID="{EF43637E-5FF4-A940-97BF-5C9DE9B7CE60}" presName="composite" presStyleCnt="0"/>
      <dgm:spPr/>
    </dgm:pt>
    <dgm:pt modelId="{BC811EF5-6B19-FB4D-9940-5D9A8998E519}" type="pres">
      <dgm:prSet presAssocID="{EF43637E-5FF4-A940-97BF-5C9DE9B7CE60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4B800D7E-83E7-1744-A84E-61B168E5479C}" type="pres">
      <dgm:prSet presAssocID="{EF43637E-5FF4-A940-97BF-5C9DE9B7CE60}" presName="descendantText" presStyleLbl="alignAcc1" presStyleIdx="0" presStyleCnt="4">
        <dgm:presLayoutVars>
          <dgm:bulletEnabled val="1"/>
        </dgm:presLayoutVars>
      </dgm:prSet>
      <dgm:spPr/>
    </dgm:pt>
    <dgm:pt modelId="{0A4930D2-0D31-9E4C-958B-D897972876A8}" type="pres">
      <dgm:prSet presAssocID="{96DC6114-BFA4-8D42-B92D-C0DFC90F54EC}" presName="sp" presStyleCnt="0"/>
      <dgm:spPr/>
    </dgm:pt>
    <dgm:pt modelId="{4F1031A8-E860-ED4F-82D0-AEDE1F170C77}" type="pres">
      <dgm:prSet presAssocID="{7CC890E1-3993-3A43-AC1C-C371464D14BB}" presName="composite" presStyleCnt="0"/>
      <dgm:spPr/>
    </dgm:pt>
    <dgm:pt modelId="{2CE892F9-6E0A-9941-81C4-8D29EB0D2C82}" type="pres">
      <dgm:prSet presAssocID="{7CC890E1-3993-3A43-AC1C-C371464D14BB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E86743E4-1A84-3541-8261-41743FB8CC75}" type="pres">
      <dgm:prSet presAssocID="{7CC890E1-3993-3A43-AC1C-C371464D14BB}" presName="descendantText" presStyleLbl="alignAcc1" presStyleIdx="1" presStyleCnt="4">
        <dgm:presLayoutVars>
          <dgm:bulletEnabled val="1"/>
        </dgm:presLayoutVars>
      </dgm:prSet>
      <dgm:spPr/>
    </dgm:pt>
    <dgm:pt modelId="{745D96ED-FB83-614C-AE3C-9C080949244E}" type="pres">
      <dgm:prSet presAssocID="{A0582B14-1FB5-734A-AB26-2BF9E5BD9552}" presName="sp" presStyleCnt="0"/>
      <dgm:spPr/>
    </dgm:pt>
    <dgm:pt modelId="{E5F5DCA3-1DB7-8046-BB74-21D587792CB1}" type="pres">
      <dgm:prSet presAssocID="{F6D6B567-7034-AD48-95D8-6A7FFD8FB977}" presName="composite" presStyleCnt="0"/>
      <dgm:spPr/>
    </dgm:pt>
    <dgm:pt modelId="{74FB7356-1863-134D-80EA-CB647EF057F0}" type="pres">
      <dgm:prSet presAssocID="{F6D6B567-7034-AD48-95D8-6A7FFD8FB977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DD6999FE-DF65-F84E-B47E-ECCD3FF9D8B5}" type="pres">
      <dgm:prSet presAssocID="{F6D6B567-7034-AD48-95D8-6A7FFD8FB977}" presName="descendantText" presStyleLbl="alignAcc1" presStyleIdx="2" presStyleCnt="4">
        <dgm:presLayoutVars>
          <dgm:bulletEnabled val="1"/>
        </dgm:presLayoutVars>
      </dgm:prSet>
      <dgm:spPr/>
    </dgm:pt>
    <dgm:pt modelId="{4383B5DD-DBB1-6E44-9BAF-3F8BD8391631}" type="pres">
      <dgm:prSet presAssocID="{FE85813B-9D4F-2B40-91D3-846767084DAE}" presName="sp" presStyleCnt="0"/>
      <dgm:spPr/>
    </dgm:pt>
    <dgm:pt modelId="{E3D9258C-C5C6-D84C-973F-F6FBC1E9D659}" type="pres">
      <dgm:prSet presAssocID="{2FFE9506-63B8-F24F-939B-C9ECD7583190}" presName="composite" presStyleCnt="0"/>
      <dgm:spPr/>
    </dgm:pt>
    <dgm:pt modelId="{D7B008B6-28E4-D441-B85C-EE0FBB7C438C}" type="pres">
      <dgm:prSet presAssocID="{2FFE9506-63B8-F24F-939B-C9ECD7583190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E85E7AC3-EE8A-8E4B-BADA-336D7A2C2824}" type="pres">
      <dgm:prSet presAssocID="{2FFE9506-63B8-F24F-939B-C9ECD7583190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76B13905-0408-7B42-BD6D-8E1ED0DCBCE1}" srcId="{EF43637E-5FF4-A940-97BF-5C9DE9B7CE60}" destId="{0ACE5DD5-B3BB-3C43-88F7-C956A0A2277F}" srcOrd="1" destOrd="0" parTransId="{0C0E824F-6F7C-0B41-BE35-E971D0A32D1A}" sibTransId="{5B98EA78-F87F-F04B-A777-1E21EB012DA2}"/>
    <dgm:cxn modelId="{93B63610-A47A-2645-BF02-691568B81E60}" type="presOf" srcId="{0ACE5DD5-B3BB-3C43-88F7-C956A0A2277F}" destId="{4B800D7E-83E7-1744-A84E-61B168E5479C}" srcOrd="0" destOrd="1" presId="urn:microsoft.com/office/officeart/2005/8/layout/chevron2"/>
    <dgm:cxn modelId="{EB2B263C-FBA7-A546-9DE0-BBE45A4D0950}" type="presOf" srcId="{EF43637E-5FF4-A940-97BF-5C9DE9B7CE60}" destId="{BC811EF5-6B19-FB4D-9940-5D9A8998E519}" srcOrd="0" destOrd="0" presId="urn:microsoft.com/office/officeart/2005/8/layout/chevron2"/>
    <dgm:cxn modelId="{994BB640-3551-754F-B234-E27A2E364C75}" type="presOf" srcId="{F53EFE7D-C070-CA42-8C7E-843B42CEA973}" destId="{E86743E4-1A84-3541-8261-41743FB8CC75}" srcOrd="0" destOrd="0" presId="urn:microsoft.com/office/officeart/2005/8/layout/chevron2"/>
    <dgm:cxn modelId="{90B1AC45-EAAD-744F-B20A-F96F106783CC}" type="presOf" srcId="{F6D6B567-7034-AD48-95D8-6A7FFD8FB977}" destId="{74FB7356-1863-134D-80EA-CB647EF057F0}" srcOrd="0" destOrd="0" presId="urn:microsoft.com/office/officeart/2005/8/layout/chevron2"/>
    <dgm:cxn modelId="{3F9F3F47-8463-E04A-A39D-485F14713AEE}" type="presOf" srcId="{B7C945CF-73B9-4A47-A04C-2CFF237CC180}" destId="{20008CD3-ECBB-C54E-B9FA-0997A2482023}" srcOrd="0" destOrd="0" presId="urn:microsoft.com/office/officeart/2005/8/layout/chevron2"/>
    <dgm:cxn modelId="{4E664857-A737-FE45-86BA-2F3DCEC49794}" srcId="{EF43637E-5FF4-A940-97BF-5C9DE9B7CE60}" destId="{20E7F49D-E249-3F40-BA52-4B8CE4EF7FA8}" srcOrd="0" destOrd="0" parTransId="{676B17CE-F9BB-B446-A22A-701FDAD9424E}" sibTransId="{E84FD134-7A9B-8943-9761-B1C5C35B928D}"/>
    <dgm:cxn modelId="{99700658-83ED-274F-8016-FA8131B4A38F}" srcId="{B7C945CF-73B9-4A47-A04C-2CFF237CC180}" destId="{2FFE9506-63B8-F24F-939B-C9ECD7583190}" srcOrd="3" destOrd="0" parTransId="{90062382-D6B9-1F46-93E0-DCB111440490}" sibTransId="{29693F7A-AB18-9047-89DE-4E8AF7EEE18D}"/>
    <dgm:cxn modelId="{BB319378-6934-994E-8236-9060418CE2BA}" type="presOf" srcId="{EEB7B45B-4AFF-1847-81DE-10195BD01C30}" destId="{E85E7AC3-EE8A-8E4B-BADA-336D7A2C2824}" srcOrd="0" destOrd="0" presId="urn:microsoft.com/office/officeart/2005/8/layout/chevron2"/>
    <dgm:cxn modelId="{AC088D7C-B8C0-8C44-907F-CFA063D95CB1}" type="presOf" srcId="{63825539-C252-744A-A79A-4FC0497E7796}" destId="{DD6999FE-DF65-F84E-B47E-ECCD3FF9D8B5}" srcOrd="0" destOrd="0" presId="urn:microsoft.com/office/officeart/2005/8/layout/chevron2"/>
    <dgm:cxn modelId="{59EF647F-D898-E645-BA79-F0F53FEFE500}" srcId="{B7C945CF-73B9-4A47-A04C-2CFF237CC180}" destId="{F6D6B567-7034-AD48-95D8-6A7FFD8FB977}" srcOrd="2" destOrd="0" parTransId="{A638FC56-E196-A842-8D60-49C25AC92559}" sibTransId="{FE85813B-9D4F-2B40-91D3-846767084DAE}"/>
    <dgm:cxn modelId="{9830108A-7499-B14F-ABE3-D163359FF7B3}" srcId="{B7C945CF-73B9-4A47-A04C-2CFF237CC180}" destId="{7CC890E1-3993-3A43-AC1C-C371464D14BB}" srcOrd="1" destOrd="0" parTransId="{2E8483D6-4E0D-0740-B508-67AB238197E5}" sibTransId="{A0582B14-1FB5-734A-AB26-2BF9E5BD9552}"/>
    <dgm:cxn modelId="{EF60758D-03D4-5A45-A3F3-EC9592BCB636}" srcId="{B7C945CF-73B9-4A47-A04C-2CFF237CC180}" destId="{EF43637E-5FF4-A940-97BF-5C9DE9B7CE60}" srcOrd="0" destOrd="0" parTransId="{C794EA85-42B0-AD45-A6AF-D3953C67E3CD}" sibTransId="{96DC6114-BFA4-8D42-B92D-C0DFC90F54EC}"/>
    <dgm:cxn modelId="{50756E90-442E-1044-9951-137D3926C1E3}" srcId="{F6D6B567-7034-AD48-95D8-6A7FFD8FB977}" destId="{BCFF8215-59F9-9547-ADA8-10F88BF899E5}" srcOrd="1" destOrd="0" parTransId="{04F5778A-1F20-6A46-9369-8C82F1A0B3F1}" sibTransId="{66D2E6CF-A0F8-9344-AB95-464D0EDB67B2}"/>
    <dgm:cxn modelId="{7074D098-01D2-5F4F-BDD5-396A50E33C51}" srcId="{F6D6B567-7034-AD48-95D8-6A7FFD8FB977}" destId="{63825539-C252-744A-A79A-4FC0497E7796}" srcOrd="0" destOrd="0" parTransId="{E9C7E665-1B7D-A241-B56B-AB84B54FCA68}" sibTransId="{29F3A5F3-4129-AC4A-8CF3-E8D3B11AAB03}"/>
    <dgm:cxn modelId="{7620DEA6-1DA0-4E40-BC6E-72C6B50E68BC}" type="presOf" srcId="{DC6F2D23-5D57-5C43-A56F-B593F8AA3BB8}" destId="{E85E7AC3-EE8A-8E4B-BADA-336D7A2C2824}" srcOrd="0" destOrd="1" presId="urn:microsoft.com/office/officeart/2005/8/layout/chevron2"/>
    <dgm:cxn modelId="{987F7DA7-ADD1-BF48-93A3-A4F782362DF6}" type="presOf" srcId="{20E7F49D-E249-3F40-BA52-4B8CE4EF7FA8}" destId="{4B800D7E-83E7-1744-A84E-61B168E5479C}" srcOrd="0" destOrd="0" presId="urn:microsoft.com/office/officeart/2005/8/layout/chevron2"/>
    <dgm:cxn modelId="{6E8B09A8-1534-8649-81B2-FDF068955C74}" type="presOf" srcId="{BCFF8215-59F9-9547-ADA8-10F88BF899E5}" destId="{DD6999FE-DF65-F84E-B47E-ECCD3FF9D8B5}" srcOrd="0" destOrd="1" presId="urn:microsoft.com/office/officeart/2005/8/layout/chevron2"/>
    <dgm:cxn modelId="{FC9D79A9-0D43-5D49-8821-46A64BA1A88A}" srcId="{2FFE9506-63B8-F24F-939B-C9ECD7583190}" destId="{DC6F2D23-5D57-5C43-A56F-B593F8AA3BB8}" srcOrd="1" destOrd="0" parTransId="{506F3145-A8A4-EB46-A0D6-8BDAD255893E}" sibTransId="{22B24827-EE98-0845-8628-2E97675B9D77}"/>
    <dgm:cxn modelId="{EB36A0B0-1FFB-6B40-B8C0-50A6BB0B8E2F}" type="presOf" srcId="{7CC890E1-3993-3A43-AC1C-C371464D14BB}" destId="{2CE892F9-6E0A-9941-81C4-8D29EB0D2C82}" srcOrd="0" destOrd="0" presId="urn:microsoft.com/office/officeart/2005/8/layout/chevron2"/>
    <dgm:cxn modelId="{91BB33B2-B4FA-354D-B1F5-E4E124788C6E}" srcId="{2FFE9506-63B8-F24F-939B-C9ECD7583190}" destId="{EEB7B45B-4AFF-1847-81DE-10195BD01C30}" srcOrd="0" destOrd="0" parTransId="{4BA6CF32-D6D5-7341-820E-572FA59DCFC3}" sibTransId="{ADFC42FA-E4D1-C24C-B891-D9697C929384}"/>
    <dgm:cxn modelId="{F524CEC2-A884-1348-80B2-6EC188E67D4F}" type="presOf" srcId="{2FFE9506-63B8-F24F-939B-C9ECD7583190}" destId="{D7B008B6-28E4-D441-B85C-EE0FBB7C438C}" srcOrd="0" destOrd="0" presId="urn:microsoft.com/office/officeart/2005/8/layout/chevron2"/>
    <dgm:cxn modelId="{679374D6-168C-2F45-8835-33B8C8BBDC48}" type="presOf" srcId="{78205545-52B9-2C42-A5FF-6704317AA6C6}" destId="{E86743E4-1A84-3541-8261-41743FB8CC75}" srcOrd="0" destOrd="1" presId="urn:microsoft.com/office/officeart/2005/8/layout/chevron2"/>
    <dgm:cxn modelId="{828C4DE2-9D35-3C47-9B7F-DAA124DD760B}" srcId="{7CC890E1-3993-3A43-AC1C-C371464D14BB}" destId="{F53EFE7D-C070-CA42-8C7E-843B42CEA973}" srcOrd="0" destOrd="0" parTransId="{F198BF96-2B94-9A41-A559-C9058DCC72CA}" sibTransId="{8105965D-449F-7440-B146-6A2E3241EC73}"/>
    <dgm:cxn modelId="{4B83B3F1-7ED7-CD44-A5C3-F3498CF7E91A}" srcId="{7CC890E1-3993-3A43-AC1C-C371464D14BB}" destId="{78205545-52B9-2C42-A5FF-6704317AA6C6}" srcOrd="1" destOrd="0" parTransId="{5DB83ADA-87E3-3E4D-819F-511A2FE831E3}" sibTransId="{01602D47-666A-7E44-8BC1-27E5A8377404}"/>
    <dgm:cxn modelId="{78EB6454-D2EC-7D4E-91B6-D5D7A008946A}" type="presParOf" srcId="{20008CD3-ECBB-C54E-B9FA-0997A2482023}" destId="{E2A8AF23-8862-2543-ADB4-C86647785932}" srcOrd="0" destOrd="0" presId="urn:microsoft.com/office/officeart/2005/8/layout/chevron2"/>
    <dgm:cxn modelId="{10677B7F-4C2C-A441-AEAC-C11ECC4C4324}" type="presParOf" srcId="{E2A8AF23-8862-2543-ADB4-C86647785932}" destId="{BC811EF5-6B19-FB4D-9940-5D9A8998E519}" srcOrd="0" destOrd="0" presId="urn:microsoft.com/office/officeart/2005/8/layout/chevron2"/>
    <dgm:cxn modelId="{9EBF9A7B-6EAC-BB41-A5CE-42A6ECBEE368}" type="presParOf" srcId="{E2A8AF23-8862-2543-ADB4-C86647785932}" destId="{4B800D7E-83E7-1744-A84E-61B168E5479C}" srcOrd="1" destOrd="0" presId="urn:microsoft.com/office/officeart/2005/8/layout/chevron2"/>
    <dgm:cxn modelId="{67746B14-B8C8-A14B-A627-CACBF3CF4E79}" type="presParOf" srcId="{20008CD3-ECBB-C54E-B9FA-0997A2482023}" destId="{0A4930D2-0D31-9E4C-958B-D897972876A8}" srcOrd="1" destOrd="0" presId="urn:microsoft.com/office/officeart/2005/8/layout/chevron2"/>
    <dgm:cxn modelId="{206D3499-63BD-0D45-B7CF-6FEE36B3069E}" type="presParOf" srcId="{20008CD3-ECBB-C54E-B9FA-0997A2482023}" destId="{4F1031A8-E860-ED4F-82D0-AEDE1F170C77}" srcOrd="2" destOrd="0" presId="urn:microsoft.com/office/officeart/2005/8/layout/chevron2"/>
    <dgm:cxn modelId="{47138869-427B-A947-AAAE-39C2919F7652}" type="presParOf" srcId="{4F1031A8-E860-ED4F-82D0-AEDE1F170C77}" destId="{2CE892F9-6E0A-9941-81C4-8D29EB0D2C82}" srcOrd="0" destOrd="0" presId="urn:microsoft.com/office/officeart/2005/8/layout/chevron2"/>
    <dgm:cxn modelId="{29A8682C-2849-374B-9717-C879A5EFA30F}" type="presParOf" srcId="{4F1031A8-E860-ED4F-82D0-AEDE1F170C77}" destId="{E86743E4-1A84-3541-8261-41743FB8CC75}" srcOrd="1" destOrd="0" presId="urn:microsoft.com/office/officeart/2005/8/layout/chevron2"/>
    <dgm:cxn modelId="{E31E9B05-0ED4-0D47-A015-31D3718C63FD}" type="presParOf" srcId="{20008CD3-ECBB-C54E-B9FA-0997A2482023}" destId="{745D96ED-FB83-614C-AE3C-9C080949244E}" srcOrd="3" destOrd="0" presId="urn:microsoft.com/office/officeart/2005/8/layout/chevron2"/>
    <dgm:cxn modelId="{7EE7D277-FDA7-0344-A16B-93B34654F4AB}" type="presParOf" srcId="{20008CD3-ECBB-C54E-B9FA-0997A2482023}" destId="{E5F5DCA3-1DB7-8046-BB74-21D587792CB1}" srcOrd="4" destOrd="0" presId="urn:microsoft.com/office/officeart/2005/8/layout/chevron2"/>
    <dgm:cxn modelId="{50A3CB8B-13B1-0540-9A34-26B4C3136DA9}" type="presParOf" srcId="{E5F5DCA3-1DB7-8046-BB74-21D587792CB1}" destId="{74FB7356-1863-134D-80EA-CB647EF057F0}" srcOrd="0" destOrd="0" presId="urn:microsoft.com/office/officeart/2005/8/layout/chevron2"/>
    <dgm:cxn modelId="{71E59544-33C9-4F4E-934C-4110C9BE7489}" type="presParOf" srcId="{E5F5DCA3-1DB7-8046-BB74-21D587792CB1}" destId="{DD6999FE-DF65-F84E-B47E-ECCD3FF9D8B5}" srcOrd="1" destOrd="0" presId="urn:microsoft.com/office/officeart/2005/8/layout/chevron2"/>
    <dgm:cxn modelId="{99778680-568D-FD4B-B9ED-8C3EE75B913B}" type="presParOf" srcId="{20008CD3-ECBB-C54E-B9FA-0997A2482023}" destId="{4383B5DD-DBB1-6E44-9BAF-3F8BD8391631}" srcOrd="5" destOrd="0" presId="urn:microsoft.com/office/officeart/2005/8/layout/chevron2"/>
    <dgm:cxn modelId="{C9826DF8-B9C6-0F4F-AA3F-45999A139EFF}" type="presParOf" srcId="{20008CD3-ECBB-C54E-B9FA-0997A2482023}" destId="{E3D9258C-C5C6-D84C-973F-F6FBC1E9D659}" srcOrd="6" destOrd="0" presId="urn:microsoft.com/office/officeart/2005/8/layout/chevron2"/>
    <dgm:cxn modelId="{DE9C66FE-D921-474D-A0DF-54FBF324E721}" type="presParOf" srcId="{E3D9258C-C5C6-D84C-973F-F6FBC1E9D659}" destId="{D7B008B6-28E4-D441-B85C-EE0FBB7C438C}" srcOrd="0" destOrd="0" presId="urn:microsoft.com/office/officeart/2005/8/layout/chevron2"/>
    <dgm:cxn modelId="{956F908E-D6C9-894B-9738-1DD0868BD272}" type="presParOf" srcId="{E3D9258C-C5C6-D84C-973F-F6FBC1E9D659}" destId="{E85E7AC3-EE8A-8E4B-BADA-336D7A2C282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446563-76E5-4642-AFD3-0D77676B38CE}" type="doc">
      <dgm:prSet loTypeId="urn:microsoft.com/office/officeart/2005/8/layout/chevron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229CA0-647E-7F42-9D46-1ECC96C43F19}">
      <dgm:prSet phldrT="[Text]"/>
      <dgm:spPr>
        <a:pattFill prst="solidDmnd">
          <a:fgClr>
            <a:srgbClr val="A8A28A"/>
          </a:fgClr>
          <a:bgClr>
            <a:prstClr val="white"/>
          </a:bgClr>
        </a:pattFill>
        <a:ln>
          <a:solidFill>
            <a:srgbClr val="A8A28A"/>
          </a:solidFill>
        </a:ln>
      </dgm:spPr>
      <dgm:t>
        <a:bodyPr/>
        <a:lstStyle/>
        <a:p>
          <a:endParaRPr lang="en-US" dirty="0"/>
        </a:p>
      </dgm:t>
    </dgm:pt>
    <dgm:pt modelId="{11B70052-FA3F-724A-800D-34A4ECC9A2EF}" type="parTrans" cxnId="{B152C197-FA10-1446-81A3-260BB0A91C16}">
      <dgm:prSet/>
      <dgm:spPr/>
      <dgm:t>
        <a:bodyPr/>
        <a:lstStyle/>
        <a:p>
          <a:endParaRPr lang="en-US"/>
        </a:p>
      </dgm:t>
    </dgm:pt>
    <dgm:pt modelId="{23163ADD-A0F5-E149-A078-3716A4855644}" type="sibTrans" cxnId="{B152C197-FA10-1446-81A3-260BB0A91C16}">
      <dgm:prSet/>
      <dgm:spPr/>
      <dgm:t>
        <a:bodyPr/>
        <a:lstStyle/>
        <a:p>
          <a:endParaRPr lang="en-US"/>
        </a:p>
      </dgm:t>
    </dgm:pt>
    <dgm:pt modelId="{4A1ADFEE-58C7-9C4B-8517-109A4672A233}">
      <dgm:prSet phldrT="[Text]"/>
      <dgm:spPr>
        <a:ln>
          <a:solidFill>
            <a:srgbClr val="A8A28A"/>
          </a:solidFill>
        </a:ln>
      </dgm:spPr>
      <dgm:t>
        <a:bodyPr/>
        <a:lstStyle/>
        <a:p>
          <a:r>
            <a:rPr lang="en-US" dirty="0">
              <a:latin typeface="Gill Sans MT" panose="020B0502020104020203" pitchFamily="34" charset="77"/>
            </a:rPr>
            <a:t>&lt;800 pounds per cubic yard</a:t>
          </a:r>
        </a:p>
      </dgm:t>
    </dgm:pt>
    <dgm:pt modelId="{C8C16DCA-3DCC-BE42-B98E-83C8AF29C140}" type="parTrans" cxnId="{CD4421D0-714E-4349-B6FF-0C7F262D9CE8}">
      <dgm:prSet/>
      <dgm:spPr/>
      <dgm:t>
        <a:bodyPr/>
        <a:lstStyle/>
        <a:p>
          <a:endParaRPr lang="en-US"/>
        </a:p>
      </dgm:t>
    </dgm:pt>
    <dgm:pt modelId="{5F25E9E7-3EF8-4744-831D-0BCFBAF3084B}" type="sibTrans" cxnId="{CD4421D0-714E-4349-B6FF-0C7F262D9CE8}">
      <dgm:prSet/>
      <dgm:spPr/>
      <dgm:t>
        <a:bodyPr/>
        <a:lstStyle/>
        <a:p>
          <a:endParaRPr lang="en-US"/>
        </a:p>
      </dgm:t>
    </dgm:pt>
    <dgm:pt modelId="{49126AF9-FC70-794B-A440-9DF25ACDF7E7}">
      <dgm:prSet phldrT="[Text]"/>
      <dgm:spPr>
        <a:ln>
          <a:solidFill>
            <a:srgbClr val="A8A28A"/>
          </a:solidFill>
        </a:ln>
      </dgm:spPr>
      <dgm:t>
        <a:bodyPr/>
        <a:lstStyle/>
        <a:p>
          <a:r>
            <a:rPr lang="en-US" dirty="0">
              <a:latin typeface="Gill Sans MT" panose="020B0502020104020203" pitchFamily="34" charset="77"/>
            </a:rPr>
            <a:t>Light and fluffy</a:t>
          </a:r>
        </a:p>
      </dgm:t>
    </dgm:pt>
    <dgm:pt modelId="{42C0AB3E-D78A-6D49-A583-FC0AEB44D44D}" type="parTrans" cxnId="{9401EF1D-1F6B-F14E-917C-D5125EEE3CE3}">
      <dgm:prSet/>
      <dgm:spPr/>
      <dgm:t>
        <a:bodyPr/>
        <a:lstStyle/>
        <a:p>
          <a:endParaRPr lang="en-US"/>
        </a:p>
      </dgm:t>
    </dgm:pt>
    <dgm:pt modelId="{1C430C96-3C6B-6640-A52F-15E7FBA87A60}" type="sibTrans" cxnId="{9401EF1D-1F6B-F14E-917C-D5125EEE3CE3}">
      <dgm:prSet/>
      <dgm:spPr/>
      <dgm:t>
        <a:bodyPr/>
        <a:lstStyle/>
        <a:p>
          <a:endParaRPr lang="en-US"/>
        </a:p>
      </dgm:t>
    </dgm:pt>
    <dgm:pt modelId="{035A866B-1CC5-8645-9DE3-5DAFB45FFCDD}">
      <dgm:prSet phldrT="[Text]"/>
      <dgm:spPr>
        <a:pattFill prst="sphere">
          <a:fgClr>
            <a:srgbClr val="A8A28A"/>
          </a:fgClr>
          <a:bgClr>
            <a:prstClr val="white"/>
          </a:bgClr>
        </a:pattFill>
        <a:ln>
          <a:solidFill>
            <a:srgbClr val="A8A28A"/>
          </a:solidFill>
        </a:ln>
      </dgm:spPr>
      <dgm:t>
        <a:bodyPr/>
        <a:lstStyle/>
        <a:p>
          <a:endParaRPr lang="en-US" dirty="0"/>
        </a:p>
      </dgm:t>
    </dgm:pt>
    <dgm:pt modelId="{C7F7D190-95D9-FC4F-9968-479F49F5EB57}" type="parTrans" cxnId="{BCBA0A0E-EED3-F34D-9C37-5ACA2CF2AD60}">
      <dgm:prSet/>
      <dgm:spPr/>
      <dgm:t>
        <a:bodyPr/>
        <a:lstStyle/>
        <a:p>
          <a:endParaRPr lang="en-US"/>
        </a:p>
      </dgm:t>
    </dgm:pt>
    <dgm:pt modelId="{4D49F92C-B00E-2D45-B258-5CBB43395334}" type="sibTrans" cxnId="{BCBA0A0E-EED3-F34D-9C37-5ACA2CF2AD60}">
      <dgm:prSet/>
      <dgm:spPr/>
      <dgm:t>
        <a:bodyPr/>
        <a:lstStyle/>
        <a:p>
          <a:endParaRPr lang="en-US"/>
        </a:p>
      </dgm:t>
    </dgm:pt>
    <dgm:pt modelId="{9423897A-95DB-3446-AE29-82085498131E}">
      <dgm:prSet phldrT="[Text]"/>
      <dgm:spPr>
        <a:ln>
          <a:solidFill>
            <a:srgbClr val="A8A28A"/>
          </a:solidFill>
        </a:ln>
      </dgm:spPr>
      <dgm:t>
        <a:bodyPr/>
        <a:lstStyle/>
        <a:p>
          <a:r>
            <a:rPr lang="en-US" dirty="0">
              <a:latin typeface="Gill Sans MT" panose="020B0502020104020203" pitchFamily="34" charset="77"/>
            </a:rPr>
            <a:t>800 – 1,000 pounds per cubic yard</a:t>
          </a:r>
        </a:p>
      </dgm:t>
    </dgm:pt>
    <dgm:pt modelId="{38D38B15-DE82-2B49-A324-105BC34BB3C9}" type="parTrans" cxnId="{66453009-573C-B941-B73E-039EDEFFEA2E}">
      <dgm:prSet/>
      <dgm:spPr/>
      <dgm:t>
        <a:bodyPr/>
        <a:lstStyle/>
        <a:p>
          <a:endParaRPr lang="en-US"/>
        </a:p>
      </dgm:t>
    </dgm:pt>
    <dgm:pt modelId="{E51CF0BD-E3D5-6A41-A51C-EB74495B946D}" type="sibTrans" cxnId="{66453009-573C-B941-B73E-039EDEFFEA2E}">
      <dgm:prSet/>
      <dgm:spPr/>
      <dgm:t>
        <a:bodyPr/>
        <a:lstStyle/>
        <a:p>
          <a:endParaRPr lang="en-US"/>
        </a:p>
      </dgm:t>
    </dgm:pt>
    <dgm:pt modelId="{6CCE946C-F0E6-6F4A-B340-A7C26BD9C589}">
      <dgm:prSet phldrT="[Text]"/>
      <dgm:spPr>
        <a:ln>
          <a:solidFill>
            <a:srgbClr val="A8A28A"/>
          </a:solidFill>
        </a:ln>
      </dgm:spPr>
      <dgm:t>
        <a:bodyPr/>
        <a:lstStyle/>
        <a:p>
          <a:r>
            <a:rPr lang="en-US" dirty="0">
              <a:latin typeface="Gill Sans MT" panose="020B0502020104020203" pitchFamily="34" charset="77"/>
            </a:rPr>
            <a:t>Just right</a:t>
          </a:r>
        </a:p>
      </dgm:t>
    </dgm:pt>
    <dgm:pt modelId="{29C205E8-5E97-C949-9E5C-E2EF8BC230A1}" type="parTrans" cxnId="{AA2BAA46-6E77-7147-8F48-E2881C5BDB86}">
      <dgm:prSet/>
      <dgm:spPr/>
      <dgm:t>
        <a:bodyPr/>
        <a:lstStyle/>
        <a:p>
          <a:endParaRPr lang="en-US"/>
        </a:p>
      </dgm:t>
    </dgm:pt>
    <dgm:pt modelId="{79F05C0E-4065-5447-9782-F4C4541D31A3}" type="sibTrans" cxnId="{AA2BAA46-6E77-7147-8F48-E2881C5BDB86}">
      <dgm:prSet/>
      <dgm:spPr/>
      <dgm:t>
        <a:bodyPr/>
        <a:lstStyle/>
        <a:p>
          <a:endParaRPr lang="en-US"/>
        </a:p>
      </dgm:t>
    </dgm:pt>
    <dgm:pt modelId="{C45A9F76-66D8-1740-992B-2FB8F7E8B377}">
      <dgm:prSet phldrT="[Text]"/>
      <dgm:spPr>
        <a:pattFill prst="lgConfetti">
          <a:fgClr>
            <a:srgbClr val="A8A28A"/>
          </a:fgClr>
          <a:bgClr>
            <a:prstClr val="white"/>
          </a:bgClr>
        </a:pattFill>
        <a:ln>
          <a:solidFill>
            <a:srgbClr val="A8A28A"/>
          </a:solidFill>
        </a:ln>
      </dgm:spPr>
      <dgm:t>
        <a:bodyPr/>
        <a:lstStyle/>
        <a:p>
          <a:endParaRPr lang="en-US" dirty="0"/>
        </a:p>
      </dgm:t>
    </dgm:pt>
    <dgm:pt modelId="{927640F9-02A4-5247-AA0A-845A482C3B87}" type="parTrans" cxnId="{FC90DCCA-3381-DD46-8C76-2F996CC14752}">
      <dgm:prSet/>
      <dgm:spPr/>
      <dgm:t>
        <a:bodyPr/>
        <a:lstStyle/>
        <a:p>
          <a:endParaRPr lang="en-US"/>
        </a:p>
      </dgm:t>
    </dgm:pt>
    <dgm:pt modelId="{CC385B90-46A0-AF4E-BABF-D0B819DBDBAE}" type="sibTrans" cxnId="{FC90DCCA-3381-DD46-8C76-2F996CC14752}">
      <dgm:prSet/>
      <dgm:spPr/>
      <dgm:t>
        <a:bodyPr/>
        <a:lstStyle/>
        <a:p>
          <a:endParaRPr lang="en-US"/>
        </a:p>
      </dgm:t>
    </dgm:pt>
    <dgm:pt modelId="{27F4C625-B746-EC4D-AEFC-FCBA10E7741F}">
      <dgm:prSet phldrT="[Text]"/>
      <dgm:spPr>
        <a:ln>
          <a:solidFill>
            <a:srgbClr val="A8A28A"/>
          </a:solidFill>
        </a:ln>
      </dgm:spPr>
      <dgm:t>
        <a:bodyPr/>
        <a:lstStyle/>
        <a:p>
          <a:r>
            <a:rPr lang="en-US" dirty="0">
              <a:latin typeface="Gill Sans MT" panose="020B0502020104020203" pitchFamily="34" charset="77"/>
            </a:rPr>
            <a:t>1,000 – 1,200 pounds per cubic yard</a:t>
          </a:r>
        </a:p>
      </dgm:t>
    </dgm:pt>
    <dgm:pt modelId="{6DD9DD75-E155-B945-8C1A-64C2EA1DA5C1}" type="parTrans" cxnId="{62B4AF1B-AB0C-194C-BDC7-18C2AC1C9E8A}">
      <dgm:prSet/>
      <dgm:spPr/>
      <dgm:t>
        <a:bodyPr/>
        <a:lstStyle/>
        <a:p>
          <a:endParaRPr lang="en-US"/>
        </a:p>
      </dgm:t>
    </dgm:pt>
    <dgm:pt modelId="{0A780FB8-07A6-3944-BE3F-3255C9A2C858}" type="sibTrans" cxnId="{62B4AF1B-AB0C-194C-BDC7-18C2AC1C9E8A}">
      <dgm:prSet/>
      <dgm:spPr/>
      <dgm:t>
        <a:bodyPr/>
        <a:lstStyle/>
        <a:p>
          <a:endParaRPr lang="en-US"/>
        </a:p>
      </dgm:t>
    </dgm:pt>
    <dgm:pt modelId="{695BC440-97BE-EB49-9793-22FE1FC2DA75}">
      <dgm:prSet phldrT="[Text]"/>
      <dgm:spPr>
        <a:ln>
          <a:solidFill>
            <a:srgbClr val="A8A28A"/>
          </a:solidFill>
        </a:ln>
      </dgm:spPr>
      <dgm:t>
        <a:bodyPr/>
        <a:lstStyle/>
        <a:p>
          <a:r>
            <a:rPr lang="en-US" dirty="0">
              <a:latin typeface="Gill Sans MT" panose="020B0502020104020203" pitchFamily="34" charset="77"/>
            </a:rPr>
            <a:t>Heavy, hard to aerate, loss of pore space</a:t>
          </a:r>
        </a:p>
      </dgm:t>
    </dgm:pt>
    <dgm:pt modelId="{54D472C9-8D4E-BA4C-B4C8-2E15DEA5066E}" type="parTrans" cxnId="{C1B93E94-828A-3B4E-BB33-85660E96CF57}">
      <dgm:prSet/>
      <dgm:spPr/>
      <dgm:t>
        <a:bodyPr/>
        <a:lstStyle/>
        <a:p>
          <a:endParaRPr lang="en-US"/>
        </a:p>
      </dgm:t>
    </dgm:pt>
    <dgm:pt modelId="{0BC12185-E456-4647-82F4-B29112C5CC49}" type="sibTrans" cxnId="{C1B93E94-828A-3B4E-BB33-85660E96CF57}">
      <dgm:prSet/>
      <dgm:spPr/>
      <dgm:t>
        <a:bodyPr/>
        <a:lstStyle/>
        <a:p>
          <a:endParaRPr lang="en-US"/>
        </a:p>
      </dgm:t>
    </dgm:pt>
    <dgm:pt modelId="{32D1D72B-96B4-8748-83A5-9E656002D527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rgbClr val="A8A28A"/>
          </a:solidFill>
        </a:ln>
      </dgm:spPr>
      <dgm:t>
        <a:bodyPr/>
        <a:lstStyle/>
        <a:p>
          <a:endParaRPr lang="en-US"/>
        </a:p>
      </dgm:t>
    </dgm:pt>
    <dgm:pt modelId="{A8041D9F-1958-4546-82DB-4C29617FFAB4}" type="parTrans" cxnId="{D10625FC-A740-5F4D-A2DD-4129EA4DCF24}">
      <dgm:prSet/>
      <dgm:spPr/>
      <dgm:t>
        <a:bodyPr/>
        <a:lstStyle/>
        <a:p>
          <a:endParaRPr lang="en-US"/>
        </a:p>
      </dgm:t>
    </dgm:pt>
    <dgm:pt modelId="{EEA12D62-47DF-3D43-93D1-97FC817597E6}" type="sibTrans" cxnId="{D10625FC-A740-5F4D-A2DD-4129EA4DCF24}">
      <dgm:prSet/>
      <dgm:spPr/>
      <dgm:t>
        <a:bodyPr/>
        <a:lstStyle/>
        <a:p>
          <a:endParaRPr lang="en-US"/>
        </a:p>
      </dgm:t>
    </dgm:pt>
    <dgm:pt modelId="{9EF4FB78-2BA4-F142-8B97-C0641DE08304}">
      <dgm:prSet/>
      <dgm:spPr>
        <a:ln>
          <a:solidFill>
            <a:srgbClr val="A8A28A"/>
          </a:solidFill>
        </a:ln>
      </dgm:spPr>
      <dgm:t>
        <a:bodyPr/>
        <a:lstStyle/>
        <a:p>
          <a:r>
            <a:rPr lang="en-US" dirty="0">
              <a:latin typeface="Gill Sans MT" panose="020B0502020104020203" pitchFamily="34" charset="77"/>
            </a:rPr>
            <a:t>&gt;1,200 pounds per cubic yard</a:t>
          </a:r>
        </a:p>
      </dgm:t>
    </dgm:pt>
    <dgm:pt modelId="{CF5097BB-E93A-884A-9DA7-F386AA7619E5}" type="parTrans" cxnId="{266067AB-EA52-EA49-905E-E1448BCDDE1C}">
      <dgm:prSet/>
      <dgm:spPr/>
      <dgm:t>
        <a:bodyPr/>
        <a:lstStyle/>
        <a:p>
          <a:endParaRPr lang="en-US"/>
        </a:p>
      </dgm:t>
    </dgm:pt>
    <dgm:pt modelId="{67758217-2C07-764A-9F7D-7DCB54AD1CC3}" type="sibTrans" cxnId="{266067AB-EA52-EA49-905E-E1448BCDDE1C}">
      <dgm:prSet/>
      <dgm:spPr/>
      <dgm:t>
        <a:bodyPr/>
        <a:lstStyle/>
        <a:p>
          <a:endParaRPr lang="en-US"/>
        </a:p>
      </dgm:t>
    </dgm:pt>
    <dgm:pt modelId="{00C7633D-77DE-EB40-B376-36F44F863E6F}">
      <dgm:prSet/>
      <dgm:spPr>
        <a:ln>
          <a:solidFill>
            <a:srgbClr val="A8A28A"/>
          </a:solidFill>
        </a:ln>
      </dgm:spPr>
      <dgm:t>
        <a:bodyPr/>
        <a:lstStyle/>
        <a:p>
          <a:r>
            <a:rPr lang="en-US" dirty="0">
              <a:latin typeface="Gill Sans MT" panose="020B0502020104020203" pitchFamily="34" charset="77"/>
            </a:rPr>
            <a:t>Too dense, very difficult to aerate</a:t>
          </a:r>
        </a:p>
      </dgm:t>
    </dgm:pt>
    <dgm:pt modelId="{F41C4AB6-D55D-E943-A8BD-AC0A09260901}" type="parTrans" cxnId="{C2DE6216-29CB-0343-BAD2-2DD8825CF616}">
      <dgm:prSet/>
      <dgm:spPr/>
      <dgm:t>
        <a:bodyPr/>
        <a:lstStyle/>
        <a:p>
          <a:endParaRPr lang="en-US"/>
        </a:p>
      </dgm:t>
    </dgm:pt>
    <dgm:pt modelId="{DFDF309A-34E8-9243-A017-EC864C8DC288}" type="sibTrans" cxnId="{C2DE6216-29CB-0343-BAD2-2DD8825CF616}">
      <dgm:prSet/>
      <dgm:spPr/>
      <dgm:t>
        <a:bodyPr/>
        <a:lstStyle/>
        <a:p>
          <a:endParaRPr lang="en-US"/>
        </a:p>
      </dgm:t>
    </dgm:pt>
    <dgm:pt modelId="{0BD9700B-1ECC-C240-8D20-ADF3F2664A0D}" type="pres">
      <dgm:prSet presAssocID="{3C446563-76E5-4642-AFD3-0D77676B38CE}" presName="linearFlow" presStyleCnt="0">
        <dgm:presLayoutVars>
          <dgm:dir/>
          <dgm:animLvl val="lvl"/>
          <dgm:resizeHandles val="exact"/>
        </dgm:presLayoutVars>
      </dgm:prSet>
      <dgm:spPr/>
    </dgm:pt>
    <dgm:pt modelId="{F0D3E4E8-492C-4048-965B-E529B2CB5595}" type="pres">
      <dgm:prSet presAssocID="{EB229CA0-647E-7F42-9D46-1ECC96C43F19}" presName="composite" presStyleCnt="0"/>
      <dgm:spPr/>
    </dgm:pt>
    <dgm:pt modelId="{A0F5BDD6-B50B-EB4C-B059-D8D3C6581CBB}" type="pres">
      <dgm:prSet presAssocID="{EB229CA0-647E-7F42-9D46-1ECC96C43F19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67E32807-73FA-AE47-BC50-F9472B471AD1}" type="pres">
      <dgm:prSet presAssocID="{EB229CA0-647E-7F42-9D46-1ECC96C43F19}" presName="descendantText" presStyleLbl="alignAcc1" presStyleIdx="0" presStyleCnt="4">
        <dgm:presLayoutVars>
          <dgm:bulletEnabled val="1"/>
        </dgm:presLayoutVars>
      </dgm:prSet>
      <dgm:spPr/>
    </dgm:pt>
    <dgm:pt modelId="{1F8A2A52-D59C-D541-88F0-27886BCDAB78}" type="pres">
      <dgm:prSet presAssocID="{23163ADD-A0F5-E149-A078-3716A4855644}" presName="sp" presStyleCnt="0"/>
      <dgm:spPr/>
    </dgm:pt>
    <dgm:pt modelId="{EAA2C668-A110-5845-BE90-FF24F9FE0DAB}" type="pres">
      <dgm:prSet presAssocID="{035A866B-1CC5-8645-9DE3-5DAFB45FFCDD}" presName="composite" presStyleCnt="0"/>
      <dgm:spPr/>
    </dgm:pt>
    <dgm:pt modelId="{A21FE2DB-5F2E-8948-AC8C-92D0CC39983A}" type="pres">
      <dgm:prSet presAssocID="{035A866B-1CC5-8645-9DE3-5DAFB45FFCDD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EB6F3368-CFD2-2840-B7F4-A92C2E8D7E3A}" type="pres">
      <dgm:prSet presAssocID="{035A866B-1CC5-8645-9DE3-5DAFB45FFCDD}" presName="descendantText" presStyleLbl="alignAcc1" presStyleIdx="1" presStyleCnt="4">
        <dgm:presLayoutVars>
          <dgm:bulletEnabled val="1"/>
        </dgm:presLayoutVars>
      </dgm:prSet>
      <dgm:spPr/>
    </dgm:pt>
    <dgm:pt modelId="{A8FD048B-F0EA-0941-913D-51D3AD5B42E8}" type="pres">
      <dgm:prSet presAssocID="{4D49F92C-B00E-2D45-B258-5CBB43395334}" presName="sp" presStyleCnt="0"/>
      <dgm:spPr/>
    </dgm:pt>
    <dgm:pt modelId="{B58A7FE8-C083-284C-9AEC-5E08CC458863}" type="pres">
      <dgm:prSet presAssocID="{C45A9F76-66D8-1740-992B-2FB8F7E8B377}" presName="composite" presStyleCnt="0"/>
      <dgm:spPr/>
    </dgm:pt>
    <dgm:pt modelId="{812C8554-F776-554A-A282-6FFB9709863D}" type="pres">
      <dgm:prSet presAssocID="{C45A9F76-66D8-1740-992B-2FB8F7E8B377}" presName="parentText" presStyleLbl="alignNode1" presStyleIdx="2" presStyleCnt="4" custLinFactNeighborY="-990">
        <dgm:presLayoutVars>
          <dgm:chMax val="1"/>
          <dgm:bulletEnabled val="1"/>
        </dgm:presLayoutVars>
      </dgm:prSet>
      <dgm:spPr/>
    </dgm:pt>
    <dgm:pt modelId="{6E72FCDD-AEFE-334B-B0BE-46BD3A1D5B9F}" type="pres">
      <dgm:prSet presAssocID="{C45A9F76-66D8-1740-992B-2FB8F7E8B377}" presName="descendantText" presStyleLbl="alignAcc1" presStyleIdx="2" presStyleCnt="4">
        <dgm:presLayoutVars>
          <dgm:bulletEnabled val="1"/>
        </dgm:presLayoutVars>
      </dgm:prSet>
      <dgm:spPr/>
    </dgm:pt>
    <dgm:pt modelId="{19D92918-7681-784D-AC01-16BD1F3907D3}" type="pres">
      <dgm:prSet presAssocID="{CC385B90-46A0-AF4E-BABF-D0B819DBDBAE}" presName="sp" presStyleCnt="0"/>
      <dgm:spPr/>
    </dgm:pt>
    <dgm:pt modelId="{CCB53FE5-C7DD-8C4C-A724-EF9EE908A639}" type="pres">
      <dgm:prSet presAssocID="{32D1D72B-96B4-8748-83A5-9E656002D527}" presName="composite" presStyleCnt="0"/>
      <dgm:spPr/>
    </dgm:pt>
    <dgm:pt modelId="{5B8BA653-D8DA-E148-B501-55E8AEE4ED12}" type="pres">
      <dgm:prSet presAssocID="{32D1D72B-96B4-8748-83A5-9E656002D527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22CEF51F-5A4D-0246-A66F-F19DBA7269B0}" type="pres">
      <dgm:prSet presAssocID="{32D1D72B-96B4-8748-83A5-9E656002D527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57401B07-2124-6A40-9ED9-DBFF2DCDA2D8}" type="presOf" srcId="{27F4C625-B746-EC4D-AEFC-FCBA10E7741F}" destId="{6E72FCDD-AEFE-334B-B0BE-46BD3A1D5B9F}" srcOrd="0" destOrd="0" presId="urn:microsoft.com/office/officeart/2005/8/layout/chevron2"/>
    <dgm:cxn modelId="{66453009-573C-B941-B73E-039EDEFFEA2E}" srcId="{035A866B-1CC5-8645-9DE3-5DAFB45FFCDD}" destId="{9423897A-95DB-3446-AE29-82085498131E}" srcOrd="0" destOrd="0" parTransId="{38D38B15-DE82-2B49-A324-105BC34BB3C9}" sibTransId="{E51CF0BD-E3D5-6A41-A51C-EB74495B946D}"/>
    <dgm:cxn modelId="{BCBA0A0E-EED3-F34D-9C37-5ACA2CF2AD60}" srcId="{3C446563-76E5-4642-AFD3-0D77676B38CE}" destId="{035A866B-1CC5-8645-9DE3-5DAFB45FFCDD}" srcOrd="1" destOrd="0" parTransId="{C7F7D190-95D9-FC4F-9968-479F49F5EB57}" sibTransId="{4D49F92C-B00E-2D45-B258-5CBB43395334}"/>
    <dgm:cxn modelId="{EC6E9E0E-CB44-1848-867C-D6D960F5F209}" type="presOf" srcId="{695BC440-97BE-EB49-9793-22FE1FC2DA75}" destId="{6E72FCDD-AEFE-334B-B0BE-46BD3A1D5B9F}" srcOrd="0" destOrd="1" presId="urn:microsoft.com/office/officeart/2005/8/layout/chevron2"/>
    <dgm:cxn modelId="{C2DE6216-29CB-0343-BAD2-2DD8825CF616}" srcId="{32D1D72B-96B4-8748-83A5-9E656002D527}" destId="{00C7633D-77DE-EB40-B376-36F44F863E6F}" srcOrd="1" destOrd="0" parTransId="{F41C4AB6-D55D-E943-A8BD-AC0A09260901}" sibTransId="{DFDF309A-34E8-9243-A017-EC864C8DC288}"/>
    <dgm:cxn modelId="{62B4AF1B-AB0C-194C-BDC7-18C2AC1C9E8A}" srcId="{C45A9F76-66D8-1740-992B-2FB8F7E8B377}" destId="{27F4C625-B746-EC4D-AEFC-FCBA10E7741F}" srcOrd="0" destOrd="0" parTransId="{6DD9DD75-E155-B945-8C1A-64C2EA1DA5C1}" sibTransId="{0A780FB8-07A6-3944-BE3F-3255C9A2C858}"/>
    <dgm:cxn modelId="{9401EF1D-1F6B-F14E-917C-D5125EEE3CE3}" srcId="{EB229CA0-647E-7F42-9D46-1ECC96C43F19}" destId="{49126AF9-FC70-794B-A440-9DF25ACDF7E7}" srcOrd="1" destOrd="0" parTransId="{42C0AB3E-D78A-6D49-A583-FC0AEB44D44D}" sibTransId="{1C430C96-3C6B-6640-A52F-15E7FBA87A60}"/>
    <dgm:cxn modelId="{2DC55E1E-D0CB-AC4E-8A5F-5867F29A334C}" type="presOf" srcId="{4A1ADFEE-58C7-9C4B-8517-109A4672A233}" destId="{67E32807-73FA-AE47-BC50-F9472B471AD1}" srcOrd="0" destOrd="0" presId="urn:microsoft.com/office/officeart/2005/8/layout/chevron2"/>
    <dgm:cxn modelId="{04387A2A-6F5E-8448-8370-E24919E6338F}" type="presOf" srcId="{9EF4FB78-2BA4-F142-8B97-C0641DE08304}" destId="{22CEF51F-5A4D-0246-A66F-F19DBA7269B0}" srcOrd="0" destOrd="0" presId="urn:microsoft.com/office/officeart/2005/8/layout/chevron2"/>
    <dgm:cxn modelId="{F1FA1A36-1AA2-EF47-AC01-A26E413E96E3}" type="presOf" srcId="{00C7633D-77DE-EB40-B376-36F44F863E6F}" destId="{22CEF51F-5A4D-0246-A66F-F19DBA7269B0}" srcOrd="0" destOrd="1" presId="urn:microsoft.com/office/officeart/2005/8/layout/chevron2"/>
    <dgm:cxn modelId="{B36F0541-BA59-5449-81AF-2C8A661DFA5F}" type="presOf" srcId="{49126AF9-FC70-794B-A440-9DF25ACDF7E7}" destId="{67E32807-73FA-AE47-BC50-F9472B471AD1}" srcOrd="0" destOrd="1" presId="urn:microsoft.com/office/officeart/2005/8/layout/chevron2"/>
    <dgm:cxn modelId="{AA2BAA46-6E77-7147-8F48-E2881C5BDB86}" srcId="{035A866B-1CC5-8645-9DE3-5DAFB45FFCDD}" destId="{6CCE946C-F0E6-6F4A-B340-A7C26BD9C589}" srcOrd="1" destOrd="0" parTransId="{29C205E8-5E97-C949-9E5C-E2EF8BC230A1}" sibTransId="{79F05C0E-4065-5447-9782-F4C4541D31A3}"/>
    <dgm:cxn modelId="{0911BB6A-2391-DC47-BDB0-DC8478CBDD3E}" type="presOf" srcId="{035A866B-1CC5-8645-9DE3-5DAFB45FFCDD}" destId="{A21FE2DB-5F2E-8948-AC8C-92D0CC39983A}" srcOrd="0" destOrd="0" presId="urn:microsoft.com/office/officeart/2005/8/layout/chevron2"/>
    <dgm:cxn modelId="{03B35D7E-4C94-554B-9122-4F5D8A37CB51}" type="presOf" srcId="{6CCE946C-F0E6-6F4A-B340-A7C26BD9C589}" destId="{EB6F3368-CFD2-2840-B7F4-A92C2E8D7E3A}" srcOrd="0" destOrd="1" presId="urn:microsoft.com/office/officeart/2005/8/layout/chevron2"/>
    <dgm:cxn modelId="{38E31185-A184-634C-BA7A-D19A14EB4D2D}" type="presOf" srcId="{3C446563-76E5-4642-AFD3-0D77676B38CE}" destId="{0BD9700B-1ECC-C240-8D20-ADF3F2664A0D}" srcOrd="0" destOrd="0" presId="urn:microsoft.com/office/officeart/2005/8/layout/chevron2"/>
    <dgm:cxn modelId="{C1B93E94-828A-3B4E-BB33-85660E96CF57}" srcId="{C45A9F76-66D8-1740-992B-2FB8F7E8B377}" destId="{695BC440-97BE-EB49-9793-22FE1FC2DA75}" srcOrd="1" destOrd="0" parTransId="{54D472C9-8D4E-BA4C-B4C8-2E15DEA5066E}" sibTransId="{0BC12185-E456-4647-82F4-B29112C5CC49}"/>
    <dgm:cxn modelId="{B152C197-FA10-1446-81A3-260BB0A91C16}" srcId="{3C446563-76E5-4642-AFD3-0D77676B38CE}" destId="{EB229CA0-647E-7F42-9D46-1ECC96C43F19}" srcOrd="0" destOrd="0" parTransId="{11B70052-FA3F-724A-800D-34A4ECC9A2EF}" sibTransId="{23163ADD-A0F5-E149-A078-3716A4855644}"/>
    <dgm:cxn modelId="{9306C697-604E-8546-8CB5-03DA30CF1C28}" type="presOf" srcId="{9423897A-95DB-3446-AE29-82085498131E}" destId="{EB6F3368-CFD2-2840-B7F4-A92C2E8D7E3A}" srcOrd="0" destOrd="0" presId="urn:microsoft.com/office/officeart/2005/8/layout/chevron2"/>
    <dgm:cxn modelId="{266067AB-EA52-EA49-905E-E1448BCDDE1C}" srcId="{32D1D72B-96B4-8748-83A5-9E656002D527}" destId="{9EF4FB78-2BA4-F142-8B97-C0641DE08304}" srcOrd="0" destOrd="0" parTransId="{CF5097BB-E93A-884A-9DA7-F386AA7619E5}" sibTransId="{67758217-2C07-764A-9F7D-7DCB54AD1CC3}"/>
    <dgm:cxn modelId="{FC90DCCA-3381-DD46-8C76-2F996CC14752}" srcId="{3C446563-76E5-4642-AFD3-0D77676B38CE}" destId="{C45A9F76-66D8-1740-992B-2FB8F7E8B377}" srcOrd="2" destOrd="0" parTransId="{927640F9-02A4-5247-AA0A-845A482C3B87}" sibTransId="{CC385B90-46A0-AF4E-BABF-D0B819DBDBAE}"/>
    <dgm:cxn modelId="{CD4421D0-714E-4349-B6FF-0C7F262D9CE8}" srcId="{EB229CA0-647E-7F42-9D46-1ECC96C43F19}" destId="{4A1ADFEE-58C7-9C4B-8517-109A4672A233}" srcOrd="0" destOrd="0" parTransId="{C8C16DCA-3DCC-BE42-B98E-83C8AF29C140}" sibTransId="{5F25E9E7-3EF8-4744-831D-0BCFBAF3084B}"/>
    <dgm:cxn modelId="{97BEC0D7-1A53-B948-B4C9-92249A95118A}" type="presOf" srcId="{EB229CA0-647E-7F42-9D46-1ECC96C43F19}" destId="{A0F5BDD6-B50B-EB4C-B059-D8D3C6581CBB}" srcOrd="0" destOrd="0" presId="urn:microsoft.com/office/officeart/2005/8/layout/chevron2"/>
    <dgm:cxn modelId="{EA1A10FA-4431-F44A-BA03-68C24A6093B3}" type="presOf" srcId="{C45A9F76-66D8-1740-992B-2FB8F7E8B377}" destId="{812C8554-F776-554A-A282-6FFB9709863D}" srcOrd="0" destOrd="0" presId="urn:microsoft.com/office/officeart/2005/8/layout/chevron2"/>
    <dgm:cxn modelId="{D10625FC-A740-5F4D-A2DD-4129EA4DCF24}" srcId="{3C446563-76E5-4642-AFD3-0D77676B38CE}" destId="{32D1D72B-96B4-8748-83A5-9E656002D527}" srcOrd="3" destOrd="0" parTransId="{A8041D9F-1958-4546-82DB-4C29617FFAB4}" sibTransId="{EEA12D62-47DF-3D43-93D1-97FC817597E6}"/>
    <dgm:cxn modelId="{DC7550FF-91BB-FA40-BF96-9BAC06DB17BC}" type="presOf" srcId="{32D1D72B-96B4-8748-83A5-9E656002D527}" destId="{5B8BA653-D8DA-E148-B501-55E8AEE4ED12}" srcOrd="0" destOrd="0" presId="urn:microsoft.com/office/officeart/2005/8/layout/chevron2"/>
    <dgm:cxn modelId="{4B7A4C95-F62F-8043-8821-E62D26CF45A8}" type="presParOf" srcId="{0BD9700B-1ECC-C240-8D20-ADF3F2664A0D}" destId="{F0D3E4E8-492C-4048-965B-E529B2CB5595}" srcOrd="0" destOrd="0" presId="urn:microsoft.com/office/officeart/2005/8/layout/chevron2"/>
    <dgm:cxn modelId="{CCEA09CE-4C0C-D14F-9F5D-EC5AF7955150}" type="presParOf" srcId="{F0D3E4E8-492C-4048-965B-E529B2CB5595}" destId="{A0F5BDD6-B50B-EB4C-B059-D8D3C6581CBB}" srcOrd="0" destOrd="0" presId="urn:microsoft.com/office/officeart/2005/8/layout/chevron2"/>
    <dgm:cxn modelId="{E8F3AC45-BE6B-6547-82B0-8D84AFAC8F96}" type="presParOf" srcId="{F0D3E4E8-492C-4048-965B-E529B2CB5595}" destId="{67E32807-73FA-AE47-BC50-F9472B471AD1}" srcOrd="1" destOrd="0" presId="urn:microsoft.com/office/officeart/2005/8/layout/chevron2"/>
    <dgm:cxn modelId="{EFD97AE9-4E65-8E45-B562-1F599FC12576}" type="presParOf" srcId="{0BD9700B-1ECC-C240-8D20-ADF3F2664A0D}" destId="{1F8A2A52-D59C-D541-88F0-27886BCDAB78}" srcOrd="1" destOrd="0" presId="urn:microsoft.com/office/officeart/2005/8/layout/chevron2"/>
    <dgm:cxn modelId="{ABC2CF7D-D5FE-D84A-B023-D66EB6B98E30}" type="presParOf" srcId="{0BD9700B-1ECC-C240-8D20-ADF3F2664A0D}" destId="{EAA2C668-A110-5845-BE90-FF24F9FE0DAB}" srcOrd="2" destOrd="0" presId="urn:microsoft.com/office/officeart/2005/8/layout/chevron2"/>
    <dgm:cxn modelId="{5D318A9F-62F0-B740-ABD0-C744C7B2A73E}" type="presParOf" srcId="{EAA2C668-A110-5845-BE90-FF24F9FE0DAB}" destId="{A21FE2DB-5F2E-8948-AC8C-92D0CC39983A}" srcOrd="0" destOrd="0" presId="urn:microsoft.com/office/officeart/2005/8/layout/chevron2"/>
    <dgm:cxn modelId="{667FB456-F16F-574E-9366-BCB8E335C6B7}" type="presParOf" srcId="{EAA2C668-A110-5845-BE90-FF24F9FE0DAB}" destId="{EB6F3368-CFD2-2840-B7F4-A92C2E8D7E3A}" srcOrd="1" destOrd="0" presId="urn:microsoft.com/office/officeart/2005/8/layout/chevron2"/>
    <dgm:cxn modelId="{1C85E3EB-BF24-CF4F-8CD8-E32E402A139F}" type="presParOf" srcId="{0BD9700B-1ECC-C240-8D20-ADF3F2664A0D}" destId="{A8FD048B-F0EA-0941-913D-51D3AD5B42E8}" srcOrd="3" destOrd="0" presId="urn:microsoft.com/office/officeart/2005/8/layout/chevron2"/>
    <dgm:cxn modelId="{29E2BE93-193D-0240-AC8E-91EFA2DB70C5}" type="presParOf" srcId="{0BD9700B-1ECC-C240-8D20-ADF3F2664A0D}" destId="{B58A7FE8-C083-284C-9AEC-5E08CC458863}" srcOrd="4" destOrd="0" presId="urn:microsoft.com/office/officeart/2005/8/layout/chevron2"/>
    <dgm:cxn modelId="{76A03688-1410-0E4D-B4C0-F7856244BFDE}" type="presParOf" srcId="{B58A7FE8-C083-284C-9AEC-5E08CC458863}" destId="{812C8554-F776-554A-A282-6FFB9709863D}" srcOrd="0" destOrd="0" presId="urn:microsoft.com/office/officeart/2005/8/layout/chevron2"/>
    <dgm:cxn modelId="{A62FDA57-A559-6F4A-B852-018CA23023F7}" type="presParOf" srcId="{B58A7FE8-C083-284C-9AEC-5E08CC458863}" destId="{6E72FCDD-AEFE-334B-B0BE-46BD3A1D5B9F}" srcOrd="1" destOrd="0" presId="urn:microsoft.com/office/officeart/2005/8/layout/chevron2"/>
    <dgm:cxn modelId="{FF4AFA7F-85FE-5E42-92E0-0AA3D7D89CDB}" type="presParOf" srcId="{0BD9700B-1ECC-C240-8D20-ADF3F2664A0D}" destId="{19D92918-7681-784D-AC01-16BD1F3907D3}" srcOrd="5" destOrd="0" presId="urn:microsoft.com/office/officeart/2005/8/layout/chevron2"/>
    <dgm:cxn modelId="{50E3CCA8-3BD4-DE49-9E02-D8E6315134E3}" type="presParOf" srcId="{0BD9700B-1ECC-C240-8D20-ADF3F2664A0D}" destId="{CCB53FE5-C7DD-8C4C-A724-EF9EE908A639}" srcOrd="6" destOrd="0" presId="urn:microsoft.com/office/officeart/2005/8/layout/chevron2"/>
    <dgm:cxn modelId="{8997F30F-61B7-A84D-858C-97B7989ACEF4}" type="presParOf" srcId="{CCB53FE5-C7DD-8C4C-A724-EF9EE908A639}" destId="{5B8BA653-D8DA-E148-B501-55E8AEE4ED12}" srcOrd="0" destOrd="0" presId="urn:microsoft.com/office/officeart/2005/8/layout/chevron2"/>
    <dgm:cxn modelId="{B3FBB038-3789-5D41-9F4C-F4AE1A1576B1}" type="presParOf" srcId="{CCB53FE5-C7DD-8C4C-A724-EF9EE908A639}" destId="{22CEF51F-5A4D-0246-A66F-F19DBA7269B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7C945CF-73B9-4A47-A04C-2CFF237CC180}" type="doc">
      <dgm:prSet loTypeId="urn:microsoft.com/office/officeart/2005/8/layout/chevron2" loCatId="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F43637E-5FF4-A940-97BF-5C9DE9B7CE60}">
      <dgm:prSet phldrT="[Text]"/>
      <dgm:spPr>
        <a:gradFill flip="none" rotWithShape="1">
          <a:gsLst>
            <a:gs pos="37000">
              <a:srgbClr val="993300"/>
            </a:gs>
            <a:gs pos="100000">
              <a:srgbClr val="FFFFFF"/>
            </a:gs>
          </a:gsLst>
          <a:lin ang="0" scaled="1"/>
          <a:tileRect/>
        </a:gradFill>
        <a:ln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&gt;50:1</a:t>
          </a:r>
        </a:p>
      </dgm:t>
    </dgm:pt>
    <dgm:pt modelId="{C794EA85-42B0-AD45-A6AF-D3953C67E3CD}" type="parTrans" cxnId="{EF60758D-03D4-5A45-A3F3-EC9592BCB63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6DC6114-BFA4-8D42-B92D-C0DFC90F54EC}" type="sibTrans" cxnId="{EF60758D-03D4-5A45-A3F3-EC9592BCB63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0E7F49D-E249-3F40-BA52-4B8CE4EF7FA8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Gill Sans MT"/>
              <a:cs typeface="Gill Sans MT"/>
            </a:rPr>
            <a:t>Not enough N</a:t>
          </a:r>
        </a:p>
      </dgm:t>
    </dgm:pt>
    <dgm:pt modelId="{676B17CE-F9BB-B446-A22A-701FDAD9424E}" type="parTrans" cxnId="{4E664857-A737-FE45-86BA-2F3DCEC4979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84FD134-7A9B-8943-9761-B1C5C35B928D}" type="sibTrans" cxnId="{4E664857-A737-FE45-86BA-2F3DCEC4979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6D6B567-7034-AD48-95D8-6A7FFD8FB977}">
      <dgm:prSet phldrT="[Text]"/>
      <dgm:sp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20:1</a:t>
          </a:r>
        </a:p>
      </dgm:t>
    </dgm:pt>
    <dgm:pt modelId="{A638FC56-E196-A842-8D60-49C25AC92559}" type="parTrans" cxnId="{59EF647F-D898-E645-BA79-F0F53FEFE50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E85813B-9D4F-2B40-91D3-846767084DAE}" type="sibTrans" cxnId="{59EF647F-D898-E645-BA79-F0F53FEFE50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3825539-C252-744A-A79A-4FC0497E7796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Gill Sans MT"/>
              <a:cs typeface="Gill Sans MT"/>
            </a:rPr>
            <a:t>Abundant N</a:t>
          </a:r>
        </a:p>
      </dgm:t>
    </dgm:pt>
    <dgm:pt modelId="{E9C7E665-1B7D-A241-B56B-AB84B54FCA68}" type="parTrans" cxnId="{7074D098-01D2-5F4F-BDD5-396A50E33C5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9F3A5F3-4129-AC4A-8CF3-E8D3B11AAB03}" type="sibTrans" cxnId="{7074D098-01D2-5F4F-BDD5-396A50E33C5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CFF8215-59F9-9547-ADA8-10F88BF899E5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Gill Sans MT"/>
              <a:cs typeface="Gill Sans MT"/>
            </a:rPr>
            <a:t>Rapid decomposition. Moderate loss of N</a:t>
          </a:r>
        </a:p>
      </dgm:t>
    </dgm:pt>
    <dgm:pt modelId="{04F5778A-1F20-6A46-9369-8C82F1A0B3F1}" type="parTrans" cxnId="{50756E90-442E-1044-9951-137D3926C1E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6D2E6CF-A0F8-9344-AB95-464D0EDB67B2}" type="sibTrans" cxnId="{50756E90-442E-1044-9951-137D3926C1E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FFE9506-63B8-F24F-939B-C9ECD7583190}">
      <dgm:prSet phldrT="[Text]"/>
      <dgm:sp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effectLst/>
            </a:rPr>
            <a:t>&lt;20:1%</a:t>
          </a:r>
        </a:p>
      </dgm:t>
    </dgm:pt>
    <dgm:pt modelId="{90062382-D6B9-1F46-93E0-DCB111440490}" type="parTrans" cxnId="{99700658-83ED-274F-8016-FA8131B4A38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9693F7A-AB18-9047-89DE-4E8AF7EEE18D}" type="sibTrans" cxnId="{99700658-83ED-274F-8016-FA8131B4A38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EB7B45B-4AFF-1847-81DE-10195BD01C30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Gill Sans MT"/>
              <a:cs typeface="Gill Sans MT"/>
            </a:rPr>
            <a:t>Excess N</a:t>
          </a:r>
        </a:p>
      </dgm:t>
    </dgm:pt>
    <dgm:pt modelId="{4BA6CF32-D6D5-7341-820E-572FA59DCFC3}" type="parTrans" cxnId="{91BB33B2-B4FA-354D-B1F5-E4E124788C6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DFC42FA-E4D1-C24C-B891-D9697C929384}" type="sibTrans" cxnId="{91BB33B2-B4FA-354D-B1F5-E4E124788C6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C6F2D23-5D57-5C43-A56F-B593F8AA3BB8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Gill Sans MT"/>
              <a:cs typeface="Gill Sans MT"/>
            </a:rPr>
            <a:t>Rapid decomposition. Much loss of N</a:t>
          </a:r>
        </a:p>
      </dgm:t>
    </dgm:pt>
    <dgm:pt modelId="{506F3145-A8A4-EB46-A0D6-8BDAD255893E}" type="parTrans" cxnId="{FC9D79A9-0D43-5D49-8821-46A64BA1A88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2B24827-EE98-0845-8628-2E97675B9D77}" type="sibTrans" cxnId="{FC9D79A9-0D43-5D49-8821-46A64BA1A88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CC890E1-3993-3A43-AC1C-C371464D14BB}">
      <dgm:prSet phldrT="[Text]"/>
      <dgm:spPr>
        <a:gradFill flip="none" rotWithShape="1">
          <a:gsLst>
            <a:gs pos="0">
              <a:srgbClr val="993300"/>
            </a:gs>
            <a:gs pos="100000">
              <a:srgbClr val="FFFFFF"/>
            </a:gs>
          </a:gsLst>
          <a:lin ang="0" scaled="1"/>
          <a:tileRect/>
        </a:gradFill>
        <a:ln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 30:1</a:t>
          </a:r>
        </a:p>
      </dgm:t>
    </dgm:pt>
    <dgm:pt modelId="{2E8483D6-4E0D-0740-B508-67AB238197E5}" type="parTrans" cxnId="{9830108A-7499-B14F-ABE3-D163359FF7B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0582B14-1FB5-734A-AB26-2BF9E5BD9552}" type="sibTrans" cxnId="{9830108A-7499-B14F-ABE3-D163359FF7B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53EFE7D-C070-CA42-8C7E-843B42CEA973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Gill Sans MT"/>
              <a:cs typeface="Gill Sans MT"/>
            </a:rPr>
            <a:t>Considered ideal</a:t>
          </a:r>
        </a:p>
      </dgm:t>
    </dgm:pt>
    <dgm:pt modelId="{F198BF96-2B94-9A41-A559-C9058DCC72CA}" type="parTrans" cxnId="{828C4DE2-9D35-3C47-9B7F-DAA124DD760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105965D-449F-7440-B146-6A2E3241EC73}" type="sibTrans" cxnId="{828C4DE2-9D35-3C47-9B7F-DAA124DD760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8205545-52B9-2C42-A5FF-6704317AA6C6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Gill Sans MT"/>
              <a:cs typeface="Gill Sans MT"/>
            </a:rPr>
            <a:t>Localized lack of N and excess N</a:t>
          </a:r>
        </a:p>
      </dgm:t>
    </dgm:pt>
    <dgm:pt modelId="{01602D47-666A-7E44-8BC1-27E5A8377404}" type="sibTrans" cxnId="{4B83B3F1-7ED7-CD44-A5C3-F3498CF7E91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DB83ADA-87E3-3E4D-819F-511A2FE831E3}" type="parTrans" cxnId="{4B83B3F1-7ED7-CD44-A5C3-F3498CF7E91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56FDD5A-E1E4-46FE-B0E1-CD20A94985FE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Gill Sans MT"/>
              <a:cs typeface="Gill Sans MT"/>
            </a:rPr>
            <a:t>Process slower but almost no N loss</a:t>
          </a:r>
        </a:p>
      </dgm:t>
    </dgm:pt>
    <dgm:pt modelId="{151E8B95-FF8F-499B-9D84-62F0C1A1DCED}" type="parTrans" cxnId="{F4F6EDA2-5B12-4037-99E3-E0EB499DF09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28EB123-653F-4016-AF51-093191BA5AC4}" type="sibTrans" cxnId="{F4F6EDA2-5B12-4037-99E3-E0EB499DF09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8B082FE-B21C-41BB-B25F-6DD0959B0227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Gill Sans MT"/>
              <a:cs typeface="Gill Sans MT"/>
            </a:rPr>
            <a:t>Manageable decomposition rate and N conservation</a:t>
          </a:r>
        </a:p>
      </dgm:t>
    </dgm:pt>
    <dgm:pt modelId="{501B7902-EF9D-49B0-B499-C216F98AA751}" type="parTrans" cxnId="{9A60152E-8893-45F4-851E-0B9F05351DF9}">
      <dgm:prSet/>
      <dgm:spPr/>
      <dgm:t>
        <a:bodyPr/>
        <a:lstStyle/>
        <a:p>
          <a:endParaRPr lang="en-US"/>
        </a:p>
      </dgm:t>
    </dgm:pt>
    <dgm:pt modelId="{C0052FED-A3CF-46B5-9540-EFDDABC262B4}" type="sibTrans" cxnId="{9A60152E-8893-45F4-851E-0B9F05351DF9}">
      <dgm:prSet/>
      <dgm:spPr/>
      <dgm:t>
        <a:bodyPr/>
        <a:lstStyle/>
        <a:p>
          <a:endParaRPr lang="en-US"/>
        </a:p>
      </dgm:t>
    </dgm:pt>
    <dgm:pt modelId="{20008CD3-ECBB-C54E-B9FA-0997A2482023}" type="pres">
      <dgm:prSet presAssocID="{B7C945CF-73B9-4A47-A04C-2CFF237CC180}" presName="linearFlow" presStyleCnt="0">
        <dgm:presLayoutVars>
          <dgm:dir/>
          <dgm:animLvl val="lvl"/>
          <dgm:resizeHandles val="exact"/>
        </dgm:presLayoutVars>
      </dgm:prSet>
      <dgm:spPr/>
    </dgm:pt>
    <dgm:pt modelId="{E2A8AF23-8862-2543-ADB4-C86647785932}" type="pres">
      <dgm:prSet presAssocID="{EF43637E-5FF4-A940-97BF-5C9DE9B7CE60}" presName="composite" presStyleCnt="0"/>
      <dgm:spPr/>
    </dgm:pt>
    <dgm:pt modelId="{BC811EF5-6B19-FB4D-9940-5D9A8998E519}" type="pres">
      <dgm:prSet presAssocID="{EF43637E-5FF4-A940-97BF-5C9DE9B7CE60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4B800D7E-83E7-1744-A84E-61B168E5479C}" type="pres">
      <dgm:prSet presAssocID="{EF43637E-5FF4-A940-97BF-5C9DE9B7CE60}" presName="descendantText" presStyleLbl="alignAcc1" presStyleIdx="0" presStyleCnt="4">
        <dgm:presLayoutVars>
          <dgm:bulletEnabled val="1"/>
        </dgm:presLayoutVars>
      </dgm:prSet>
      <dgm:spPr/>
    </dgm:pt>
    <dgm:pt modelId="{0A4930D2-0D31-9E4C-958B-D897972876A8}" type="pres">
      <dgm:prSet presAssocID="{96DC6114-BFA4-8D42-B92D-C0DFC90F54EC}" presName="sp" presStyleCnt="0"/>
      <dgm:spPr/>
    </dgm:pt>
    <dgm:pt modelId="{4F1031A8-E860-ED4F-82D0-AEDE1F170C77}" type="pres">
      <dgm:prSet presAssocID="{7CC890E1-3993-3A43-AC1C-C371464D14BB}" presName="composite" presStyleCnt="0"/>
      <dgm:spPr/>
    </dgm:pt>
    <dgm:pt modelId="{2CE892F9-6E0A-9941-81C4-8D29EB0D2C82}" type="pres">
      <dgm:prSet presAssocID="{7CC890E1-3993-3A43-AC1C-C371464D14BB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E86743E4-1A84-3541-8261-41743FB8CC75}" type="pres">
      <dgm:prSet presAssocID="{7CC890E1-3993-3A43-AC1C-C371464D14BB}" presName="descendantText" presStyleLbl="alignAcc1" presStyleIdx="1" presStyleCnt="4" custScaleY="160280">
        <dgm:presLayoutVars>
          <dgm:bulletEnabled val="1"/>
        </dgm:presLayoutVars>
      </dgm:prSet>
      <dgm:spPr/>
    </dgm:pt>
    <dgm:pt modelId="{745D96ED-FB83-614C-AE3C-9C080949244E}" type="pres">
      <dgm:prSet presAssocID="{A0582B14-1FB5-734A-AB26-2BF9E5BD9552}" presName="sp" presStyleCnt="0"/>
      <dgm:spPr/>
    </dgm:pt>
    <dgm:pt modelId="{E5F5DCA3-1DB7-8046-BB74-21D587792CB1}" type="pres">
      <dgm:prSet presAssocID="{F6D6B567-7034-AD48-95D8-6A7FFD8FB977}" presName="composite" presStyleCnt="0"/>
      <dgm:spPr/>
    </dgm:pt>
    <dgm:pt modelId="{74FB7356-1863-134D-80EA-CB647EF057F0}" type="pres">
      <dgm:prSet presAssocID="{F6D6B567-7034-AD48-95D8-6A7FFD8FB977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DD6999FE-DF65-F84E-B47E-ECCD3FF9D8B5}" type="pres">
      <dgm:prSet presAssocID="{F6D6B567-7034-AD48-95D8-6A7FFD8FB977}" presName="descendantText" presStyleLbl="alignAcc1" presStyleIdx="2" presStyleCnt="4" custLinFactNeighborY="20136">
        <dgm:presLayoutVars>
          <dgm:bulletEnabled val="1"/>
        </dgm:presLayoutVars>
      </dgm:prSet>
      <dgm:spPr/>
    </dgm:pt>
    <dgm:pt modelId="{4383B5DD-DBB1-6E44-9BAF-3F8BD8391631}" type="pres">
      <dgm:prSet presAssocID="{FE85813B-9D4F-2B40-91D3-846767084DAE}" presName="sp" presStyleCnt="0"/>
      <dgm:spPr/>
    </dgm:pt>
    <dgm:pt modelId="{E3D9258C-C5C6-D84C-973F-F6FBC1E9D659}" type="pres">
      <dgm:prSet presAssocID="{2FFE9506-63B8-F24F-939B-C9ECD7583190}" presName="composite" presStyleCnt="0"/>
      <dgm:spPr/>
    </dgm:pt>
    <dgm:pt modelId="{D7B008B6-28E4-D441-B85C-EE0FBB7C438C}" type="pres">
      <dgm:prSet presAssocID="{2FFE9506-63B8-F24F-939B-C9ECD7583190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E85E7AC3-EE8A-8E4B-BADA-336D7A2C2824}" type="pres">
      <dgm:prSet presAssocID="{2FFE9506-63B8-F24F-939B-C9ECD7583190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9A60152E-8893-45F4-851E-0B9F05351DF9}" srcId="{7CC890E1-3993-3A43-AC1C-C371464D14BB}" destId="{98B082FE-B21C-41BB-B25F-6DD0959B0227}" srcOrd="1" destOrd="0" parTransId="{501B7902-EF9D-49B0-B499-C216F98AA751}" sibTransId="{C0052FED-A3CF-46B5-9540-EFDDABC262B4}"/>
    <dgm:cxn modelId="{EB2B263C-FBA7-A546-9DE0-BBE45A4D0950}" type="presOf" srcId="{EF43637E-5FF4-A940-97BF-5C9DE9B7CE60}" destId="{BC811EF5-6B19-FB4D-9940-5D9A8998E519}" srcOrd="0" destOrd="0" presId="urn:microsoft.com/office/officeart/2005/8/layout/chevron2"/>
    <dgm:cxn modelId="{994BB640-3551-754F-B234-E27A2E364C75}" type="presOf" srcId="{F53EFE7D-C070-CA42-8C7E-843B42CEA973}" destId="{E86743E4-1A84-3541-8261-41743FB8CC75}" srcOrd="0" destOrd="0" presId="urn:microsoft.com/office/officeart/2005/8/layout/chevron2"/>
    <dgm:cxn modelId="{90B1AC45-EAAD-744F-B20A-F96F106783CC}" type="presOf" srcId="{F6D6B567-7034-AD48-95D8-6A7FFD8FB977}" destId="{74FB7356-1863-134D-80EA-CB647EF057F0}" srcOrd="0" destOrd="0" presId="urn:microsoft.com/office/officeart/2005/8/layout/chevron2"/>
    <dgm:cxn modelId="{3F9F3F47-8463-E04A-A39D-485F14713AEE}" type="presOf" srcId="{B7C945CF-73B9-4A47-A04C-2CFF237CC180}" destId="{20008CD3-ECBB-C54E-B9FA-0997A2482023}" srcOrd="0" destOrd="0" presId="urn:microsoft.com/office/officeart/2005/8/layout/chevron2"/>
    <dgm:cxn modelId="{4E664857-A737-FE45-86BA-2F3DCEC49794}" srcId="{EF43637E-5FF4-A940-97BF-5C9DE9B7CE60}" destId="{20E7F49D-E249-3F40-BA52-4B8CE4EF7FA8}" srcOrd="0" destOrd="0" parTransId="{676B17CE-F9BB-B446-A22A-701FDAD9424E}" sibTransId="{E84FD134-7A9B-8943-9761-B1C5C35B928D}"/>
    <dgm:cxn modelId="{99700658-83ED-274F-8016-FA8131B4A38F}" srcId="{B7C945CF-73B9-4A47-A04C-2CFF237CC180}" destId="{2FFE9506-63B8-F24F-939B-C9ECD7583190}" srcOrd="3" destOrd="0" parTransId="{90062382-D6B9-1F46-93E0-DCB111440490}" sibTransId="{29693F7A-AB18-9047-89DE-4E8AF7EEE18D}"/>
    <dgm:cxn modelId="{4EADA873-543E-440E-8839-09E6D9B1957A}" type="presOf" srcId="{156FDD5A-E1E4-46FE-B0E1-CD20A94985FE}" destId="{4B800D7E-83E7-1744-A84E-61B168E5479C}" srcOrd="0" destOrd="1" presId="urn:microsoft.com/office/officeart/2005/8/layout/chevron2"/>
    <dgm:cxn modelId="{BB319378-6934-994E-8236-9060418CE2BA}" type="presOf" srcId="{EEB7B45B-4AFF-1847-81DE-10195BD01C30}" destId="{E85E7AC3-EE8A-8E4B-BADA-336D7A2C2824}" srcOrd="0" destOrd="0" presId="urn:microsoft.com/office/officeart/2005/8/layout/chevron2"/>
    <dgm:cxn modelId="{AC088D7C-B8C0-8C44-907F-CFA063D95CB1}" type="presOf" srcId="{63825539-C252-744A-A79A-4FC0497E7796}" destId="{DD6999FE-DF65-F84E-B47E-ECCD3FF9D8B5}" srcOrd="0" destOrd="0" presId="urn:microsoft.com/office/officeart/2005/8/layout/chevron2"/>
    <dgm:cxn modelId="{59EF647F-D898-E645-BA79-F0F53FEFE500}" srcId="{B7C945CF-73B9-4A47-A04C-2CFF237CC180}" destId="{F6D6B567-7034-AD48-95D8-6A7FFD8FB977}" srcOrd="2" destOrd="0" parTransId="{A638FC56-E196-A842-8D60-49C25AC92559}" sibTransId="{FE85813B-9D4F-2B40-91D3-846767084DAE}"/>
    <dgm:cxn modelId="{9830108A-7499-B14F-ABE3-D163359FF7B3}" srcId="{B7C945CF-73B9-4A47-A04C-2CFF237CC180}" destId="{7CC890E1-3993-3A43-AC1C-C371464D14BB}" srcOrd="1" destOrd="0" parTransId="{2E8483D6-4E0D-0740-B508-67AB238197E5}" sibTransId="{A0582B14-1FB5-734A-AB26-2BF9E5BD9552}"/>
    <dgm:cxn modelId="{225A538A-615A-4373-8DF1-DB0E745FAC1E}" type="presOf" srcId="{98B082FE-B21C-41BB-B25F-6DD0959B0227}" destId="{E86743E4-1A84-3541-8261-41743FB8CC75}" srcOrd="0" destOrd="1" presId="urn:microsoft.com/office/officeart/2005/8/layout/chevron2"/>
    <dgm:cxn modelId="{EF60758D-03D4-5A45-A3F3-EC9592BCB636}" srcId="{B7C945CF-73B9-4A47-A04C-2CFF237CC180}" destId="{EF43637E-5FF4-A940-97BF-5C9DE9B7CE60}" srcOrd="0" destOrd="0" parTransId="{C794EA85-42B0-AD45-A6AF-D3953C67E3CD}" sibTransId="{96DC6114-BFA4-8D42-B92D-C0DFC90F54EC}"/>
    <dgm:cxn modelId="{50756E90-442E-1044-9951-137D3926C1E3}" srcId="{F6D6B567-7034-AD48-95D8-6A7FFD8FB977}" destId="{BCFF8215-59F9-9547-ADA8-10F88BF899E5}" srcOrd="1" destOrd="0" parTransId="{04F5778A-1F20-6A46-9369-8C82F1A0B3F1}" sibTransId="{66D2E6CF-A0F8-9344-AB95-464D0EDB67B2}"/>
    <dgm:cxn modelId="{7074D098-01D2-5F4F-BDD5-396A50E33C51}" srcId="{F6D6B567-7034-AD48-95D8-6A7FFD8FB977}" destId="{63825539-C252-744A-A79A-4FC0497E7796}" srcOrd="0" destOrd="0" parTransId="{E9C7E665-1B7D-A241-B56B-AB84B54FCA68}" sibTransId="{29F3A5F3-4129-AC4A-8CF3-E8D3B11AAB03}"/>
    <dgm:cxn modelId="{F4F6EDA2-5B12-4037-99E3-E0EB499DF09C}" srcId="{EF43637E-5FF4-A940-97BF-5C9DE9B7CE60}" destId="{156FDD5A-E1E4-46FE-B0E1-CD20A94985FE}" srcOrd="1" destOrd="0" parTransId="{151E8B95-FF8F-499B-9D84-62F0C1A1DCED}" sibTransId="{D28EB123-653F-4016-AF51-093191BA5AC4}"/>
    <dgm:cxn modelId="{7620DEA6-1DA0-4E40-BC6E-72C6B50E68BC}" type="presOf" srcId="{DC6F2D23-5D57-5C43-A56F-B593F8AA3BB8}" destId="{E85E7AC3-EE8A-8E4B-BADA-336D7A2C2824}" srcOrd="0" destOrd="1" presId="urn:microsoft.com/office/officeart/2005/8/layout/chevron2"/>
    <dgm:cxn modelId="{987F7DA7-ADD1-BF48-93A3-A4F782362DF6}" type="presOf" srcId="{20E7F49D-E249-3F40-BA52-4B8CE4EF7FA8}" destId="{4B800D7E-83E7-1744-A84E-61B168E5479C}" srcOrd="0" destOrd="0" presId="urn:microsoft.com/office/officeart/2005/8/layout/chevron2"/>
    <dgm:cxn modelId="{6E8B09A8-1534-8649-81B2-FDF068955C74}" type="presOf" srcId="{BCFF8215-59F9-9547-ADA8-10F88BF899E5}" destId="{DD6999FE-DF65-F84E-B47E-ECCD3FF9D8B5}" srcOrd="0" destOrd="1" presId="urn:microsoft.com/office/officeart/2005/8/layout/chevron2"/>
    <dgm:cxn modelId="{FC9D79A9-0D43-5D49-8821-46A64BA1A88A}" srcId="{2FFE9506-63B8-F24F-939B-C9ECD7583190}" destId="{DC6F2D23-5D57-5C43-A56F-B593F8AA3BB8}" srcOrd="1" destOrd="0" parTransId="{506F3145-A8A4-EB46-A0D6-8BDAD255893E}" sibTransId="{22B24827-EE98-0845-8628-2E97675B9D77}"/>
    <dgm:cxn modelId="{EB36A0B0-1FFB-6B40-B8C0-50A6BB0B8E2F}" type="presOf" srcId="{7CC890E1-3993-3A43-AC1C-C371464D14BB}" destId="{2CE892F9-6E0A-9941-81C4-8D29EB0D2C82}" srcOrd="0" destOrd="0" presId="urn:microsoft.com/office/officeart/2005/8/layout/chevron2"/>
    <dgm:cxn modelId="{91BB33B2-B4FA-354D-B1F5-E4E124788C6E}" srcId="{2FFE9506-63B8-F24F-939B-C9ECD7583190}" destId="{EEB7B45B-4AFF-1847-81DE-10195BD01C30}" srcOrd="0" destOrd="0" parTransId="{4BA6CF32-D6D5-7341-820E-572FA59DCFC3}" sibTransId="{ADFC42FA-E4D1-C24C-B891-D9697C929384}"/>
    <dgm:cxn modelId="{F524CEC2-A884-1348-80B2-6EC188E67D4F}" type="presOf" srcId="{2FFE9506-63B8-F24F-939B-C9ECD7583190}" destId="{D7B008B6-28E4-D441-B85C-EE0FBB7C438C}" srcOrd="0" destOrd="0" presId="urn:microsoft.com/office/officeart/2005/8/layout/chevron2"/>
    <dgm:cxn modelId="{679374D6-168C-2F45-8835-33B8C8BBDC48}" type="presOf" srcId="{78205545-52B9-2C42-A5FF-6704317AA6C6}" destId="{E86743E4-1A84-3541-8261-41743FB8CC75}" srcOrd="0" destOrd="2" presId="urn:microsoft.com/office/officeart/2005/8/layout/chevron2"/>
    <dgm:cxn modelId="{828C4DE2-9D35-3C47-9B7F-DAA124DD760B}" srcId="{7CC890E1-3993-3A43-AC1C-C371464D14BB}" destId="{F53EFE7D-C070-CA42-8C7E-843B42CEA973}" srcOrd="0" destOrd="0" parTransId="{F198BF96-2B94-9A41-A559-C9058DCC72CA}" sibTransId="{8105965D-449F-7440-B146-6A2E3241EC73}"/>
    <dgm:cxn modelId="{4B83B3F1-7ED7-CD44-A5C3-F3498CF7E91A}" srcId="{7CC890E1-3993-3A43-AC1C-C371464D14BB}" destId="{78205545-52B9-2C42-A5FF-6704317AA6C6}" srcOrd="2" destOrd="0" parTransId="{5DB83ADA-87E3-3E4D-819F-511A2FE831E3}" sibTransId="{01602D47-666A-7E44-8BC1-27E5A8377404}"/>
    <dgm:cxn modelId="{78EB6454-D2EC-7D4E-91B6-D5D7A008946A}" type="presParOf" srcId="{20008CD3-ECBB-C54E-B9FA-0997A2482023}" destId="{E2A8AF23-8862-2543-ADB4-C86647785932}" srcOrd="0" destOrd="0" presId="urn:microsoft.com/office/officeart/2005/8/layout/chevron2"/>
    <dgm:cxn modelId="{10677B7F-4C2C-A441-AEAC-C11ECC4C4324}" type="presParOf" srcId="{E2A8AF23-8862-2543-ADB4-C86647785932}" destId="{BC811EF5-6B19-FB4D-9940-5D9A8998E519}" srcOrd="0" destOrd="0" presId="urn:microsoft.com/office/officeart/2005/8/layout/chevron2"/>
    <dgm:cxn modelId="{9EBF9A7B-6EAC-BB41-A5CE-42A6ECBEE368}" type="presParOf" srcId="{E2A8AF23-8862-2543-ADB4-C86647785932}" destId="{4B800D7E-83E7-1744-A84E-61B168E5479C}" srcOrd="1" destOrd="0" presId="urn:microsoft.com/office/officeart/2005/8/layout/chevron2"/>
    <dgm:cxn modelId="{67746B14-B8C8-A14B-A627-CACBF3CF4E79}" type="presParOf" srcId="{20008CD3-ECBB-C54E-B9FA-0997A2482023}" destId="{0A4930D2-0D31-9E4C-958B-D897972876A8}" srcOrd="1" destOrd="0" presId="urn:microsoft.com/office/officeart/2005/8/layout/chevron2"/>
    <dgm:cxn modelId="{206D3499-63BD-0D45-B7CF-6FEE36B3069E}" type="presParOf" srcId="{20008CD3-ECBB-C54E-B9FA-0997A2482023}" destId="{4F1031A8-E860-ED4F-82D0-AEDE1F170C77}" srcOrd="2" destOrd="0" presId="urn:microsoft.com/office/officeart/2005/8/layout/chevron2"/>
    <dgm:cxn modelId="{47138869-427B-A947-AAAE-39C2919F7652}" type="presParOf" srcId="{4F1031A8-E860-ED4F-82D0-AEDE1F170C77}" destId="{2CE892F9-6E0A-9941-81C4-8D29EB0D2C82}" srcOrd="0" destOrd="0" presId="urn:microsoft.com/office/officeart/2005/8/layout/chevron2"/>
    <dgm:cxn modelId="{29A8682C-2849-374B-9717-C879A5EFA30F}" type="presParOf" srcId="{4F1031A8-E860-ED4F-82D0-AEDE1F170C77}" destId="{E86743E4-1A84-3541-8261-41743FB8CC75}" srcOrd="1" destOrd="0" presId="urn:microsoft.com/office/officeart/2005/8/layout/chevron2"/>
    <dgm:cxn modelId="{E31E9B05-0ED4-0D47-A015-31D3718C63FD}" type="presParOf" srcId="{20008CD3-ECBB-C54E-B9FA-0997A2482023}" destId="{745D96ED-FB83-614C-AE3C-9C080949244E}" srcOrd="3" destOrd="0" presId="urn:microsoft.com/office/officeart/2005/8/layout/chevron2"/>
    <dgm:cxn modelId="{7EE7D277-FDA7-0344-A16B-93B34654F4AB}" type="presParOf" srcId="{20008CD3-ECBB-C54E-B9FA-0997A2482023}" destId="{E5F5DCA3-1DB7-8046-BB74-21D587792CB1}" srcOrd="4" destOrd="0" presId="urn:microsoft.com/office/officeart/2005/8/layout/chevron2"/>
    <dgm:cxn modelId="{50A3CB8B-13B1-0540-9A34-26B4C3136DA9}" type="presParOf" srcId="{E5F5DCA3-1DB7-8046-BB74-21D587792CB1}" destId="{74FB7356-1863-134D-80EA-CB647EF057F0}" srcOrd="0" destOrd="0" presId="urn:microsoft.com/office/officeart/2005/8/layout/chevron2"/>
    <dgm:cxn modelId="{71E59544-33C9-4F4E-934C-4110C9BE7489}" type="presParOf" srcId="{E5F5DCA3-1DB7-8046-BB74-21D587792CB1}" destId="{DD6999FE-DF65-F84E-B47E-ECCD3FF9D8B5}" srcOrd="1" destOrd="0" presId="urn:microsoft.com/office/officeart/2005/8/layout/chevron2"/>
    <dgm:cxn modelId="{99778680-568D-FD4B-B9ED-8C3EE75B913B}" type="presParOf" srcId="{20008CD3-ECBB-C54E-B9FA-0997A2482023}" destId="{4383B5DD-DBB1-6E44-9BAF-3F8BD8391631}" srcOrd="5" destOrd="0" presId="urn:microsoft.com/office/officeart/2005/8/layout/chevron2"/>
    <dgm:cxn modelId="{C9826DF8-B9C6-0F4F-AA3F-45999A139EFF}" type="presParOf" srcId="{20008CD3-ECBB-C54E-B9FA-0997A2482023}" destId="{E3D9258C-C5C6-D84C-973F-F6FBC1E9D659}" srcOrd="6" destOrd="0" presId="urn:microsoft.com/office/officeart/2005/8/layout/chevron2"/>
    <dgm:cxn modelId="{DE9C66FE-D921-474D-A0DF-54FBF324E721}" type="presParOf" srcId="{E3D9258C-C5C6-D84C-973F-F6FBC1E9D659}" destId="{D7B008B6-28E4-D441-B85C-EE0FBB7C438C}" srcOrd="0" destOrd="0" presId="urn:microsoft.com/office/officeart/2005/8/layout/chevron2"/>
    <dgm:cxn modelId="{956F908E-D6C9-894B-9738-1DD0868BD272}" type="presParOf" srcId="{E3D9258C-C5C6-D84C-973F-F6FBC1E9D659}" destId="{E85E7AC3-EE8A-8E4B-BADA-336D7A2C282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811EF5-6B19-FB4D-9940-5D9A8998E519}">
      <dsp:nvSpPr>
        <dsp:cNvPr id="0" name=""/>
        <dsp:cNvSpPr/>
      </dsp:nvSpPr>
      <dsp:spPr>
        <a:xfrm rot="5400000">
          <a:off x="-213341" y="215047"/>
          <a:ext cx="1422275" cy="995593"/>
        </a:xfrm>
        <a:prstGeom prst="chevron">
          <a:avLst/>
        </a:prstGeom>
        <a:gradFill flip="none" rotWithShape="1">
          <a:gsLst>
            <a:gs pos="71000">
              <a:srgbClr val="1F497D">
                <a:lumMod val="60000"/>
                <a:lumOff val="40000"/>
              </a:srgbClr>
            </a:gs>
            <a:gs pos="100000">
              <a:srgbClr val="FFFFFF"/>
            </a:gs>
          </a:gsLst>
          <a:lin ang="0" scaled="1"/>
          <a:tileRect/>
        </a:gradFill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65%</a:t>
          </a:r>
        </a:p>
      </dsp:txBody>
      <dsp:txXfrm rot="-5400000">
        <a:off x="1" y="499503"/>
        <a:ext cx="995593" cy="426682"/>
      </dsp:txXfrm>
    </dsp:sp>
    <dsp:sp modelId="{4B800D7E-83E7-1744-A84E-61B168E5479C}">
      <dsp:nvSpPr>
        <dsp:cNvPr id="0" name=""/>
        <dsp:cNvSpPr/>
      </dsp:nvSpPr>
      <dsp:spPr>
        <a:xfrm rot="5400000">
          <a:off x="3540756" y="-2543457"/>
          <a:ext cx="924479" cy="6014806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Gill Sans MT"/>
              <a:ea typeface="+mn-ea"/>
              <a:cs typeface="+mn-cs"/>
            </a:rPr>
            <a:t>Too wet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Gill Sans MT"/>
              <a:ea typeface="+mn-ea"/>
              <a:cs typeface="+mn-cs"/>
            </a:rPr>
            <a:t>Wet, heavy, pores filled with water</a:t>
          </a:r>
        </a:p>
      </dsp:txBody>
      <dsp:txXfrm rot="-5400000">
        <a:off x="995593" y="46835"/>
        <a:ext cx="5969677" cy="834221"/>
      </dsp:txXfrm>
    </dsp:sp>
    <dsp:sp modelId="{2CE892F9-6E0A-9941-81C4-8D29EB0D2C82}">
      <dsp:nvSpPr>
        <dsp:cNvPr id="0" name=""/>
        <dsp:cNvSpPr/>
      </dsp:nvSpPr>
      <dsp:spPr>
        <a:xfrm rot="5400000">
          <a:off x="-213341" y="1492418"/>
          <a:ext cx="1422275" cy="995593"/>
        </a:xfrm>
        <a:prstGeom prst="chevron">
          <a:avLst/>
        </a:prstGeom>
        <a:gradFill flip="none" rotWithShape="1">
          <a:gsLst>
            <a:gs pos="40000">
              <a:srgbClr val="1F497D">
                <a:lumMod val="60000"/>
                <a:lumOff val="40000"/>
              </a:srgbClr>
            </a:gs>
            <a:gs pos="100000">
              <a:srgbClr val="FFFFFF"/>
            </a:gs>
          </a:gsLst>
          <a:lin ang="0" scaled="1"/>
          <a:tileRect/>
        </a:gradFill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&lt; 50%</a:t>
          </a:r>
        </a:p>
      </dsp:txBody>
      <dsp:txXfrm rot="-5400000">
        <a:off x="1" y="1776874"/>
        <a:ext cx="995593" cy="426682"/>
      </dsp:txXfrm>
    </dsp:sp>
    <dsp:sp modelId="{E86743E4-1A84-3541-8261-41743FB8CC75}">
      <dsp:nvSpPr>
        <dsp:cNvPr id="0" name=""/>
        <dsp:cNvSpPr/>
      </dsp:nvSpPr>
      <dsp:spPr>
        <a:xfrm rot="5400000">
          <a:off x="3540756" y="-1266086"/>
          <a:ext cx="924479" cy="6014806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Gill Sans MT"/>
              <a:ea typeface="+mn-ea"/>
              <a:cs typeface="+mn-cs"/>
            </a:rPr>
            <a:t>A little dry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Gill Sans MT"/>
              <a:ea typeface="+mn-ea"/>
              <a:cs typeface="+mn-cs"/>
            </a:rPr>
            <a:t>Process slows</a:t>
          </a:r>
        </a:p>
      </dsp:txBody>
      <dsp:txXfrm rot="-5400000">
        <a:off x="995593" y="1324206"/>
        <a:ext cx="5969677" cy="834221"/>
      </dsp:txXfrm>
    </dsp:sp>
    <dsp:sp modelId="{74FB7356-1863-134D-80EA-CB647EF057F0}">
      <dsp:nvSpPr>
        <dsp:cNvPr id="0" name=""/>
        <dsp:cNvSpPr/>
      </dsp:nvSpPr>
      <dsp:spPr>
        <a:xfrm rot="5400000">
          <a:off x="-213341" y="2769788"/>
          <a:ext cx="1422275" cy="995593"/>
        </a:xfrm>
        <a:prstGeom prst="chevron">
          <a:avLst/>
        </a:prstGeom>
        <a:gradFill flip="none" rotWithShape="1">
          <a:gsLst>
            <a:gs pos="0">
              <a:srgbClr val="1F497D">
                <a:lumMod val="60000"/>
                <a:lumOff val="40000"/>
              </a:srgbClr>
            </a:gs>
            <a:gs pos="100000">
              <a:srgbClr val="FFFFFF"/>
            </a:gs>
          </a:gsLst>
          <a:lin ang="0" scaled="1"/>
          <a:tileRect/>
        </a:gradFill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&lt; 40%</a:t>
          </a:r>
        </a:p>
      </dsp:txBody>
      <dsp:txXfrm rot="-5400000">
        <a:off x="1" y="3054244"/>
        <a:ext cx="995593" cy="426682"/>
      </dsp:txXfrm>
    </dsp:sp>
    <dsp:sp modelId="{DD6999FE-DF65-F84E-B47E-ECCD3FF9D8B5}">
      <dsp:nvSpPr>
        <dsp:cNvPr id="0" name=""/>
        <dsp:cNvSpPr/>
      </dsp:nvSpPr>
      <dsp:spPr>
        <a:xfrm rot="5400000">
          <a:off x="3540756" y="11283"/>
          <a:ext cx="924479" cy="6014806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Gill Sans MT"/>
              <a:ea typeface="+mn-ea"/>
              <a:cs typeface="+mn-cs"/>
            </a:rPr>
            <a:t>Too dry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Gill Sans MT"/>
              <a:ea typeface="+mn-ea"/>
              <a:cs typeface="+mn-cs"/>
            </a:rPr>
            <a:t>Process slows appreciably</a:t>
          </a:r>
        </a:p>
      </dsp:txBody>
      <dsp:txXfrm rot="-5400000">
        <a:off x="995593" y="2601576"/>
        <a:ext cx="5969677" cy="834221"/>
      </dsp:txXfrm>
    </dsp:sp>
    <dsp:sp modelId="{D7B008B6-28E4-D441-B85C-EE0FBB7C438C}">
      <dsp:nvSpPr>
        <dsp:cNvPr id="0" name=""/>
        <dsp:cNvSpPr/>
      </dsp:nvSpPr>
      <dsp:spPr>
        <a:xfrm rot="5400000">
          <a:off x="-213341" y="4047158"/>
          <a:ext cx="1422275" cy="995593"/>
        </a:xfrm>
        <a:prstGeom prst="chevron">
          <a:avLst/>
        </a:prstGeom>
        <a:noFill/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solidFill>
                <a:srgbClr val="FF0000"/>
              </a:solidFill>
              <a:effectLst/>
              <a:latin typeface="Gill Sans MT"/>
              <a:ea typeface="+mn-ea"/>
              <a:cs typeface="+mn-cs"/>
            </a:rPr>
            <a:t>&lt; 35%</a:t>
          </a:r>
        </a:p>
      </dsp:txBody>
      <dsp:txXfrm rot="-5400000">
        <a:off x="1" y="4331614"/>
        <a:ext cx="995593" cy="426682"/>
      </dsp:txXfrm>
    </dsp:sp>
    <dsp:sp modelId="{E85E7AC3-EE8A-8E4B-BADA-336D7A2C2824}">
      <dsp:nvSpPr>
        <dsp:cNvPr id="0" name=""/>
        <dsp:cNvSpPr/>
      </dsp:nvSpPr>
      <dsp:spPr>
        <a:xfrm rot="5400000">
          <a:off x="3540756" y="1288653"/>
          <a:ext cx="924479" cy="6014806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Gill Sans MT"/>
              <a:ea typeface="+mn-ea"/>
              <a:cs typeface="+mn-cs"/>
            </a:rPr>
            <a:t>Really dry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Gill Sans MT"/>
              <a:ea typeface="+mn-ea"/>
              <a:cs typeface="+mn-cs"/>
            </a:rPr>
            <a:t>Process nearly stops, rewetting difficult</a:t>
          </a:r>
        </a:p>
      </dsp:txBody>
      <dsp:txXfrm rot="-5400000">
        <a:off x="995593" y="3878946"/>
        <a:ext cx="5969677" cy="8342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F5BDD6-B50B-EB4C-B059-D8D3C6581CBB}">
      <dsp:nvSpPr>
        <dsp:cNvPr id="0" name=""/>
        <dsp:cNvSpPr/>
      </dsp:nvSpPr>
      <dsp:spPr>
        <a:xfrm rot="5400000">
          <a:off x="-224486" y="228811"/>
          <a:ext cx="1496578" cy="1047604"/>
        </a:xfrm>
        <a:prstGeom prst="chevron">
          <a:avLst/>
        </a:prstGeom>
        <a:pattFill prst="solidDmnd">
          <a:fgClr>
            <a:srgbClr val="A8A28A"/>
          </a:fgClr>
          <a:bgClr>
            <a:prstClr val="white"/>
          </a:bgClr>
        </a:pattFill>
        <a:ln w="9525" cap="flat" cmpd="sng" algn="ctr">
          <a:solidFill>
            <a:srgbClr val="A8A28A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 dirty="0"/>
        </a:p>
      </dsp:txBody>
      <dsp:txXfrm rot="-5400000">
        <a:off x="1" y="528126"/>
        <a:ext cx="1047604" cy="448974"/>
      </dsp:txXfrm>
    </dsp:sp>
    <dsp:sp modelId="{67E32807-73FA-AE47-BC50-F9472B471AD1}">
      <dsp:nvSpPr>
        <dsp:cNvPr id="0" name=""/>
        <dsp:cNvSpPr/>
      </dsp:nvSpPr>
      <dsp:spPr>
        <a:xfrm rot="5400000">
          <a:off x="3733114" y="-2681184"/>
          <a:ext cx="972775" cy="634379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A8A28A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>
              <a:latin typeface="Gill Sans MT" panose="020B0502020104020203" pitchFamily="34" charset="77"/>
            </a:rPr>
            <a:t>&lt;800 pounds per cubic yard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>
              <a:latin typeface="Gill Sans MT" panose="020B0502020104020203" pitchFamily="34" charset="77"/>
            </a:rPr>
            <a:t>Light and fluffy</a:t>
          </a:r>
        </a:p>
      </dsp:txBody>
      <dsp:txXfrm rot="-5400000">
        <a:off x="1047605" y="51812"/>
        <a:ext cx="6296308" cy="877801"/>
      </dsp:txXfrm>
    </dsp:sp>
    <dsp:sp modelId="{A21FE2DB-5F2E-8948-AC8C-92D0CC39983A}">
      <dsp:nvSpPr>
        <dsp:cNvPr id="0" name=""/>
        <dsp:cNvSpPr/>
      </dsp:nvSpPr>
      <dsp:spPr>
        <a:xfrm rot="5400000">
          <a:off x="-224486" y="1581268"/>
          <a:ext cx="1496578" cy="1047604"/>
        </a:xfrm>
        <a:prstGeom prst="chevron">
          <a:avLst/>
        </a:prstGeom>
        <a:pattFill prst="sphere">
          <a:fgClr>
            <a:srgbClr val="A8A28A"/>
          </a:fgClr>
          <a:bgClr>
            <a:prstClr val="white"/>
          </a:bgClr>
        </a:pattFill>
        <a:ln w="9525" cap="flat" cmpd="sng" algn="ctr">
          <a:solidFill>
            <a:srgbClr val="A8A28A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 dirty="0"/>
        </a:p>
      </dsp:txBody>
      <dsp:txXfrm rot="-5400000">
        <a:off x="1" y="1880583"/>
        <a:ext cx="1047604" cy="448974"/>
      </dsp:txXfrm>
    </dsp:sp>
    <dsp:sp modelId="{EB6F3368-CFD2-2840-B7F4-A92C2E8D7E3A}">
      <dsp:nvSpPr>
        <dsp:cNvPr id="0" name=""/>
        <dsp:cNvSpPr/>
      </dsp:nvSpPr>
      <dsp:spPr>
        <a:xfrm rot="5400000">
          <a:off x="3733114" y="-1328727"/>
          <a:ext cx="972775" cy="634379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A8A28A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>
              <a:latin typeface="Gill Sans MT" panose="020B0502020104020203" pitchFamily="34" charset="77"/>
            </a:rPr>
            <a:t>800 – 1,000 pounds per cubic yard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>
              <a:latin typeface="Gill Sans MT" panose="020B0502020104020203" pitchFamily="34" charset="77"/>
            </a:rPr>
            <a:t>Just right</a:t>
          </a:r>
        </a:p>
      </dsp:txBody>
      <dsp:txXfrm rot="-5400000">
        <a:off x="1047605" y="1404269"/>
        <a:ext cx="6296308" cy="877801"/>
      </dsp:txXfrm>
    </dsp:sp>
    <dsp:sp modelId="{812C8554-F776-554A-A282-6FFB9709863D}">
      <dsp:nvSpPr>
        <dsp:cNvPr id="0" name=""/>
        <dsp:cNvSpPr/>
      </dsp:nvSpPr>
      <dsp:spPr>
        <a:xfrm rot="5400000">
          <a:off x="-224486" y="2918910"/>
          <a:ext cx="1496578" cy="1047604"/>
        </a:xfrm>
        <a:prstGeom prst="chevron">
          <a:avLst/>
        </a:prstGeom>
        <a:pattFill prst="lgConfetti">
          <a:fgClr>
            <a:srgbClr val="A8A28A"/>
          </a:fgClr>
          <a:bgClr>
            <a:prstClr val="white"/>
          </a:bgClr>
        </a:pattFill>
        <a:ln w="9525" cap="flat" cmpd="sng" algn="ctr">
          <a:solidFill>
            <a:srgbClr val="A8A28A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 dirty="0"/>
        </a:p>
      </dsp:txBody>
      <dsp:txXfrm rot="-5400000">
        <a:off x="1" y="3218225"/>
        <a:ext cx="1047604" cy="448974"/>
      </dsp:txXfrm>
    </dsp:sp>
    <dsp:sp modelId="{6E72FCDD-AEFE-334B-B0BE-46BD3A1D5B9F}">
      <dsp:nvSpPr>
        <dsp:cNvPr id="0" name=""/>
        <dsp:cNvSpPr/>
      </dsp:nvSpPr>
      <dsp:spPr>
        <a:xfrm rot="5400000">
          <a:off x="3733114" y="23729"/>
          <a:ext cx="972775" cy="634379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A8A28A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>
              <a:latin typeface="Gill Sans MT" panose="020B0502020104020203" pitchFamily="34" charset="77"/>
            </a:rPr>
            <a:t>1,000 – 1,200 pounds per cubic yard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>
              <a:latin typeface="Gill Sans MT" panose="020B0502020104020203" pitchFamily="34" charset="77"/>
            </a:rPr>
            <a:t>Heavy, hard to aerate, loss of pore space</a:t>
          </a:r>
        </a:p>
      </dsp:txBody>
      <dsp:txXfrm rot="-5400000">
        <a:off x="1047605" y="2756726"/>
        <a:ext cx="6296308" cy="877801"/>
      </dsp:txXfrm>
    </dsp:sp>
    <dsp:sp modelId="{5B8BA653-D8DA-E148-B501-55E8AEE4ED12}">
      <dsp:nvSpPr>
        <dsp:cNvPr id="0" name=""/>
        <dsp:cNvSpPr/>
      </dsp:nvSpPr>
      <dsp:spPr>
        <a:xfrm rot="5400000">
          <a:off x="-224486" y="4286183"/>
          <a:ext cx="1496578" cy="1047604"/>
        </a:xfrm>
        <a:prstGeom prst="chevron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9525" cap="flat" cmpd="sng" algn="ctr">
          <a:solidFill>
            <a:srgbClr val="A8A28A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 rot="-5400000">
        <a:off x="1" y="4585498"/>
        <a:ext cx="1047604" cy="448974"/>
      </dsp:txXfrm>
    </dsp:sp>
    <dsp:sp modelId="{22CEF51F-5A4D-0246-A66F-F19DBA7269B0}">
      <dsp:nvSpPr>
        <dsp:cNvPr id="0" name=""/>
        <dsp:cNvSpPr/>
      </dsp:nvSpPr>
      <dsp:spPr>
        <a:xfrm rot="5400000">
          <a:off x="3733114" y="1376187"/>
          <a:ext cx="972775" cy="634379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A8A28A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>
              <a:latin typeface="Gill Sans MT" panose="020B0502020104020203" pitchFamily="34" charset="77"/>
            </a:rPr>
            <a:t>&gt;1,200 pounds per cubic yard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>
              <a:latin typeface="Gill Sans MT" panose="020B0502020104020203" pitchFamily="34" charset="77"/>
            </a:rPr>
            <a:t>Too dense, very difficult to aerate</a:t>
          </a:r>
        </a:p>
      </dsp:txBody>
      <dsp:txXfrm rot="-5400000">
        <a:off x="1047605" y="4109184"/>
        <a:ext cx="6296308" cy="8778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811EF5-6B19-FB4D-9940-5D9A8998E519}">
      <dsp:nvSpPr>
        <dsp:cNvPr id="0" name=""/>
        <dsp:cNvSpPr/>
      </dsp:nvSpPr>
      <dsp:spPr>
        <a:xfrm rot="5400000">
          <a:off x="-169239" y="182615"/>
          <a:ext cx="1128266" cy="789786"/>
        </a:xfrm>
        <a:prstGeom prst="chevron">
          <a:avLst/>
        </a:prstGeom>
        <a:gradFill flip="none" rotWithShape="1">
          <a:gsLst>
            <a:gs pos="37000">
              <a:srgbClr val="993300"/>
            </a:gs>
            <a:gs pos="100000">
              <a:srgbClr val="FFFFFF"/>
            </a:gs>
          </a:gsLst>
          <a:lin ang="0" scaled="1"/>
          <a:tileRect/>
        </a:gradFill>
        <a:ln w="9525" cap="flat" cmpd="sng" algn="ctr">
          <a:solidFill>
            <a:schemeClr val="tx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</a:rPr>
            <a:t>&gt;50:1</a:t>
          </a:r>
        </a:p>
      </dsp:txBody>
      <dsp:txXfrm rot="-5400000">
        <a:off x="1" y="408268"/>
        <a:ext cx="789786" cy="338480"/>
      </dsp:txXfrm>
    </dsp:sp>
    <dsp:sp modelId="{4B800D7E-83E7-1744-A84E-61B168E5479C}">
      <dsp:nvSpPr>
        <dsp:cNvPr id="0" name=""/>
        <dsp:cNvSpPr/>
      </dsp:nvSpPr>
      <dsp:spPr>
        <a:xfrm rot="5400000">
          <a:off x="3162768" y="-2359606"/>
          <a:ext cx="733372" cy="54793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1"/>
              </a:solidFill>
              <a:latin typeface="Gill Sans MT"/>
              <a:cs typeface="Gill Sans MT"/>
            </a:rPr>
            <a:t>Not enough 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1"/>
              </a:solidFill>
              <a:latin typeface="Gill Sans MT"/>
              <a:cs typeface="Gill Sans MT"/>
            </a:rPr>
            <a:t>Process slower but almost no N loss</a:t>
          </a:r>
        </a:p>
      </dsp:txBody>
      <dsp:txXfrm rot="-5400000">
        <a:off x="789786" y="49176"/>
        <a:ext cx="5443536" cy="661772"/>
      </dsp:txXfrm>
    </dsp:sp>
    <dsp:sp modelId="{2CE892F9-6E0A-9941-81C4-8D29EB0D2C82}">
      <dsp:nvSpPr>
        <dsp:cNvPr id="0" name=""/>
        <dsp:cNvSpPr/>
      </dsp:nvSpPr>
      <dsp:spPr>
        <a:xfrm rot="5400000">
          <a:off x="-169239" y="1392768"/>
          <a:ext cx="1128266" cy="789786"/>
        </a:xfrm>
        <a:prstGeom prst="chevron">
          <a:avLst/>
        </a:prstGeom>
        <a:gradFill flip="none" rotWithShape="1">
          <a:gsLst>
            <a:gs pos="0">
              <a:srgbClr val="993300"/>
            </a:gs>
            <a:gs pos="100000">
              <a:srgbClr val="FFFFFF"/>
            </a:gs>
          </a:gsLst>
          <a:lin ang="0" scaled="1"/>
          <a:tileRect/>
        </a:gradFill>
        <a:ln w="9525" cap="flat" cmpd="sng" algn="ctr">
          <a:solidFill>
            <a:schemeClr val="tx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</a:rPr>
            <a:t> 30:1</a:t>
          </a:r>
        </a:p>
      </dsp:txBody>
      <dsp:txXfrm rot="-5400000">
        <a:off x="1" y="1618421"/>
        <a:ext cx="789786" cy="338480"/>
      </dsp:txXfrm>
    </dsp:sp>
    <dsp:sp modelId="{E86743E4-1A84-3541-8261-41743FB8CC75}">
      <dsp:nvSpPr>
        <dsp:cNvPr id="0" name=""/>
        <dsp:cNvSpPr/>
      </dsp:nvSpPr>
      <dsp:spPr>
        <a:xfrm rot="5400000">
          <a:off x="2941729" y="-1149453"/>
          <a:ext cx="1175450" cy="54793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1"/>
              </a:solidFill>
              <a:latin typeface="Gill Sans MT"/>
              <a:cs typeface="Gill Sans MT"/>
            </a:rPr>
            <a:t>Considered ideal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1"/>
              </a:solidFill>
              <a:latin typeface="Gill Sans MT"/>
              <a:cs typeface="Gill Sans MT"/>
            </a:rPr>
            <a:t>Manageable decomposition rate and N conservation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1"/>
              </a:solidFill>
              <a:latin typeface="Gill Sans MT"/>
              <a:cs typeface="Gill Sans MT"/>
            </a:rPr>
            <a:t>Localized lack of N and excess N</a:t>
          </a:r>
        </a:p>
      </dsp:txBody>
      <dsp:txXfrm rot="-5400000">
        <a:off x="789787" y="1059870"/>
        <a:ext cx="5421955" cy="1060688"/>
      </dsp:txXfrm>
    </dsp:sp>
    <dsp:sp modelId="{74FB7356-1863-134D-80EA-CB647EF057F0}">
      <dsp:nvSpPr>
        <dsp:cNvPr id="0" name=""/>
        <dsp:cNvSpPr/>
      </dsp:nvSpPr>
      <dsp:spPr>
        <a:xfrm rot="5400000">
          <a:off x="-169239" y="2381883"/>
          <a:ext cx="1128266" cy="789786"/>
        </a:xfrm>
        <a:prstGeom prst="chevron">
          <a:avLst/>
        </a:prstGeom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 w="9525" cap="flat" cmpd="sng" algn="ctr">
          <a:solidFill>
            <a:schemeClr val="tx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</a:rPr>
            <a:t>20:1</a:t>
          </a:r>
        </a:p>
      </dsp:txBody>
      <dsp:txXfrm rot="-5400000">
        <a:off x="1" y="2607536"/>
        <a:ext cx="789786" cy="338480"/>
      </dsp:txXfrm>
    </dsp:sp>
    <dsp:sp modelId="{DD6999FE-DF65-F84E-B47E-ECCD3FF9D8B5}">
      <dsp:nvSpPr>
        <dsp:cNvPr id="0" name=""/>
        <dsp:cNvSpPr/>
      </dsp:nvSpPr>
      <dsp:spPr>
        <a:xfrm rot="5400000">
          <a:off x="3162768" y="-12666"/>
          <a:ext cx="733372" cy="54793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1"/>
              </a:solidFill>
              <a:latin typeface="Gill Sans MT"/>
              <a:cs typeface="Gill Sans MT"/>
            </a:rPr>
            <a:t>Abundant 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1"/>
              </a:solidFill>
              <a:latin typeface="Gill Sans MT"/>
              <a:cs typeface="Gill Sans MT"/>
            </a:rPr>
            <a:t>Rapid decomposition. Moderate loss of N</a:t>
          </a:r>
        </a:p>
      </dsp:txBody>
      <dsp:txXfrm rot="-5400000">
        <a:off x="789786" y="2396116"/>
        <a:ext cx="5443536" cy="661772"/>
      </dsp:txXfrm>
    </dsp:sp>
    <dsp:sp modelId="{D7B008B6-28E4-D441-B85C-EE0FBB7C438C}">
      <dsp:nvSpPr>
        <dsp:cNvPr id="0" name=""/>
        <dsp:cNvSpPr/>
      </dsp:nvSpPr>
      <dsp:spPr>
        <a:xfrm rot="5400000">
          <a:off x="-169239" y="3370998"/>
          <a:ext cx="1128266" cy="789786"/>
        </a:xfrm>
        <a:prstGeom prst="chevron">
          <a:avLst/>
        </a:prstGeom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chemeClr val="tx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  <a:effectLst/>
            </a:rPr>
            <a:t>&lt;20:1%</a:t>
          </a:r>
        </a:p>
      </dsp:txBody>
      <dsp:txXfrm rot="-5400000">
        <a:off x="1" y="3596651"/>
        <a:ext cx="789786" cy="338480"/>
      </dsp:txXfrm>
    </dsp:sp>
    <dsp:sp modelId="{E85E7AC3-EE8A-8E4B-BADA-336D7A2C2824}">
      <dsp:nvSpPr>
        <dsp:cNvPr id="0" name=""/>
        <dsp:cNvSpPr/>
      </dsp:nvSpPr>
      <dsp:spPr>
        <a:xfrm rot="5400000">
          <a:off x="3162768" y="828776"/>
          <a:ext cx="733372" cy="54793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1"/>
              </a:solidFill>
              <a:latin typeface="Gill Sans MT"/>
              <a:cs typeface="Gill Sans MT"/>
            </a:rPr>
            <a:t>Excess 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1"/>
              </a:solidFill>
              <a:latin typeface="Gill Sans MT"/>
              <a:cs typeface="Gill Sans MT"/>
            </a:rPr>
            <a:t>Rapid decomposition. Much loss of N</a:t>
          </a:r>
        </a:p>
      </dsp:txBody>
      <dsp:txXfrm rot="-5400000">
        <a:off x="789786" y="3237558"/>
        <a:ext cx="5443536" cy="6617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0.187</cdr:x>
      <cdr:y>0.153</cdr:y>
    </cdr:from>
    <cdr:to>
      <cdr:x>0.90075</cdr:x>
      <cdr:y>0.559</cdr:y>
    </cdr:to>
    <cdr:grpSp>
      <cdr:nvGrpSpPr>
        <cdr:cNvPr id="1030" name="Group 6">
          <a:extLst xmlns:a="http://schemas.openxmlformats.org/drawingml/2006/main">
            <a:ext uri="{FF2B5EF4-FFF2-40B4-BE49-F238E27FC236}">
              <a16:creationId xmlns:a16="http://schemas.microsoft.com/office/drawing/2014/main" id="{2B240FF4-5B3D-5949-A93D-519851652DAE}"/>
            </a:ext>
          </a:extLst>
        </cdr:cNvPr>
        <cdr:cNvGrpSpPr>
          <a:grpSpLocks xmlns:a="http://schemas.openxmlformats.org/drawingml/2006/main"/>
        </cdr:cNvGrpSpPr>
      </cdr:nvGrpSpPr>
      <cdr:grpSpPr bwMode="auto">
        <a:xfrm xmlns:a="http://schemas.openxmlformats.org/drawingml/2006/main" flipV="1">
          <a:off x="1325612" y="703507"/>
          <a:ext cx="5059657" cy="1866822"/>
          <a:chOff x="1262651" y="1073413"/>
          <a:chExt cx="4126456" cy="1253142"/>
        </a:xfrm>
      </cdr:grpSpPr>
      <cdr:sp macro="" textlink="">
        <cdr:nvSpPr>
          <cdr:cNvPr id="1026" name="Arc 2">
            <a:extLst xmlns:a="http://schemas.openxmlformats.org/drawingml/2006/main">
              <a:ext uri="{FF2B5EF4-FFF2-40B4-BE49-F238E27FC236}">
                <a16:creationId xmlns:a16="http://schemas.microsoft.com/office/drawing/2014/main" id="{6AAD5D86-2C91-0444-ABC6-E892C6CB9655}"/>
              </a:ext>
            </a:extLst>
          </cdr:cNvPr>
          <cdr:cNvSpPr>
            <a:spLocks xmlns:a="http://schemas.openxmlformats.org/drawingml/2006/main"/>
          </cdr:cNvSpPr>
        </cdr:nvSpPr>
        <cdr:spPr bwMode="auto">
          <a:xfrm xmlns:a="http://schemas.openxmlformats.org/drawingml/2006/main" flipH="1">
            <a:off x="2394992" y="1073413"/>
            <a:ext cx="2994115" cy="91354"/>
          </a:xfrm>
          <a:custGeom xmlns:a="http://schemas.openxmlformats.org/drawingml/2006/main"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 xmlns:a="http://schemas.openxmlformats.org/drawingml/2006/main"/>
          <a:ln xmlns:a="http://schemas.openxmlformats.org/drawingml/2006/main" w="38100">
            <a:solidFill>
              <a:srgbClr val="006600"/>
            </a:solidFill>
            <a:round/>
            <a:headEnd/>
            <a:tailEnd/>
          </a:ln>
          <a:extLst xmlns:a="http://schemas.openxmlformats.org/drawingml/2006/main"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9"/>
                </a:solidFill>
              </a14:hiddenFill>
            </a:ext>
          </a:extLst>
        </cdr:spPr>
      </cdr:sp>
      <cdr:sp macro="" textlink="">
        <cdr:nvSpPr>
          <cdr:cNvPr id="1028" name="Line 4">
            <a:extLst xmlns:a="http://schemas.openxmlformats.org/drawingml/2006/main">
              <a:ext uri="{FF2B5EF4-FFF2-40B4-BE49-F238E27FC236}">
                <a16:creationId xmlns:a16="http://schemas.microsoft.com/office/drawing/2014/main" id="{BDFF819C-FBD3-E74E-9D8E-736B30594B2C}"/>
              </a:ext>
            </a:extLst>
          </cdr:cNvPr>
          <cdr:cNvSpPr>
            <a:spLocks xmlns:a="http://schemas.openxmlformats.org/drawingml/2006/main" noChangeShapeType="1"/>
          </cdr:cNvSpPr>
        </cdr:nvSpPr>
        <cdr:spPr bwMode="auto">
          <a:xfrm xmlns:a="http://schemas.openxmlformats.org/drawingml/2006/main" flipV="1">
            <a:off x="1262651" y="1163774"/>
            <a:ext cx="1132341" cy="1162781"/>
          </a:xfrm>
          <a:prstGeom xmlns:a="http://schemas.openxmlformats.org/drawingml/2006/main" prst="line">
            <a:avLst/>
          </a:prstGeom>
          <a:noFill xmlns:a="http://schemas.openxmlformats.org/drawingml/2006/main"/>
          <a:ln xmlns:a="http://schemas.openxmlformats.org/drawingml/2006/main" w="38100">
            <a:solidFill>
              <a:srgbClr val="006600"/>
            </a:solidFill>
            <a:round/>
            <a:headEnd/>
            <a:tailEnd/>
          </a:ln>
          <a:extLst xmlns:a="http://schemas.openxmlformats.org/drawingml/2006/main">
            <a:ext uri="{909E8E84-426E-40DD-AFC4-6F175D3DCCD1}">
              <a14:hiddenFill xmlns:a14="http://schemas.microsoft.com/office/drawing/2010/main">
                <a:noFill/>
              </a14:hiddenFill>
            </a:ext>
          </a:extLst>
        </cdr:spPr>
      </cdr:sp>
    </cdr:grp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482B743-2FCE-724B-A8E1-FB4D57B6BEA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/>
              <a:t>ITCA Compost Training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14574C-3912-B740-A590-A175F30E9D1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dirty="0"/>
              <a:t>July 27 – 29, 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D7ABAA-BEB9-B344-8EDA-E1908734970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/>
              <a:t>4 - Feedstocks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44F27A-3A6B-9244-9B79-3D8248C5B2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715C50-7776-774D-8E31-7BDD96B43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56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8A0856-41E0-C94A-B246-5FD233BDC0CA}" type="datetimeFigureOut">
              <a:rPr lang="en-US" smtClean="0"/>
              <a:t>7/10/23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3D793-8043-854E-ABC6-071FE84F0A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451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Foundations of Composting</a:t>
            </a:r>
          </a:p>
        </p:txBody>
      </p:sp>
      <p:sp>
        <p:nvSpPr>
          <p:cNvPr id="1013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solidFill>
            <a:srgbClr val="FFFFFF"/>
          </a:solidFill>
          <a:ln/>
        </p:spPr>
      </p:sp>
      <p:sp>
        <p:nvSpPr>
          <p:cNvPr id="1013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AU" b="0" i="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25, 2016</a:t>
            </a:r>
          </a:p>
        </p:txBody>
      </p:sp>
    </p:spTree>
    <p:extLst>
      <p:ext uri="{BB962C8B-B14F-4D97-AF65-F5344CB8AC3E}">
        <p14:creationId xmlns:p14="http://schemas.microsoft.com/office/powerpoint/2010/main" val="20616662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200">
                <a:latin typeface="Times" charset="0"/>
              </a:rPr>
              <a:t>February 9, 2008</a:t>
            </a:r>
          </a:p>
        </p:txBody>
      </p:sp>
      <p:sp>
        <p:nvSpPr>
          <p:cNvPr id="6963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200">
                <a:latin typeface="Times" charset="0"/>
              </a:rPr>
              <a:t>Foundations of Composting</a:t>
            </a:r>
          </a:p>
        </p:txBody>
      </p:sp>
      <p:sp>
        <p:nvSpPr>
          <p:cNvPr id="6963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3E681A15-116B-0449-A651-0FC226D0C6CE}" type="slidenum">
              <a:rPr lang="en-US" sz="1200">
                <a:latin typeface="Times" charset="0"/>
              </a:rPr>
              <a:pPr/>
              <a:t>18</a:t>
            </a:fld>
            <a:endParaRPr lang="en-US" sz="1200">
              <a:latin typeface="Times" charset="0"/>
            </a:endParaRPr>
          </a:p>
        </p:txBody>
      </p:sp>
      <p:sp>
        <p:nvSpPr>
          <p:cNvPr id="696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>
                <a:latin typeface="Times" charset="0"/>
                <a:ea typeface="ＭＳ Ｐゴシック" charset="0"/>
                <a:cs typeface="ＭＳ Ｐゴシック" charset="0"/>
              </a:rPr>
              <a:t>If you have 3000 yards of fresh leaves, that</a:t>
            </a:r>
            <a:r>
              <a:rPr lang="ja-JP" altLang="en-US" dirty="0">
                <a:latin typeface="Times" charset="0"/>
                <a:ea typeface="ＭＳ Ｐゴシック" charset="0"/>
                <a:cs typeface="ＭＳ Ｐゴシック" charset="0"/>
              </a:rPr>
              <a:t>’</a:t>
            </a:r>
            <a:r>
              <a:rPr lang="en-US" dirty="0">
                <a:latin typeface="Times" charset="0"/>
                <a:ea typeface="ＭＳ Ｐゴシック" charset="0"/>
                <a:cs typeface="ＭＳ Ｐゴシック" charset="0"/>
              </a:rPr>
              <a:t>s about 1000 tons.  If they were at 40% H20, it would require 25,000 gallons to raise them to 50%  That</a:t>
            </a:r>
            <a:r>
              <a:rPr lang="ja-JP" altLang="en-US" dirty="0">
                <a:latin typeface="Times" charset="0"/>
                <a:ea typeface="ＭＳ Ｐゴシック" charset="0"/>
                <a:cs typeface="ＭＳ Ｐゴシック" charset="0"/>
              </a:rPr>
              <a:t>’</a:t>
            </a:r>
            <a:r>
              <a:rPr lang="en-US" dirty="0">
                <a:latin typeface="Times" charset="0"/>
                <a:ea typeface="ＭＳ Ｐゴシック" charset="0"/>
                <a:cs typeface="ＭＳ Ｐゴシック" charset="0"/>
              </a:rPr>
              <a:t>s 25 trips with a 1000 gallon water truck!</a:t>
            </a:r>
          </a:p>
        </p:txBody>
      </p:sp>
    </p:spTree>
    <p:extLst>
      <p:ext uri="{BB962C8B-B14F-4D97-AF65-F5344CB8AC3E}">
        <p14:creationId xmlns:p14="http://schemas.microsoft.com/office/powerpoint/2010/main" val="172493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19138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F7DD870-2587-D347-ACF1-A15D64C8C954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253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200">
                <a:latin typeface="Times" charset="0"/>
              </a:rPr>
              <a:t>February 9, 2008</a:t>
            </a:r>
          </a:p>
        </p:txBody>
      </p:sp>
      <p:sp>
        <p:nvSpPr>
          <p:cNvPr id="7168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200">
                <a:latin typeface="Times" charset="0"/>
              </a:rPr>
              <a:t>Foundations of Composting</a:t>
            </a:r>
          </a:p>
        </p:txBody>
      </p:sp>
      <p:sp>
        <p:nvSpPr>
          <p:cNvPr id="7168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BC143A2D-8836-0847-AC0D-B7A5749F3F89}" type="slidenum">
              <a:rPr lang="en-US" sz="1200">
                <a:latin typeface="Times" charset="0"/>
              </a:rPr>
              <a:pPr/>
              <a:t>23</a:t>
            </a:fld>
            <a:endParaRPr lang="en-US" sz="1200">
              <a:latin typeface="Times" charset="0"/>
            </a:endParaRPr>
          </a:p>
        </p:txBody>
      </p:sp>
      <p:sp>
        <p:nvSpPr>
          <p:cNvPr id="716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7306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200">
                <a:latin typeface="Times" charset="0"/>
              </a:rPr>
              <a:t>February 9, 2008</a:t>
            </a:r>
          </a:p>
        </p:txBody>
      </p:sp>
      <p:sp>
        <p:nvSpPr>
          <p:cNvPr id="7373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200">
                <a:latin typeface="Times" charset="0"/>
              </a:rPr>
              <a:t>Foundations of Composting</a:t>
            </a:r>
          </a:p>
        </p:txBody>
      </p:sp>
      <p:sp>
        <p:nvSpPr>
          <p:cNvPr id="7373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794B81C-A465-C64A-803B-D109AC3A8059}" type="slidenum">
              <a:rPr lang="en-US" sz="1200">
                <a:latin typeface="Times" charset="0"/>
              </a:rPr>
              <a:pPr/>
              <a:t>24</a:t>
            </a:fld>
            <a:endParaRPr lang="en-US" sz="1200">
              <a:latin typeface="Times" charset="0"/>
            </a:endParaRPr>
          </a:p>
        </p:txBody>
      </p:sp>
      <p:sp>
        <p:nvSpPr>
          <p:cNvPr id="7373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4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9596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200">
                <a:latin typeface="Times" charset="0"/>
              </a:rPr>
              <a:t>February 9, 2008</a:t>
            </a:r>
          </a:p>
        </p:txBody>
      </p:sp>
      <p:sp>
        <p:nvSpPr>
          <p:cNvPr id="7577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200">
                <a:latin typeface="Times" charset="0"/>
              </a:rPr>
              <a:t>Foundations of Composting</a:t>
            </a:r>
          </a:p>
        </p:txBody>
      </p:sp>
      <p:sp>
        <p:nvSpPr>
          <p:cNvPr id="7578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5AF57B4-7F31-BA49-97B2-F417982F3823}" type="slidenum">
              <a:rPr lang="en-US" sz="1200">
                <a:latin typeface="Times" charset="0"/>
              </a:rPr>
              <a:pPr/>
              <a:t>25</a:t>
            </a:fld>
            <a:endParaRPr lang="en-US" sz="1200">
              <a:latin typeface="Times" charset="0"/>
            </a:endParaRPr>
          </a:p>
        </p:txBody>
      </p:sp>
      <p:sp>
        <p:nvSpPr>
          <p:cNvPr id="7578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2950" cy="3416300"/>
          </a:xfrm>
          <a:solidFill>
            <a:srgbClr val="FFFFFF"/>
          </a:solidFill>
          <a:ln/>
        </p:spPr>
      </p:sp>
      <p:sp>
        <p:nvSpPr>
          <p:cNvPr id="7578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795" tIns="45898" rIns="91795" bIns="45898"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7688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200">
                <a:latin typeface="Times" charset="0"/>
              </a:rPr>
              <a:t>February 9, 2008</a:t>
            </a:r>
          </a:p>
        </p:txBody>
      </p:sp>
      <p:sp>
        <p:nvSpPr>
          <p:cNvPr id="7782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200">
                <a:latin typeface="Times" charset="0"/>
              </a:rPr>
              <a:t>Foundations of Composting</a:t>
            </a:r>
          </a:p>
        </p:txBody>
      </p:sp>
      <p:sp>
        <p:nvSpPr>
          <p:cNvPr id="7782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435B0515-29EC-D64E-BFD4-0E3BE7F334C4}" type="slidenum">
              <a:rPr lang="en-US" sz="1200">
                <a:latin typeface="Times" charset="0"/>
              </a:rPr>
              <a:pPr/>
              <a:t>26</a:t>
            </a:fld>
            <a:endParaRPr lang="en-US" sz="1200">
              <a:latin typeface="Times" charset="0"/>
            </a:endParaRPr>
          </a:p>
        </p:txBody>
      </p:sp>
      <p:sp>
        <p:nvSpPr>
          <p:cNvPr id="778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2950" cy="3416300"/>
          </a:xfrm>
          <a:solidFill>
            <a:srgbClr val="FFFFFF"/>
          </a:solidFill>
          <a:ln/>
        </p:spPr>
      </p:sp>
      <p:sp>
        <p:nvSpPr>
          <p:cNvPr id="7783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795" tIns="45898" rIns="91795" bIns="45898"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4286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2CA4479F-B95E-404D-A356-ADE5F00617EF}" type="slidenum">
              <a:rPr lang="en-US" sz="1200">
                <a:solidFill>
                  <a:srgbClr val="000000"/>
                </a:solidFill>
                <a:latin typeface="Times New Roman" charset="0"/>
              </a:rPr>
              <a:pPr/>
              <a:t>27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7987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877" name="Slide Number Placeholder 3"/>
          <p:cNvSpPr txBox="1">
            <a:spLocks noGrp="1"/>
          </p:cNvSpPr>
          <p:nvPr/>
        </p:nvSpPr>
        <p:spPr bwMode="auto">
          <a:xfrm>
            <a:off x="3885903" y="8687405"/>
            <a:ext cx="2972097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52A556A2-69FE-BE44-82AE-B1CB95162FFB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algn="r"/>
              <a:t>27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8276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50000"/>
              </a:spcBef>
              <a:buClr>
                <a:srgbClr val="FFFF00"/>
              </a:buClr>
            </a:pPr>
            <a:r>
              <a:rPr lang="en-US" sz="800" kern="1200" dirty="0">
                <a:solidFill>
                  <a:schemeClr val="bg1"/>
                </a:solidFill>
                <a:latin typeface="Gill Sans" charset="0"/>
                <a:ea typeface="ＭＳ Ｐゴシック" charset="0"/>
                <a:cs typeface="ＭＳ Ｐゴシック" charset="0"/>
              </a:rPr>
              <a:t>Charges the materials with fresh air</a:t>
            </a:r>
          </a:p>
          <a:p>
            <a:pPr eaLnBrk="1" hangingPunct="1">
              <a:spcBef>
                <a:spcPct val="50000"/>
              </a:spcBef>
              <a:buClr>
                <a:srgbClr val="FFFF00"/>
              </a:buClr>
            </a:pPr>
            <a:r>
              <a:rPr lang="en-US" sz="800" kern="1200" dirty="0">
                <a:solidFill>
                  <a:schemeClr val="bg1"/>
                </a:solidFill>
                <a:latin typeface="Gill Sans" charset="0"/>
                <a:ea typeface="ＭＳ Ｐゴシック" charset="0"/>
                <a:cs typeface="ＭＳ Ｐゴシック" charset="0"/>
              </a:rPr>
              <a:t>Releases trapped heat, moisture and gases (for better or worse)</a:t>
            </a:r>
          </a:p>
          <a:p>
            <a:pPr eaLnBrk="1" hangingPunct="1">
              <a:spcBef>
                <a:spcPct val="50000"/>
              </a:spcBef>
              <a:buClr>
                <a:srgbClr val="FFFF00"/>
              </a:buClr>
            </a:pPr>
            <a:r>
              <a:rPr lang="en-US" sz="800" kern="1200" dirty="0">
                <a:solidFill>
                  <a:schemeClr val="bg1"/>
                </a:solidFill>
                <a:latin typeface="Gill Sans" charset="0"/>
                <a:ea typeface="ＭＳ Ｐゴシック" charset="0"/>
                <a:cs typeface="ＭＳ Ｐゴシック" charset="0"/>
              </a:rPr>
              <a:t>Distributes moisture, nutrients, organisms</a:t>
            </a:r>
          </a:p>
          <a:p>
            <a:pPr eaLnBrk="1" hangingPunct="1">
              <a:spcBef>
                <a:spcPct val="50000"/>
              </a:spcBef>
              <a:buClr>
                <a:srgbClr val="FFFF00"/>
              </a:buClr>
            </a:pPr>
            <a:r>
              <a:rPr lang="en-US" sz="800" kern="1200" dirty="0">
                <a:solidFill>
                  <a:schemeClr val="bg1"/>
                </a:solidFill>
                <a:latin typeface="Gill Sans" charset="0"/>
                <a:ea typeface="ＭＳ Ｐゴシック" charset="0"/>
                <a:cs typeface="ＭＳ Ｐゴシック" charset="0"/>
              </a:rPr>
              <a:t>Breaks up and redistributes air channels</a:t>
            </a:r>
          </a:p>
          <a:p>
            <a:pPr eaLnBrk="1" hangingPunct="1">
              <a:spcBef>
                <a:spcPct val="50000"/>
              </a:spcBef>
              <a:buClr>
                <a:srgbClr val="FFFF00"/>
              </a:buClr>
            </a:pPr>
            <a:r>
              <a:rPr lang="ja-JP" altLang="en-US" sz="800" kern="1200" dirty="0">
                <a:solidFill>
                  <a:schemeClr val="bg1"/>
                </a:solidFill>
                <a:latin typeface="Gill Sans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800" kern="1200" dirty="0">
                <a:solidFill>
                  <a:schemeClr val="bg1"/>
                </a:solidFill>
                <a:latin typeface="Gill Sans" charset="0"/>
                <a:ea typeface="ＭＳ Ｐゴシック" charset="0"/>
                <a:cs typeface="ＭＳ Ｐゴシック" charset="0"/>
              </a:rPr>
              <a:t>Fluffs</a:t>
            </a:r>
            <a:r>
              <a:rPr lang="ja-JP" altLang="en-US" sz="800" kern="1200" dirty="0">
                <a:solidFill>
                  <a:schemeClr val="bg1"/>
                </a:solidFill>
                <a:latin typeface="Gill Sans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800" kern="1200" dirty="0">
                <a:solidFill>
                  <a:schemeClr val="bg1"/>
                </a:solidFill>
                <a:latin typeface="Gill Sans" charset="0"/>
                <a:ea typeface="ＭＳ Ｐゴシック" charset="0"/>
                <a:cs typeface="ＭＳ Ｐゴシック" charset="0"/>
              </a:rPr>
              <a:t> … maybe</a:t>
            </a:r>
          </a:p>
          <a:p>
            <a:pPr eaLnBrk="1" hangingPunct="1">
              <a:spcBef>
                <a:spcPct val="50000"/>
              </a:spcBef>
              <a:buClr>
                <a:srgbClr val="FFFF00"/>
              </a:buClr>
            </a:pPr>
            <a:r>
              <a:rPr lang="en-US" sz="800" kern="1200" dirty="0">
                <a:solidFill>
                  <a:schemeClr val="bg1"/>
                </a:solidFill>
                <a:latin typeface="Gill Sans" charset="0"/>
                <a:ea typeface="ＭＳ Ｐゴシック" charset="0"/>
                <a:cs typeface="ＭＳ Ｐゴシック" charset="0"/>
              </a:rPr>
              <a:t>Shreds particles</a:t>
            </a:r>
          </a:p>
          <a:p>
            <a:pPr eaLnBrk="1" hangingPunct="1">
              <a:spcBef>
                <a:spcPct val="50000"/>
              </a:spcBef>
              <a:buClr>
                <a:srgbClr val="FFFF00"/>
              </a:buClr>
            </a:pPr>
            <a:r>
              <a:rPr lang="en-US" sz="800" kern="1200" dirty="0">
                <a:solidFill>
                  <a:schemeClr val="bg1"/>
                </a:solidFill>
                <a:latin typeface="Gill Sans" charset="0"/>
                <a:ea typeface="ＭＳ Ｐゴシック" charset="0"/>
                <a:cs typeface="ＭＳ Ｐゴシック" charset="0"/>
              </a:rPr>
              <a:t>Breaks apart clumps of materials</a:t>
            </a:r>
          </a:p>
          <a:p>
            <a:pPr eaLnBrk="1" hangingPunct="1">
              <a:spcBef>
                <a:spcPct val="50000"/>
              </a:spcBef>
              <a:buClr>
                <a:srgbClr val="FFFF00"/>
              </a:buClr>
            </a:pPr>
            <a:r>
              <a:rPr lang="en-US" sz="800" kern="1200" dirty="0">
                <a:solidFill>
                  <a:schemeClr val="bg1"/>
                </a:solidFill>
                <a:latin typeface="Gill Sans" charset="0"/>
                <a:ea typeface="ヒラギノ角ゴ Pro W3" charset="-128"/>
                <a:cs typeface="ヒラギノ角ゴ Pro W3" charset="-128"/>
              </a:rPr>
              <a:t>Generally invigorates </a:t>
            </a:r>
            <a:r>
              <a:rPr lang="en-US" sz="800" kern="1200" dirty="0">
                <a:solidFill>
                  <a:schemeClr val="bg1"/>
                </a:solidFill>
                <a:latin typeface="Gill Sans" charset="0"/>
                <a:ea typeface="ヒラギノ角ゴ Pro W3" charset="-128"/>
                <a:cs typeface="ヒラギノ角ゴ Pro W3" charset="-128"/>
                <a:sym typeface="Wingdings" charset="0"/>
              </a:rPr>
              <a:t> </a:t>
            </a:r>
            <a:r>
              <a:rPr lang="en-US" sz="800" i="1" kern="1200" dirty="0">
                <a:solidFill>
                  <a:schemeClr val="bg1"/>
                </a:solidFill>
                <a:latin typeface="Gill Sans" charset="0"/>
                <a:ea typeface="ヒラギノ角ゴ Pro W3" charset="-128"/>
                <a:cs typeface="ヒラギノ角ゴ Pro W3" charset="-128"/>
                <a:sym typeface="Wingdings" charset="0"/>
              </a:rPr>
              <a:t>bursts of activity</a:t>
            </a:r>
            <a:endParaRPr lang="en-US" sz="800" i="1" kern="1200" dirty="0">
              <a:solidFill>
                <a:schemeClr val="bg1"/>
              </a:solidFill>
              <a:latin typeface="Gill Sans" charset="0"/>
              <a:ea typeface="ヒラギノ角ゴ Pro W3" charset="-128"/>
              <a:cs typeface="ヒラギノ角ゴ Pro W3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EA905-3970-BF49-93D6-69D2EB99113A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1826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200">
                <a:latin typeface="Times" charset="0"/>
              </a:rPr>
              <a:t>February 9, 2008</a:t>
            </a:r>
          </a:p>
        </p:txBody>
      </p:sp>
      <p:sp>
        <p:nvSpPr>
          <p:cNvPr id="8397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200">
                <a:latin typeface="Times" charset="0"/>
              </a:rPr>
              <a:t>Foundations of Composting</a:t>
            </a:r>
          </a:p>
        </p:txBody>
      </p:sp>
      <p:sp>
        <p:nvSpPr>
          <p:cNvPr id="8397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EEA16781-059B-1947-86E7-685203475049}" type="slidenum">
              <a:rPr lang="en-US" sz="1200">
                <a:latin typeface="Times" charset="0"/>
              </a:rPr>
              <a:pPr/>
              <a:t>30</a:t>
            </a:fld>
            <a:endParaRPr lang="en-US" sz="1200">
              <a:latin typeface="Times" charset="0"/>
            </a:endParaRPr>
          </a:p>
        </p:txBody>
      </p:sp>
      <p:sp>
        <p:nvSpPr>
          <p:cNvPr id="839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6224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200">
                <a:latin typeface="Times" charset="0"/>
              </a:rPr>
              <a:t>February 9, 2008</a:t>
            </a:r>
          </a:p>
        </p:txBody>
      </p:sp>
      <p:sp>
        <p:nvSpPr>
          <p:cNvPr id="8601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200">
                <a:latin typeface="Times" charset="0"/>
              </a:rPr>
              <a:t>Foundations of Composting</a:t>
            </a:r>
          </a:p>
        </p:txBody>
      </p:sp>
      <p:sp>
        <p:nvSpPr>
          <p:cNvPr id="860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7FAC089-B0B3-DD4C-B2FA-D09C31190A5B}" type="slidenum">
              <a:rPr lang="en-US" sz="1200">
                <a:latin typeface="Times" charset="0"/>
              </a:rPr>
              <a:pPr/>
              <a:t>32</a:t>
            </a:fld>
            <a:endParaRPr lang="en-US" sz="1200">
              <a:latin typeface="Times" charset="0"/>
            </a:endParaRPr>
          </a:p>
        </p:txBody>
      </p:sp>
      <p:sp>
        <p:nvSpPr>
          <p:cNvPr id="860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" charset="0"/>
                <a:ea typeface="ＭＳ Ｐゴシック" charset="0"/>
                <a:cs typeface="ＭＳ Ｐゴシック" charset="0"/>
              </a:rPr>
              <a:t>Porosity/Particle Size - 30 to 35 percent free air space (5 to 15 percent oxygen)</a:t>
            </a:r>
          </a:p>
          <a:p>
            <a:r>
              <a:rPr lang="en-US" dirty="0">
                <a:latin typeface="Times" charset="0"/>
                <a:ea typeface="ＭＳ Ｐゴシック" charset="0"/>
                <a:cs typeface="ＭＳ Ｐゴシック" charset="0"/>
              </a:rPr>
              <a:t>Probably more underrated in commercial composting</a:t>
            </a:r>
          </a:p>
          <a:p>
            <a:r>
              <a:rPr lang="en-US" dirty="0">
                <a:latin typeface="Times" charset="0"/>
                <a:ea typeface="ＭＳ Ｐゴシック" charset="0"/>
                <a:cs typeface="ＭＳ Ｐゴシック" charset="0"/>
              </a:rPr>
              <a:t>Need to have space for air to flow, contradict gravity.</a:t>
            </a:r>
          </a:p>
          <a:p>
            <a:r>
              <a:rPr lang="en-US" dirty="0">
                <a:latin typeface="Times" charset="0"/>
                <a:ea typeface="ＭＳ Ｐゴシック" charset="0"/>
                <a:cs typeface="ＭＳ Ｐゴシック" charset="0"/>
              </a:rPr>
              <a:t>Can also be measured in the field with a known volume container</a:t>
            </a:r>
          </a:p>
          <a:p>
            <a:r>
              <a:rPr lang="en-US" dirty="0">
                <a:latin typeface="Times" charset="0"/>
                <a:ea typeface="ＭＳ Ｐゴシック" charset="0"/>
                <a:cs typeface="ＭＳ Ｐゴシック" charset="0"/>
              </a:rPr>
              <a:t>Equipment selection and handling practices affect porosity.</a:t>
            </a:r>
          </a:p>
          <a:p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1200" dirty="0">
                <a:solidFill>
                  <a:srgbClr val="A50021"/>
                </a:solidFill>
              </a:rPr>
              <a:t>Particle size</a:t>
            </a:r>
          </a:p>
          <a:p>
            <a:pPr eaLnBrk="1" hangingPunct="1"/>
            <a:r>
              <a:rPr lang="en-US" sz="1200" dirty="0">
                <a:solidFill>
                  <a:srgbClr val="A50021"/>
                </a:solidFill>
              </a:rPr>
              <a:t>	Porosity/FAS </a:t>
            </a:r>
          </a:p>
          <a:p>
            <a:pPr eaLnBrk="1" hangingPunct="1"/>
            <a:r>
              <a:rPr lang="en-US" sz="1200" dirty="0">
                <a:solidFill>
                  <a:srgbClr val="A50021"/>
                </a:solidFill>
              </a:rPr>
              <a:t>	Structure </a:t>
            </a:r>
          </a:p>
          <a:p>
            <a:pPr eaLnBrk="1" hangingPunct="1"/>
            <a:r>
              <a:rPr lang="en-US" sz="1200" dirty="0">
                <a:solidFill>
                  <a:srgbClr val="A50021"/>
                </a:solidFill>
              </a:rPr>
              <a:t>	Density</a:t>
            </a:r>
          </a:p>
          <a:p>
            <a:pPr eaLnBrk="1" hangingPunct="1"/>
            <a:r>
              <a:rPr lang="en-US" sz="1200" dirty="0">
                <a:solidFill>
                  <a:srgbClr val="A50021"/>
                </a:solidFill>
              </a:rPr>
              <a:t>	Pile size</a:t>
            </a:r>
          </a:p>
          <a:p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701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indent="-225425"/>
            <a:r>
              <a:rPr lang="en-US" sz="1200" b="0" dirty="0"/>
              <a:t>Transforms a difficult to handle material with limited uses into a stable, easily handled, easily stored material with a variety of uses.</a:t>
            </a:r>
          </a:p>
          <a:p>
            <a:pPr indent="-225425"/>
            <a:r>
              <a:rPr lang="en-US" sz="1200" b="0" dirty="0"/>
              <a:t>Creates a product with value – compost.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AB8453-4172-4E0A-9D16-0A6CB5B783C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7996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200">
                <a:latin typeface="Times" charset="0"/>
              </a:rPr>
              <a:t>February 9, 2008</a:t>
            </a:r>
          </a:p>
        </p:txBody>
      </p:sp>
      <p:sp>
        <p:nvSpPr>
          <p:cNvPr id="8806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200">
                <a:latin typeface="Times" charset="0"/>
              </a:rPr>
              <a:t>Foundations of Composting</a:t>
            </a:r>
          </a:p>
        </p:txBody>
      </p:sp>
      <p:sp>
        <p:nvSpPr>
          <p:cNvPr id="8806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A6DB4DD-6F7E-0E47-A7AC-2E953F93927F}" type="slidenum">
              <a:rPr lang="en-US" sz="1200">
                <a:latin typeface="Times" charset="0"/>
              </a:rPr>
              <a:pPr/>
              <a:t>33</a:t>
            </a:fld>
            <a:endParaRPr lang="en-US" sz="1200">
              <a:latin typeface="Times" charset="0"/>
            </a:endParaRPr>
          </a:p>
        </p:txBody>
      </p:sp>
      <p:sp>
        <p:nvSpPr>
          <p:cNvPr id="880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0563"/>
            <a:ext cx="4554538" cy="3417887"/>
          </a:xfrm>
          <a:solidFill>
            <a:srgbClr val="FFFFFF"/>
          </a:solidFill>
          <a:ln/>
        </p:spPr>
      </p:sp>
      <p:sp>
        <p:nvSpPr>
          <p:cNvPr id="8807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rgbClr val="000000"/>
                </a:solidFill>
                <a:latin typeface="Gill Sans" charset="0"/>
                <a:ea typeface="ヒラギノ角ゴ Pro W3" charset="-128"/>
                <a:cs typeface="ヒラギノ角ゴ Pro W3" charset="-128"/>
              </a:rPr>
              <a:t>Organisms work from the surface inward</a:t>
            </a:r>
          </a:p>
          <a:p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833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200">
                <a:latin typeface="Times" charset="0"/>
              </a:rPr>
              <a:t>February 9, 2008</a:t>
            </a:r>
          </a:p>
        </p:txBody>
      </p:sp>
      <p:sp>
        <p:nvSpPr>
          <p:cNvPr id="9011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200">
                <a:latin typeface="Times" charset="0"/>
              </a:rPr>
              <a:t>Foundations of Composting</a:t>
            </a:r>
          </a:p>
        </p:txBody>
      </p:sp>
      <p:sp>
        <p:nvSpPr>
          <p:cNvPr id="9011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608539BF-4BAF-0F48-AA76-99AED8C8E549}" type="slidenum">
              <a:rPr lang="en-US" sz="1200">
                <a:latin typeface="Times" charset="0"/>
              </a:rPr>
              <a:pPr/>
              <a:t>34</a:t>
            </a:fld>
            <a:endParaRPr lang="en-US" sz="1200">
              <a:latin typeface="Times" charset="0"/>
            </a:endParaRPr>
          </a:p>
        </p:txBody>
      </p:sp>
      <p:sp>
        <p:nvSpPr>
          <p:cNvPr id="901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0563"/>
            <a:ext cx="4554538" cy="3417887"/>
          </a:xfrm>
          <a:solidFill>
            <a:srgbClr val="FFFFFF"/>
          </a:solidFill>
          <a:ln/>
        </p:spPr>
      </p:sp>
      <p:sp>
        <p:nvSpPr>
          <p:cNvPr id="9011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9476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200">
                <a:latin typeface="Times" charset="0"/>
              </a:rPr>
              <a:t>February 9, 2008</a:t>
            </a:r>
          </a:p>
        </p:txBody>
      </p:sp>
      <p:sp>
        <p:nvSpPr>
          <p:cNvPr id="9216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200">
                <a:latin typeface="Times" charset="0"/>
              </a:rPr>
              <a:t>Foundations of Composting</a:t>
            </a:r>
          </a:p>
        </p:txBody>
      </p:sp>
      <p:sp>
        <p:nvSpPr>
          <p:cNvPr id="9216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039069F2-B3C1-1F4D-9199-4065F6ED49BB}" type="slidenum">
              <a:rPr lang="en-US" sz="1200">
                <a:latin typeface="Times" charset="0"/>
              </a:rPr>
              <a:pPr/>
              <a:t>35</a:t>
            </a:fld>
            <a:endParaRPr lang="en-US" sz="1200">
              <a:latin typeface="Times" charset="0"/>
            </a:endParaRPr>
          </a:p>
        </p:txBody>
      </p:sp>
      <p:sp>
        <p:nvSpPr>
          <p:cNvPr id="921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2625"/>
            <a:ext cx="4554538" cy="3416300"/>
          </a:xfrm>
          <a:ln w="12700" cap="flat">
            <a:solidFill>
              <a:schemeClr val="tx1"/>
            </a:solidFill>
          </a:ln>
        </p:spPr>
      </p:sp>
      <p:sp>
        <p:nvSpPr>
          <p:cNvPr id="921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94" y="4342191"/>
            <a:ext cx="5027414" cy="4116917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31" tIns="45616" rIns="91231" bIns="45616"/>
          <a:lstStyle/>
          <a:p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8844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Don’t make concrete- </a:t>
            </a:r>
          </a:p>
          <a:p>
            <a:endParaRPr lang="en-US" dirty="0"/>
          </a:p>
          <a:p>
            <a:r>
              <a:rPr lang="en-US" dirty="0"/>
              <a:t>Your pile needs to breathe!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EA905-3970-BF49-93D6-69D2EB99113A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2200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EA905-3970-BF49-93D6-69D2EB99113A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7642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200">
                <a:latin typeface="Times" charset="0"/>
              </a:rPr>
              <a:t>February 9, 2008</a:t>
            </a:r>
          </a:p>
        </p:txBody>
      </p:sp>
      <p:sp>
        <p:nvSpPr>
          <p:cNvPr id="10649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200">
                <a:latin typeface="Times" charset="0"/>
              </a:rPr>
              <a:t>Foundations of Composting</a:t>
            </a:r>
          </a:p>
        </p:txBody>
      </p:sp>
      <p:sp>
        <p:nvSpPr>
          <p:cNvPr id="10650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BBB566B4-3792-294F-8091-30457963717B}" type="slidenum">
              <a:rPr lang="en-US" sz="1200">
                <a:latin typeface="Times" charset="0"/>
              </a:rPr>
              <a:pPr/>
              <a:t>43</a:t>
            </a:fld>
            <a:endParaRPr lang="en-US" sz="1200">
              <a:latin typeface="Times" charset="0"/>
            </a:endParaRPr>
          </a:p>
        </p:txBody>
      </p:sp>
      <p:sp>
        <p:nvSpPr>
          <p:cNvPr id="1065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389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9pPr>
          </a:lstStyle>
          <a:p>
            <a:fld id="{F44B5B3C-E949-9E40-BF9B-DF8C69C53707}" type="slidenum">
              <a:rPr lang="en-US" altLang="en-US">
                <a:latin typeface="Calibri" charset="0"/>
              </a:rPr>
              <a:pPr/>
              <a:t>45</a:t>
            </a:fld>
            <a:endParaRPr lang="en-US" altLang="en-US">
              <a:latin typeface="Calibri" charset="0"/>
            </a:endParaRPr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>
                <a:ea typeface="ＭＳ Ｐゴシック" charset="-128"/>
              </a:rPr>
              <a:t>Primary feedstocks</a:t>
            </a:r>
          </a:p>
          <a:p>
            <a:pPr lvl="1" eaLnBrk="1" hangingPunct="1"/>
            <a:r>
              <a:rPr lang="en-US" altLang="en-US" b="1">
                <a:ea typeface="ＭＳ Ｐゴシック" charset="-128"/>
              </a:rPr>
              <a:t>Solids:</a:t>
            </a:r>
            <a:r>
              <a:rPr lang="en-US" altLang="en-US">
                <a:ea typeface="ＭＳ Ｐゴシック" charset="-128"/>
              </a:rPr>
              <a:t> homogeneous or mixed feedstocks, clean or contaminated</a:t>
            </a:r>
          </a:p>
          <a:p>
            <a:pPr lvl="1" eaLnBrk="1" hangingPunct="1"/>
            <a:r>
              <a:rPr lang="en-US" altLang="en-US" b="1">
                <a:ea typeface="ＭＳ Ｐゴシック" charset="-128"/>
              </a:rPr>
              <a:t>Liquids:</a:t>
            </a:r>
            <a:r>
              <a:rPr lang="en-US" altLang="en-US">
                <a:ea typeface="ＭＳ Ｐゴシック" charset="-128"/>
              </a:rPr>
              <a:t> beverages, oil &amp; grease, some manures</a:t>
            </a:r>
          </a:p>
          <a:p>
            <a:pPr lvl="1" eaLnBrk="1" hangingPunct="1"/>
            <a:r>
              <a:rPr lang="en-US" altLang="en-US" b="1">
                <a:ea typeface="ＭＳ Ｐゴシック" charset="-128"/>
              </a:rPr>
              <a:t>Semi-solids:</a:t>
            </a:r>
            <a:r>
              <a:rPr lang="en-US" altLang="en-US">
                <a:ea typeface="ＭＳ Ｐゴシック" charset="-128"/>
              </a:rPr>
              <a:t> sludges (sanitary and non-sanitary)</a:t>
            </a:r>
          </a:p>
          <a:p>
            <a:pPr eaLnBrk="1" hangingPunct="1"/>
            <a:r>
              <a:rPr lang="en-US" altLang="en-US" b="1">
                <a:ea typeface="ＭＳ Ｐゴシック" charset="-128"/>
              </a:rPr>
              <a:t>Amendments </a:t>
            </a:r>
            <a:r>
              <a:rPr lang="en-US" altLang="en-US">
                <a:ea typeface="ＭＳ Ｐゴシック" charset="-128"/>
              </a:rPr>
              <a:t> balance the properties of the primary feedstocks </a:t>
            </a:r>
            <a:endParaRPr lang="en-US" altLang="en-US" b="1">
              <a:ea typeface="ＭＳ Ｐゴシック" charset="-128"/>
            </a:endParaRPr>
          </a:p>
          <a:p>
            <a:pPr eaLnBrk="1" hangingPunct="1"/>
            <a:r>
              <a:rPr lang="en-US" altLang="en-US" b="1">
                <a:ea typeface="ＭＳ Ｐゴシック" charset="-128"/>
              </a:rPr>
              <a:t>Bulking agents </a:t>
            </a:r>
            <a:r>
              <a:rPr lang="en-US" altLang="en-US">
                <a:ea typeface="ＭＳ Ｐゴシック" charset="-128"/>
              </a:rPr>
              <a:t>provide </a:t>
            </a:r>
            <a:r>
              <a:rPr lang="en-US" altLang="en-US" i="1">
                <a:ea typeface="ＭＳ Ｐゴシック" charset="-128"/>
              </a:rPr>
              <a:t>structure</a:t>
            </a:r>
            <a:r>
              <a:rPr lang="en-US" altLang="en-US">
                <a:ea typeface="ＭＳ Ｐゴシック" charset="-128"/>
              </a:rPr>
              <a:t> </a:t>
            </a:r>
          </a:p>
          <a:p>
            <a:pPr lvl="1" eaLnBrk="1" hangingPunct="1"/>
            <a:r>
              <a:rPr lang="en-US" altLang="en-US">
                <a:ea typeface="ＭＳ Ｐゴシック" charset="-128"/>
              </a:rPr>
              <a:t>keep pile from collapsing</a:t>
            </a:r>
          </a:p>
          <a:p>
            <a:pPr lvl="1" eaLnBrk="1" hangingPunct="1"/>
            <a:r>
              <a:rPr lang="en-US" altLang="en-US">
                <a:ea typeface="ＭＳ Ｐゴシック" charset="-128"/>
              </a:rPr>
              <a:t>maintain pore spaces for air movement </a:t>
            </a:r>
          </a:p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47054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dirty="0">
                <a:solidFill>
                  <a:srgbClr val="0000FF"/>
                </a:solidFill>
                <a:latin typeface="Gill Sans MT" panose="020B0502020104020203" pitchFamily="34" charset="77"/>
              </a:rPr>
              <a:t>Matt says:  Too little C causes most problems, adding C solves many.</a:t>
            </a:r>
          </a:p>
          <a:p>
            <a:pPr defTabSz="966612" eaLnBrk="1" hangingPunct="1">
              <a:defRPr/>
            </a:pPr>
            <a:endParaRPr lang="en-US" sz="2000" b="0" dirty="0">
              <a:latin typeface="Gill Sans MT" panose="020B0502020104020203" pitchFamily="34" charset="77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24, 2023</a:t>
            </a:r>
          </a:p>
        </p:txBody>
      </p:sp>
    </p:spTree>
    <p:extLst>
      <p:ext uri="{BB962C8B-B14F-4D97-AF65-F5344CB8AC3E}">
        <p14:creationId xmlns:p14="http://schemas.microsoft.com/office/powerpoint/2010/main" val="26306922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9E76BA-08EE-4900-BA43-DE59A93B147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en-US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Temps above 140: pile doesn’t compost faster</a:t>
            </a:r>
          </a:p>
          <a:p>
            <a:pPr eaLnBrk="1" hangingPunct="1">
              <a:spcBef>
                <a:spcPct val="0"/>
              </a:spcBef>
            </a:pPr>
            <a:r>
              <a:rPr lang="en-US" dirty="0"/>
              <a:t>(Will discuss PFRP on the next</a:t>
            </a:r>
            <a:r>
              <a:rPr lang="en-US" baseline="0" dirty="0"/>
              <a:t> slide)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Davis, CA,  Feb 22-26,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2: Compost Fundamentals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USCC Compost Operations Training Course</a:t>
            </a:r>
          </a:p>
        </p:txBody>
      </p:sp>
    </p:spTree>
    <p:extLst>
      <p:ext uri="{BB962C8B-B14F-4D97-AF65-F5344CB8AC3E}">
        <p14:creationId xmlns:p14="http://schemas.microsoft.com/office/powerpoint/2010/main" val="3920009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FBA51C-69D2-47F3-88FD-02D210B8D86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Davis, CA,  Feb 22-26,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2: Compost Fundamentals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USCC Compost Operations Training Course</a:t>
            </a:r>
          </a:p>
        </p:txBody>
      </p:sp>
    </p:spTree>
    <p:extLst>
      <p:ext uri="{BB962C8B-B14F-4D97-AF65-F5344CB8AC3E}">
        <p14:creationId xmlns:p14="http://schemas.microsoft.com/office/powerpoint/2010/main" val="1793897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 years</a:t>
            </a:r>
            <a:r>
              <a:rPr lang="en-US" baseline="0" dirty="0"/>
              <a:t> of compost application to table grapes.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EA905-3970-BF49-93D6-69D2EB99113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3154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78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28345" indent="-37471185" defTabSz="957178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1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31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47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6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300">
                <a:latin typeface="Times" charset="0"/>
              </a:rPr>
              <a:t>Foundations of Composting</a:t>
            </a:r>
          </a:p>
        </p:txBody>
      </p:sp>
      <p:sp>
        <p:nvSpPr>
          <p:cNvPr id="1525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525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24, 2023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E9484-F1AF-D74E-8F6E-D807D0C9B06B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9168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3D793-8043-854E-ABC6-071FE84F0A0F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7772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78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28345" indent="-37471185" defTabSz="957178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1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31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47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6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300">
                <a:latin typeface="Times" charset="0"/>
              </a:rPr>
              <a:t>Foundations of Composting</a:t>
            </a:r>
          </a:p>
        </p:txBody>
      </p:sp>
      <p:sp>
        <p:nvSpPr>
          <p:cNvPr id="1280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280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28, 2020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054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t>February 9, 2008</a:t>
            </a:r>
          </a:p>
        </p:txBody>
      </p:sp>
      <p:sp>
        <p:nvSpPr>
          <p:cNvPr id="12595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054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t>Foundations of Composting</a:t>
            </a:r>
          </a:p>
        </p:txBody>
      </p:sp>
      <p:sp>
        <p:nvSpPr>
          <p:cNvPr id="12595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054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D0DB55-1265-664E-8FA8-8FD4A7D2569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054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1259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0563"/>
            <a:ext cx="4554538" cy="3417887"/>
          </a:xfrm>
          <a:ln/>
        </p:spPr>
      </p:sp>
      <p:sp>
        <p:nvSpPr>
          <p:cNvPr id="1259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7306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  <a:latin typeface="Times" pitchFamily="18" charset="0"/>
              </a:rPr>
              <a:t>February 9, 2008</a:t>
            </a:r>
          </a:p>
        </p:txBody>
      </p:sp>
      <p:sp>
        <p:nvSpPr>
          <p:cNvPr id="237571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  <a:latin typeface="Times" pitchFamily="18" charset="0"/>
              </a:rPr>
              <a:t>Foundations of Composting</a:t>
            </a:r>
          </a:p>
        </p:txBody>
      </p:sp>
      <p:sp>
        <p:nvSpPr>
          <p:cNvPr id="2222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9pPr>
          </a:lstStyle>
          <a:p>
            <a:fld id="{194BD91B-B568-DE4A-9725-EEEB0EC5B458}" type="slidenum">
              <a:rPr lang="en-US" altLang="en-US">
                <a:solidFill>
                  <a:srgbClr val="000000"/>
                </a:solidFill>
                <a:latin typeface="Times" charset="0"/>
              </a:rPr>
              <a:pPr/>
              <a:t>66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221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2213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ea typeface="ＭＳ Ｐゴシック" charset="-128"/>
              </a:rPr>
              <a:t>Slide credit: Bob Rynk</a:t>
            </a:r>
          </a:p>
        </p:txBody>
      </p:sp>
    </p:spTree>
    <p:extLst>
      <p:ext uri="{BB962C8B-B14F-4D97-AF65-F5344CB8AC3E}">
        <p14:creationId xmlns:p14="http://schemas.microsoft.com/office/powerpoint/2010/main" val="946063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2DF61-4523-C64E-A3F3-60536132D9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219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 cap="flat"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28, 2020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65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charset="-128"/>
              </a:rPr>
              <a:t>&lt;slide credit: Bob Rynk&gt;</a:t>
            </a:r>
          </a:p>
        </p:txBody>
      </p:sp>
    </p:spTree>
    <p:extLst>
      <p:ext uri="{BB962C8B-B14F-4D97-AF65-F5344CB8AC3E}">
        <p14:creationId xmlns:p14="http://schemas.microsoft.com/office/powerpoint/2010/main" val="1350970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85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charset="-128"/>
              </a:rPr>
              <a:t>&lt;slide credit: Bob Rynk&gt;</a:t>
            </a:r>
          </a:p>
        </p:txBody>
      </p:sp>
    </p:spTree>
    <p:extLst>
      <p:ext uri="{BB962C8B-B14F-4D97-AF65-F5344CB8AC3E}">
        <p14:creationId xmlns:p14="http://schemas.microsoft.com/office/powerpoint/2010/main" val="686375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EA905-3970-BF49-93D6-69D2EB99113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721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4537" cy="3417888"/>
          </a:xfrm>
          <a:solidFill>
            <a:srgbClr val="FFFFFF"/>
          </a:solidFill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0470" tIns="45235" rIns="90470" bIns="45235"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34577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3D793-8043-854E-ABC6-071FE84F0A0F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561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3D793-8043-854E-ABC6-071FE84F0A0F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9471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E9484-F1AF-D74E-8F6E-D807D0C9B06B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457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44279332c2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44279332c2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Bacteria, fungi, 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3D793-8043-854E-ABC6-071FE84F0A0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25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200">
                <a:latin typeface="Times" charset="0"/>
              </a:rPr>
              <a:t>February 9, 2008</a:t>
            </a:r>
          </a:p>
        </p:txBody>
      </p:sp>
      <p:sp>
        <p:nvSpPr>
          <p:cNvPr id="6041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200">
                <a:latin typeface="Times" charset="0"/>
              </a:rPr>
              <a:t>Foundations of Composting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4B3C60F0-C8FE-7641-817B-E079EFAA3EB0}" type="slidenum">
              <a:rPr lang="en-US" sz="1200">
                <a:latin typeface="Times" charset="0"/>
              </a:rPr>
              <a:pPr/>
              <a:t>14</a:t>
            </a:fld>
            <a:endParaRPr lang="en-US" sz="1200">
              <a:latin typeface="Times" charset="0"/>
            </a:endParaRPr>
          </a:p>
        </p:txBody>
      </p:sp>
      <p:sp>
        <p:nvSpPr>
          <p:cNvPr id="604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2625"/>
            <a:ext cx="4554538" cy="3416300"/>
          </a:xfrm>
          <a:ln w="12700" cap="flat">
            <a:solidFill>
              <a:schemeClr val="tx1"/>
            </a:solidFill>
          </a:ln>
        </p:spPr>
      </p:sp>
      <p:sp>
        <p:nvSpPr>
          <p:cNvPr id="604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94" y="4342191"/>
            <a:ext cx="5027414" cy="4116917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31" tIns="45616" rIns="91231" bIns="45616"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09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 eaLnBrk="1" hangingPunct="1">
              <a:defRPr/>
            </a:pPr>
            <a:r>
              <a:rPr lang="en-US" sz="800" dirty="0">
                <a:latin typeface="Gill Sans" charset="0"/>
                <a:ea typeface="ＭＳ Ｐゴシック" charset="0"/>
                <a:cs typeface="ＭＳ Ｐゴシック" charset="0"/>
              </a:rPr>
              <a:t>Required for life </a:t>
            </a:r>
            <a:r>
              <a:rPr lang="en-US" sz="800" dirty="0">
                <a:latin typeface="Gill Sans" charset="0"/>
                <a:ea typeface="ＭＳ Ｐゴシック" charset="0"/>
                <a:cs typeface="ＭＳ Ｐゴシック" charset="0"/>
                <a:sym typeface="Wingdings" charset="0"/>
              </a:rPr>
              <a:t>Composting’s  </a:t>
            </a:r>
            <a:r>
              <a:rPr lang="ja-JP" altLang="en-US" sz="800" dirty="0">
                <a:latin typeface="Gill Sans" charset="0"/>
                <a:ea typeface="ＭＳ Ｐゴシック" charset="0"/>
                <a:cs typeface="ＭＳ Ｐゴシック" charset="0"/>
                <a:sym typeface="Wingdings" charset="0"/>
              </a:rPr>
              <a:t>“</a:t>
            </a:r>
            <a:r>
              <a:rPr lang="en-US" sz="800" dirty="0">
                <a:latin typeface="Gill Sans" charset="0"/>
                <a:ea typeface="ＭＳ Ｐゴシック" charset="0"/>
                <a:cs typeface="ＭＳ Ｐゴシック" charset="0"/>
                <a:sym typeface="Wingdings" charset="0"/>
              </a:rPr>
              <a:t>bug soup</a:t>
            </a:r>
            <a:r>
              <a:rPr lang="ja-JP" altLang="en-US" sz="800" dirty="0">
                <a:latin typeface="Gill Sans" charset="0"/>
                <a:ea typeface="ＭＳ Ｐゴシック" charset="0"/>
                <a:cs typeface="ＭＳ Ｐゴシック" charset="0"/>
                <a:sym typeface="Wingdings" charset="0"/>
              </a:rPr>
              <a:t>”</a:t>
            </a:r>
            <a:endParaRPr lang="en-US" altLang="ja-JP" sz="800" dirty="0">
              <a:latin typeface="Gill Sans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defTabSz="966612" eaLnBrk="1" hangingPunct="1">
              <a:defRPr/>
            </a:pPr>
            <a:endParaRPr lang="en-US" sz="800" dirty="0">
              <a:latin typeface="Gill Sans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defTabSz="966612" eaLnBrk="1" hangingPunct="1">
              <a:defRPr/>
            </a:pPr>
            <a:r>
              <a:rPr lang="en-US" sz="800" dirty="0">
                <a:latin typeface="Gill Sans" charset="0"/>
                <a:ea typeface="ＭＳ Ｐゴシック" charset="0"/>
                <a:cs typeface="ＭＳ Ｐゴシック" charset="0"/>
                <a:sym typeface="Wingdings" charset="0"/>
              </a:rPr>
              <a:t>Microorganisms can’t jump</a:t>
            </a:r>
            <a:endParaRPr lang="en-US" sz="800" dirty="0">
              <a:latin typeface="Gill Sans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48" charset="0"/>
                <a:ea typeface="+mn-ea"/>
                <a:cs typeface="+mn-cs"/>
              </a:rPr>
              <a:t>January 28, 2020</a:t>
            </a:r>
          </a:p>
        </p:txBody>
      </p:sp>
    </p:spTree>
    <p:extLst>
      <p:ext uri="{BB962C8B-B14F-4D97-AF65-F5344CB8AC3E}">
        <p14:creationId xmlns:p14="http://schemas.microsoft.com/office/powerpoint/2010/main" val="12800430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200">
                <a:latin typeface="Times" charset="0"/>
              </a:rPr>
              <a:t>February 9, 2008</a:t>
            </a:r>
          </a:p>
        </p:txBody>
      </p:sp>
      <p:sp>
        <p:nvSpPr>
          <p:cNvPr id="6758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200">
                <a:latin typeface="Times" charset="0"/>
              </a:rPr>
              <a:t>Foundations of Composting</a:t>
            </a:r>
          </a:p>
        </p:txBody>
      </p:sp>
      <p:sp>
        <p:nvSpPr>
          <p:cNvPr id="6758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05475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209E9B8F-EE3A-5B4D-AA82-1DD44A340F14}" type="slidenum">
              <a:rPr lang="en-US" sz="1200">
                <a:latin typeface="Times" charset="0"/>
              </a:rPr>
              <a:pPr/>
              <a:t>17</a:t>
            </a:fld>
            <a:endParaRPr lang="en-US" sz="1200">
              <a:latin typeface="Times" charset="0"/>
            </a:endParaRPr>
          </a:p>
        </p:txBody>
      </p:sp>
      <p:sp>
        <p:nvSpPr>
          <p:cNvPr id="6758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90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832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10B460B-7343-464F-B476-3350FB3AEC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19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DF17215-568D-3641-ABA9-A699414772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85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A04779F-8C4E-6C46-998C-E8BFD7B07F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519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29450" y="0"/>
            <a:ext cx="2114550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619125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6CEBB59-4355-6A4E-8F96-BA0BC10CBB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05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19E70-9EFF-D747-8C6D-9842A718F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16B841-8FB4-B946-94F3-E5D7EBFB5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77C3B5-5EFB-6546-87B0-CAF1735A3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45071C-CBA1-5541-BA76-0375348E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A879-38DA-B84A-AFC2-F39781AD86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3075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6957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329C2-4C6F-354E-B031-088F2CDEAE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007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257300" y="1981200"/>
            <a:ext cx="7772400" cy="4114800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C7ECE5-9356-764A-B1A8-320EEFE706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286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A534B-EC08-7A48-915A-0F4C24B2D703}" type="datetimeFigureOut">
              <a:rPr lang="en-US" altLang="en-US"/>
              <a:pPr>
                <a:defRPr/>
              </a:pPr>
              <a:t>7/10/23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057D7-8CD4-2F4A-9871-2959EBDF60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52532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197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27 - 29, 2021</a:t>
            </a: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8CC5B0-0E4D-0849-B55B-3C45696F82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3319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257300" y="1981200"/>
            <a:ext cx="7772400" cy="4114800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AF1DD-9504-47AF-A2DC-57FAF3F9CD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65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5024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BCA00-F2E5-C63F-FB50-263CA2AE9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28327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63E6C02-A0B3-9D46-93C2-E3B3BD3B51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121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057400"/>
            <a:ext cx="381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2057400"/>
            <a:ext cx="381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C9399F7-4352-B542-9091-AE3A56A2B7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027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1B6CDEB-0A88-0A4B-8B1E-E51C0733A7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20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37E753C-0BBF-884C-84C4-C8A12B7DF1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11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F9A6DB6-3B9B-214F-A62F-97FDFA09E2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125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E77FF88-CCBA-0D47-8490-C3A0717BA1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429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8458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2057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effectLst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effectLst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effectLst/>
              </a:defRPr>
            </a:lvl1pPr>
          </a:lstStyle>
          <a:p>
            <a:fld id="{BC50A879-38DA-B84A-AFC2-F39781AD863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 rot="-5400000">
            <a:off x="-1914524" y="1914525"/>
            <a:ext cx="4502150" cy="673101"/>
          </a:xfrm>
          <a:prstGeom prst="rect">
            <a:avLst/>
          </a:prstGeom>
          <a:solidFill>
            <a:srgbClr val="AA9E52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r>
              <a:rPr lang="en-US" sz="1050" b="1" dirty="0">
                <a:effectLst/>
                <a:latin typeface="Gill Sans MT" panose="020B0502020104020203" pitchFamily="34" charset="77"/>
              </a:rPr>
              <a:t>Integrated Waste Management Consulting, LLC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434976" y="4978400"/>
            <a:ext cx="184731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350">
              <a:effectLst/>
            </a:endParaRP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 rot="10800000" flipH="1">
            <a:off x="1" y="4495800"/>
            <a:ext cx="673100" cy="2362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vert="eaVert" anchor="ctr" anchorCtr="1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chemeClr val="bg1"/>
                </a:solidFill>
                <a:effectLst/>
                <a:latin typeface="Gill Sans MT" panose="020B0502020104020203" pitchFamily="34" charset="77"/>
              </a:rPr>
              <a:t>Matthew Cotton</a:t>
            </a:r>
            <a:endParaRPr lang="en-US" sz="1350" dirty="0">
              <a:solidFill>
                <a:schemeClr val="bg1"/>
              </a:solidFill>
              <a:effectLst/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91407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815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11" r:id="rId14"/>
    <p:sldLayoutId id="2147483814" r:id="rId15"/>
    <p:sldLayoutId id="2147483810" r:id="rId16"/>
    <p:sldLayoutId id="2147483816" r:id="rId17"/>
    <p:sldLayoutId id="2147483817" r:id="rId18"/>
  </p:sldLayoutIdLst>
  <p:txStyles>
    <p:titleStyle>
      <a:lvl1pPr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Helvetica" charset="0"/>
          <a:ea typeface="ヒラギノ角ゴ Pro W3" charset="-128"/>
          <a:cs typeface="ヒラギノ角ゴ Pro W3" charset="-128"/>
        </a:defRPr>
      </a:lvl2pPr>
      <a:lvl3pPr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Helvetica" charset="0"/>
          <a:ea typeface="ヒラギノ角ゴ Pro W3" charset="-128"/>
          <a:cs typeface="ヒラギノ角ゴ Pro W3" charset="-128"/>
        </a:defRPr>
      </a:lvl3pPr>
      <a:lvl4pPr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Helvetica" charset="0"/>
          <a:ea typeface="ヒラギノ角ゴ Pro W3" charset="-128"/>
          <a:cs typeface="ヒラギノ角ゴ Pro W3" charset="-128"/>
        </a:defRPr>
      </a:lvl4pPr>
      <a:lvl5pPr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Helvetica" charset="0"/>
          <a:ea typeface="ヒラギノ角ゴ Pro W3" charset="-128"/>
          <a:cs typeface="ヒラギノ角ゴ Pro W3" charset="-128"/>
        </a:defRPr>
      </a:lvl5pPr>
      <a:lvl6pPr marL="342900"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Helvetica" charset="0"/>
          <a:ea typeface="ヒラギノ角ゴ Pro W3" charset="-128"/>
          <a:cs typeface="ヒラギノ角ゴ Pro W3" charset="-128"/>
        </a:defRPr>
      </a:lvl6pPr>
      <a:lvl7pPr marL="685800"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Helvetica" charset="0"/>
          <a:ea typeface="ヒラギノ角ゴ Pro W3" charset="-128"/>
          <a:cs typeface="ヒラギノ角ゴ Pro W3" charset="-128"/>
        </a:defRPr>
      </a:lvl7pPr>
      <a:lvl8pPr marL="1028700"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Helvetica" charset="0"/>
          <a:ea typeface="ヒラギノ角ゴ Pro W3" charset="-128"/>
          <a:cs typeface="ヒラギノ角ゴ Pro W3" charset="-128"/>
        </a:defRPr>
      </a:lvl8pPr>
      <a:lvl9pPr marL="1371600"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Helvetica" charset="0"/>
          <a:ea typeface="ヒラギノ角ゴ Pro W3" charset="-128"/>
          <a:cs typeface="ヒラギノ角ゴ Pro W3" charset="-128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sz="2100" b="1">
          <a:solidFill>
            <a:schemeClr val="tx1"/>
          </a:solidFill>
          <a:latin typeface="+mn-lt"/>
          <a:ea typeface="+mn-ea"/>
          <a:cs typeface="+mn-cs"/>
        </a:defRPr>
      </a:lvl2pPr>
      <a:lvl3pPr marL="814388" indent="-171450" algn="l" rtl="0" fontAlgn="base">
        <a:spcBef>
          <a:spcPct val="20000"/>
        </a:spcBef>
        <a:spcAft>
          <a:spcPct val="0"/>
        </a:spcAft>
        <a:buChar char="•"/>
        <a:defRPr sz="1800" b="1">
          <a:solidFill>
            <a:schemeClr val="tx1"/>
          </a:solidFill>
          <a:latin typeface="+mn-lt"/>
          <a:ea typeface="+mn-ea"/>
          <a:cs typeface="+mn-cs"/>
        </a:defRPr>
      </a:lvl3pPr>
      <a:lvl4pPr marL="1071563" indent="-171450" algn="l" rtl="0" fontAlgn="base">
        <a:spcBef>
          <a:spcPct val="20000"/>
        </a:spcBef>
        <a:spcAft>
          <a:spcPct val="0"/>
        </a:spcAft>
        <a:buChar char="–"/>
        <a:defRPr sz="1500" b="1">
          <a:solidFill>
            <a:schemeClr val="tx1"/>
          </a:solidFill>
          <a:latin typeface="+mn-lt"/>
          <a:ea typeface="+mn-ea"/>
          <a:cs typeface="+mn-cs"/>
        </a:defRPr>
      </a:lvl4pPr>
      <a:lvl5pPr marL="1328738" indent="-171450" algn="l" rtl="0" fontAlgn="base">
        <a:spcBef>
          <a:spcPct val="20000"/>
        </a:spcBef>
        <a:spcAft>
          <a:spcPct val="0"/>
        </a:spcAft>
        <a:buChar char="»"/>
        <a:defRPr sz="1500" b="1">
          <a:solidFill>
            <a:schemeClr val="tx1"/>
          </a:solidFill>
          <a:latin typeface="+mn-lt"/>
          <a:ea typeface="+mn-ea"/>
          <a:cs typeface="+mn-cs"/>
        </a:defRPr>
      </a:lvl5pPr>
      <a:lvl6pPr marL="1671638" indent="-171450" algn="l" rtl="0" fontAlgn="base">
        <a:spcBef>
          <a:spcPct val="20000"/>
        </a:spcBef>
        <a:spcAft>
          <a:spcPct val="0"/>
        </a:spcAft>
        <a:buChar char="»"/>
        <a:defRPr sz="1500" b="1">
          <a:solidFill>
            <a:schemeClr val="tx1"/>
          </a:solidFill>
          <a:latin typeface="+mn-lt"/>
          <a:ea typeface="+mn-ea"/>
          <a:cs typeface="+mn-cs"/>
        </a:defRPr>
      </a:lvl6pPr>
      <a:lvl7pPr marL="2014538" indent="-171450" algn="l" rtl="0" fontAlgn="base">
        <a:spcBef>
          <a:spcPct val="20000"/>
        </a:spcBef>
        <a:spcAft>
          <a:spcPct val="0"/>
        </a:spcAft>
        <a:buChar char="»"/>
        <a:defRPr sz="1500" b="1">
          <a:solidFill>
            <a:schemeClr val="tx1"/>
          </a:solidFill>
          <a:latin typeface="+mn-lt"/>
          <a:ea typeface="+mn-ea"/>
          <a:cs typeface="+mn-cs"/>
        </a:defRPr>
      </a:lvl7pPr>
      <a:lvl8pPr marL="2357438" indent="-171450" algn="l" rtl="0" fontAlgn="base">
        <a:spcBef>
          <a:spcPct val="20000"/>
        </a:spcBef>
        <a:spcAft>
          <a:spcPct val="0"/>
        </a:spcAft>
        <a:buChar char="»"/>
        <a:defRPr sz="1500" b="1">
          <a:solidFill>
            <a:schemeClr val="tx1"/>
          </a:solidFill>
          <a:latin typeface="+mn-lt"/>
          <a:ea typeface="+mn-ea"/>
          <a:cs typeface="+mn-cs"/>
        </a:defRPr>
      </a:lvl8pPr>
      <a:lvl9pPr marL="2700338" indent="-171450" algn="l" rtl="0" fontAlgn="base">
        <a:spcBef>
          <a:spcPct val="20000"/>
        </a:spcBef>
        <a:spcAft>
          <a:spcPct val="0"/>
        </a:spcAft>
        <a:buChar char="»"/>
        <a:defRPr sz="1500" b="1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3" y="963591"/>
            <a:ext cx="6840537" cy="30956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AU" sz="4000" b="1" dirty="0">
                <a:solidFill>
                  <a:schemeClr val="tx1"/>
                </a:solidFill>
              </a:rPr>
              <a:t>Lesson 4:</a:t>
            </a:r>
            <a:br>
              <a:rPr lang="en-AU" sz="4000" b="1" dirty="0">
                <a:solidFill>
                  <a:schemeClr val="tx1"/>
                </a:solidFill>
              </a:rPr>
            </a:br>
            <a:br>
              <a:rPr lang="en-AU" sz="4000" b="1" dirty="0">
                <a:solidFill>
                  <a:schemeClr val="tx1"/>
                </a:solidFill>
              </a:rPr>
            </a:br>
            <a:r>
              <a:rPr lang="en-AU" sz="4000" b="1" dirty="0">
                <a:solidFill>
                  <a:schemeClr val="tx1"/>
                </a:solidFill>
              </a:rPr>
              <a:t>Basic Principles of Composting</a:t>
            </a:r>
            <a:endParaRPr lang="en-US" sz="3600" b="1" i="1" dirty="0">
              <a:solidFill>
                <a:srgbClr val="990033"/>
              </a:solidFill>
            </a:endParaRPr>
          </a:p>
        </p:txBody>
      </p:sp>
      <p:pic>
        <p:nvPicPr>
          <p:cNvPr id="3" name="Picture 2" descr="P102015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57" y="0"/>
            <a:ext cx="8543943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914400" y="228600"/>
            <a:ext cx="8077199" cy="640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br>
              <a:rPr lang="en-AU" b="1" dirty="0">
                <a:effectLst/>
                <a:ea typeface="ＭＳ Ｐゴシック" charset="0"/>
                <a:cs typeface="ＭＳ Ｐゴシック" charset="0"/>
              </a:rPr>
            </a:br>
            <a:br>
              <a:rPr lang="en-AU" b="1" dirty="0">
                <a:effectLst/>
                <a:ea typeface="ＭＳ Ｐゴシック" charset="0"/>
                <a:cs typeface="ＭＳ Ｐゴシック" charset="0"/>
              </a:rPr>
            </a:br>
            <a:br>
              <a:rPr lang="en-AU" b="1" dirty="0">
                <a:effectLst/>
              </a:rPr>
            </a:br>
            <a:endParaRPr lang="en-AU" b="1" dirty="0">
              <a:effectLst/>
            </a:endParaRPr>
          </a:p>
          <a:p>
            <a:pPr>
              <a:defRPr/>
            </a:pPr>
            <a:endParaRPr lang="en-AU" sz="2800" b="1" dirty="0">
              <a:solidFill>
                <a:schemeClr val="bg1"/>
              </a:solidFill>
            </a:endParaRPr>
          </a:p>
          <a:p>
            <a:pPr>
              <a:defRPr/>
            </a:pPr>
            <a:endParaRPr lang="en-AU" sz="4000" b="1" dirty="0">
              <a:solidFill>
                <a:schemeClr val="bg1"/>
              </a:solidFill>
            </a:endParaRPr>
          </a:p>
          <a:p>
            <a:pPr>
              <a:defRPr/>
            </a:pPr>
            <a:endParaRPr lang="en-AU" sz="3200" b="1" dirty="0">
              <a:solidFill>
                <a:schemeClr val="bg1"/>
              </a:solidFill>
            </a:endParaRPr>
          </a:p>
          <a:p>
            <a:pPr>
              <a:defRPr/>
            </a:pPr>
            <a:endParaRPr lang="en-AU" sz="4000" b="1" dirty="0">
              <a:solidFill>
                <a:schemeClr val="bg1"/>
              </a:solidFill>
            </a:endParaRPr>
          </a:p>
          <a:p>
            <a:pPr>
              <a:defRPr/>
            </a:pPr>
            <a:endParaRPr lang="en-AU" sz="4000" b="1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BBC84FD-BC0B-1BDE-0D3A-9A16FD25D0F0}"/>
              </a:ext>
            </a:extLst>
          </p:cNvPr>
          <p:cNvSpPr txBox="1">
            <a:spLocks/>
          </p:cNvSpPr>
          <p:nvPr/>
        </p:nvSpPr>
        <p:spPr bwMode="auto">
          <a:xfrm>
            <a:off x="1151470" y="4794207"/>
            <a:ext cx="7392473" cy="1545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Helvetica" charset="0"/>
                <a:ea typeface="ヒラギノ角ゴ Pro W3" charset="-128"/>
                <a:cs typeface="ヒラギノ角ゴ Pro W3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Helvetica" charset="0"/>
                <a:ea typeface="ヒラギノ角ゴ Pro W3" charset="-128"/>
                <a:cs typeface="ヒラギノ角ゴ Pro W3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Helvetica" charset="0"/>
                <a:ea typeface="ヒラギノ角ゴ Pro W3" charset="-128"/>
                <a:cs typeface="ヒラギノ角ゴ Pro W3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Helvetica" charset="0"/>
                <a:ea typeface="ヒラギノ角ゴ Pro W3" charset="-128"/>
                <a:cs typeface="ヒラギノ角ゴ Pro W3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Helvetica" charset="0"/>
                <a:ea typeface="ヒラギノ角ゴ Pro W3" charset="-128"/>
                <a:cs typeface="ヒラギノ角ゴ Pro W3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Helvetica" charset="0"/>
                <a:ea typeface="ヒラギノ角ゴ Pro W3" charset="-128"/>
                <a:cs typeface="ヒラギノ角ゴ Pro W3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Helvetica" charset="0"/>
                <a:ea typeface="ヒラギノ角ゴ Pro W3" charset="-128"/>
                <a:cs typeface="ヒラギノ角ゴ Pro W3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Helvetica" charset="0"/>
                <a:ea typeface="ヒラギノ角ゴ Pro W3" charset="-128"/>
                <a:cs typeface="ヒラギノ角ゴ Pro W3" charset="-128"/>
              </a:defRPr>
            </a:lvl9pPr>
          </a:lstStyle>
          <a:p>
            <a:r>
              <a:rPr lang="en-US" kern="0" dirty="0">
                <a:solidFill>
                  <a:schemeClr val="bg1"/>
                </a:solidFill>
                <a:latin typeface="Gill Sans MT" panose="020B0502020104020203" pitchFamily="34" charset="77"/>
              </a:rPr>
              <a:t>Compost Basics</a:t>
            </a:r>
            <a:br>
              <a:rPr lang="en-US" kern="0" dirty="0">
                <a:solidFill>
                  <a:schemeClr val="bg1"/>
                </a:solidFill>
                <a:latin typeface="Gill Sans MT" panose="020B0502020104020203" pitchFamily="34" charset="77"/>
              </a:rPr>
            </a:br>
            <a:r>
              <a:rPr lang="en-US" kern="0" dirty="0">
                <a:solidFill>
                  <a:schemeClr val="bg1"/>
                </a:solidFill>
                <a:latin typeface="Gill Sans MT" panose="020B0502020104020203" pitchFamily="34" charset="77"/>
              </a:rPr>
              <a:t>Feedstock Characteristics </a:t>
            </a:r>
            <a:br>
              <a:rPr lang="en-US" kern="0" dirty="0">
                <a:solidFill>
                  <a:schemeClr val="bg1"/>
                </a:solidFill>
                <a:latin typeface="Gill Sans MT" panose="020B0502020104020203" pitchFamily="34" charset="77"/>
              </a:rPr>
            </a:br>
            <a:r>
              <a:rPr lang="en-US" kern="0" dirty="0">
                <a:solidFill>
                  <a:schemeClr val="bg1"/>
                </a:solidFill>
                <a:latin typeface="Gill Sans MT" panose="020B0502020104020203" pitchFamily="34" charset="77"/>
              </a:rPr>
              <a:t>and Recipe Development</a:t>
            </a:r>
            <a:endParaRPr lang="en-US" sz="3200" i="1" kern="0" dirty="0">
              <a:solidFill>
                <a:schemeClr val="bg1"/>
              </a:solidFill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65693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0" name="Object 1026">
            <a:hlinkClick r:id="" action="ppaction://ole?verb=0"/>
          </p:cNvPr>
          <p:cNvGraphicFramePr>
            <a:graphicFrameLocks/>
          </p:cNvGraphicFramePr>
          <p:nvPr/>
        </p:nvGraphicFramePr>
        <p:xfrm>
          <a:off x="2025650" y="2343150"/>
          <a:ext cx="6311900" cy="347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icrosoft ClipArt Gallery" r:id="rId2" imgW="3981240" imgH="2209680" progId="MS_ClipArt_Gallery">
                  <p:embed/>
                </p:oleObj>
              </mc:Choice>
              <mc:Fallback>
                <p:oleObj name="Microsoft ClipArt Gallery" r:id="rId2" imgW="3981240" imgH="2209680" progId="MS_ClipArt_Gallery">
                  <p:embed/>
                  <p:pic>
                    <p:nvPicPr>
                      <p:cNvPr id="53250" name="Object 1026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5650" y="2343150"/>
                        <a:ext cx="6311900" cy="347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685799" y="341312"/>
            <a:ext cx="8458201" cy="1639888"/>
          </a:xfrm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Microorganisms (</a:t>
            </a:r>
            <a:r>
              <a:rPr lang="ja-JP" altLang="en-US" dirty="0">
                <a:solidFill>
                  <a:schemeClr val="tx1"/>
                </a:solidFill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“</a:t>
            </a:r>
            <a:r>
              <a:rPr lang="en-US" dirty="0">
                <a:solidFill>
                  <a:schemeClr val="tx1"/>
                </a:solidFill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bugs</a:t>
            </a:r>
            <a:r>
              <a:rPr lang="ja-JP" altLang="en-US" dirty="0">
                <a:solidFill>
                  <a:schemeClr val="tx1"/>
                </a:solidFill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”</a:t>
            </a:r>
            <a:r>
              <a:rPr lang="en-US" dirty="0">
                <a:solidFill>
                  <a:schemeClr val="tx1"/>
                </a:solidFill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) </a:t>
            </a:r>
            <a:br>
              <a:rPr lang="en-US" dirty="0">
                <a:solidFill>
                  <a:schemeClr val="tx1"/>
                </a:solidFill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</a:br>
            <a:r>
              <a:rPr lang="en-US" dirty="0">
                <a:solidFill>
                  <a:schemeClr val="tx1"/>
                </a:solidFill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do most of the work</a:t>
            </a:r>
          </a:p>
        </p:txBody>
      </p:sp>
      <p:grpSp>
        <p:nvGrpSpPr>
          <p:cNvPr id="2" name="Group 1028"/>
          <p:cNvGrpSpPr>
            <a:grpSpLocks/>
          </p:cNvGrpSpPr>
          <p:nvPr/>
        </p:nvGrpSpPr>
        <p:grpSpPr bwMode="auto">
          <a:xfrm>
            <a:off x="3035300" y="3243263"/>
            <a:ext cx="2144713" cy="3124200"/>
            <a:chOff x="1912" y="2043"/>
            <a:chExt cx="1351" cy="1968"/>
          </a:xfrm>
        </p:grpSpPr>
        <p:sp>
          <p:nvSpPr>
            <p:cNvPr id="53253" name="Rectangle 1029"/>
            <p:cNvSpPr>
              <a:spLocks noChangeArrowheads="1"/>
            </p:cNvSpPr>
            <p:nvPr/>
          </p:nvSpPr>
          <p:spPr bwMode="auto">
            <a:xfrm rot="2100000">
              <a:off x="1912" y="3153"/>
              <a:ext cx="125" cy="858"/>
            </a:xfrm>
            <a:prstGeom prst="rect">
              <a:avLst/>
            </a:prstGeom>
            <a:solidFill>
              <a:srgbClr val="FF66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3254" name="Group 1030"/>
            <p:cNvGrpSpPr>
              <a:grpSpLocks/>
            </p:cNvGrpSpPr>
            <p:nvPr/>
          </p:nvGrpSpPr>
          <p:grpSpPr bwMode="auto">
            <a:xfrm>
              <a:off x="2005" y="2043"/>
              <a:ext cx="1258" cy="1329"/>
              <a:chOff x="2005" y="2043"/>
              <a:chExt cx="1258" cy="1329"/>
            </a:xfrm>
          </p:grpSpPr>
          <p:sp>
            <p:nvSpPr>
              <p:cNvPr id="53255" name="Oval 1031"/>
              <p:cNvSpPr>
                <a:spLocks noChangeArrowheads="1"/>
              </p:cNvSpPr>
              <p:nvPr/>
            </p:nvSpPr>
            <p:spPr bwMode="auto">
              <a:xfrm rot="2280000">
                <a:off x="2005" y="2045"/>
                <a:ext cx="1248" cy="1327"/>
              </a:xfrm>
              <a:prstGeom prst="ellipse">
                <a:avLst/>
              </a:prstGeom>
              <a:pattFill prst="smConfetti">
                <a:fgClr>
                  <a:srgbClr val="A2FFA3"/>
                </a:fgClr>
                <a:bgClr>
                  <a:srgbClr val="003E00"/>
                </a:bgClr>
              </a:pattFill>
              <a:ln w="508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6" name="Oval 1032"/>
              <p:cNvSpPr>
                <a:spLocks noChangeArrowheads="1"/>
              </p:cNvSpPr>
              <p:nvPr/>
            </p:nvSpPr>
            <p:spPr bwMode="auto">
              <a:xfrm rot="2280000">
                <a:off x="2015" y="2043"/>
                <a:ext cx="1248" cy="1327"/>
              </a:xfrm>
              <a:prstGeom prst="ellipse">
                <a:avLst/>
              </a:prstGeom>
              <a:pattFill prst="smConfetti">
                <a:fgClr>
                  <a:srgbClr val="A2FFA3"/>
                </a:fgClr>
                <a:bgClr>
                  <a:srgbClr val="003E00"/>
                </a:bgClr>
              </a:pattFill>
              <a:ln w="508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53257" name="Group 1033"/>
              <p:cNvGrpSpPr>
                <a:grpSpLocks/>
              </p:cNvGrpSpPr>
              <p:nvPr/>
            </p:nvGrpSpPr>
            <p:grpSpPr bwMode="auto">
              <a:xfrm>
                <a:off x="2109" y="2731"/>
                <a:ext cx="359" cy="297"/>
                <a:chOff x="2109" y="2731"/>
                <a:chExt cx="359" cy="297"/>
              </a:xfrm>
            </p:grpSpPr>
            <p:grpSp>
              <p:nvGrpSpPr>
                <p:cNvPr id="53283" name="Group 1034"/>
                <p:cNvGrpSpPr>
                  <a:grpSpLocks/>
                </p:cNvGrpSpPr>
                <p:nvPr/>
              </p:nvGrpSpPr>
              <p:grpSpPr bwMode="auto">
                <a:xfrm>
                  <a:off x="2109" y="2731"/>
                  <a:ext cx="295" cy="297"/>
                  <a:chOff x="2109" y="2731"/>
                  <a:chExt cx="295" cy="297"/>
                </a:xfrm>
              </p:grpSpPr>
              <p:sp>
                <p:nvSpPr>
                  <p:cNvPr id="53285" name="Oval 1035"/>
                  <p:cNvSpPr>
                    <a:spLocks noChangeArrowheads="1"/>
                  </p:cNvSpPr>
                  <p:nvPr/>
                </p:nvSpPr>
                <p:spPr bwMode="auto">
                  <a:xfrm>
                    <a:off x="2109" y="2731"/>
                    <a:ext cx="295" cy="297"/>
                  </a:xfrm>
                  <a:prstGeom prst="ellipse">
                    <a:avLst/>
                  </a:prstGeom>
                  <a:solidFill>
                    <a:srgbClr val="FAFD00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286" name="Oval 1036"/>
                  <p:cNvSpPr>
                    <a:spLocks noChangeArrowheads="1"/>
                  </p:cNvSpPr>
                  <p:nvPr/>
                </p:nvSpPr>
                <p:spPr bwMode="auto">
                  <a:xfrm>
                    <a:off x="2255" y="2776"/>
                    <a:ext cx="37" cy="27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3284" name="AutoShape 1037"/>
                <p:cNvSpPr>
                  <a:spLocks noChangeArrowheads="1"/>
                </p:cNvSpPr>
                <p:nvPr/>
              </p:nvSpPr>
              <p:spPr bwMode="auto">
                <a:xfrm rot="-5400000">
                  <a:off x="2224" y="2766"/>
                  <a:ext cx="262" cy="226"/>
                </a:xfrm>
                <a:prstGeom prst="triangle">
                  <a:avLst>
                    <a:gd name="adj" fmla="val 49995"/>
                  </a:avLst>
                </a:prstGeom>
                <a:pattFill prst="smConfetti">
                  <a:fgClr>
                    <a:srgbClr val="A2FFA3"/>
                  </a:fgClr>
                  <a:bgClr>
                    <a:srgbClr val="003E00"/>
                  </a:bgClr>
                </a:pattFill>
                <a:ln w="12700">
                  <a:solidFill>
                    <a:srgbClr val="0054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258" name="Group 1038"/>
              <p:cNvGrpSpPr>
                <a:grpSpLocks/>
              </p:cNvGrpSpPr>
              <p:nvPr/>
            </p:nvGrpSpPr>
            <p:grpSpPr bwMode="auto">
              <a:xfrm>
                <a:off x="2565" y="2213"/>
                <a:ext cx="358" cy="297"/>
                <a:chOff x="2565" y="2213"/>
                <a:chExt cx="358" cy="297"/>
              </a:xfrm>
            </p:grpSpPr>
            <p:grpSp>
              <p:nvGrpSpPr>
                <p:cNvPr id="53279" name="Group 1039"/>
                <p:cNvGrpSpPr>
                  <a:grpSpLocks/>
                </p:cNvGrpSpPr>
                <p:nvPr/>
              </p:nvGrpSpPr>
              <p:grpSpPr bwMode="auto">
                <a:xfrm>
                  <a:off x="2628" y="2213"/>
                  <a:ext cx="295" cy="297"/>
                  <a:chOff x="2628" y="2213"/>
                  <a:chExt cx="295" cy="297"/>
                </a:xfrm>
              </p:grpSpPr>
              <p:sp>
                <p:nvSpPr>
                  <p:cNvPr id="53281" name="Oval 1040"/>
                  <p:cNvSpPr>
                    <a:spLocks noChangeArrowheads="1"/>
                  </p:cNvSpPr>
                  <p:nvPr/>
                </p:nvSpPr>
                <p:spPr bwMode="auto">
                  <a:xfrm>
                    <a:off x="2628" y="2213"/>
                    <a:ext cx="295" cy="297"/>
                  </a:xfrm>
                  <a:prstGeom prst="ellipse">
                    <a:avLst/>
                  </a:prstGeom>
                  <a:solidFill>
                    <a:srgbClr val="FAFD00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282" name="Oval 1041"/>
                  <p:cNvSpPr>
                    <a:spLocks noChangeArrowheads="1"/>
                  </p:cNvSpPr>
                  <p:nvPr/>
                </p:nvSpPr>
                <p:spPr bwMode="auto">
                  <a:xfrm>
                    <a:off x="2740" y="2258"/>
                    <a:ext cx="37" cy="27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3280" name="AutoShape 1042"/>
                <p:cNvSpPr>
                  <a:spLocks noChangeArrowheads="1"/>
                </p:cNvSpPr>
                <p:nvPr/>
              </p:nvSpPr>
              <p:spPr bwMode="auto">
                <a:xfrm rot="5400000" flipH="1">
                  <a:off x="2547" y="2248"/>
                  <a:ext cx="262" cy="226"/>
                </a:xfrm>
                <a:prstGeom prst="triangle">
                  <a:avLst>
                    <a:gd name="adj" fmla="val 49995"/>
                  </a:avLst>
                </a:prstGeom>
                <a:pattFill prst="smConfetti">
                  <a:fgClr>
                    <a:srgbClr val="A2FFA3"/>
                  </a:fgClr>
                  <a:bgClr>
                    <a:srgbClr val="003E00"/>
                  </a:bgClr>
                </a:pattFill>
                <a:ln w="12700">
                  <a:solidFill>
                    <a:srgbClr val="0054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259" name="Group 1043"/>
              <p:cNvGrpSpPr>
                <a:grpSpLocks/>
              </p:cNvGrpSpPr>
              <p:nvPr/>
            </p:nvGrpSpPr>
            <p:grpSpPr bwMode="auto">
              <a:xfrm>
                <a:off x="2823" y="2651"/>
                <a:ext cx="297" cy="359"/>
                <a:chOff x="2823" y="2651"/>
                <a:chExt cx="297" cy="359"/>
              </a:xfrm>
            </p:grpSpPr>
            <p:grpSp>
              <p:nvGrpSpPr>
                <p:cNvPr id="53275" name="Group 1044"/>
                <p:cNvGrpSpPr>
                  <a:grpSpLocks/>
                </p:cNvGrpSpPr>
                <p:nvPr/>
              </p:nvGrpSpPr>
              <p:grpSpPr bwMode="auto">
                <a:xfrm>
                  <a:off x="2823" y="2651"/>
                  <a:ext cx="297" cy="295"/>
                  <a:chOff x="2823" y="2651"/>
                  <a:chExt cx="297" cy="295"/>
                </a:xfrm>
              </p:grpSpPr>
              <p:sp>
                <p:nvSpPr>
                  <p:cNvPr id="53277" name="Oval 1045"/>
                  <p:cNvSpPr>
                    <a:spLocks noChangeArrowheads="1"/>
                  </p:cNvSpPr>
                  <p:nvPr/>
                </p:nvSpPr>
                <p:spPr bwMode="auto">
                  <a:xfrm>
                    <a:off x="2823" y="2651"/>
                    <a:ext cx="297" cy="295"/>
                  </a:xfrm>
                  <a:prstGeom prst="ellipse">
                    <a:avLst/>
                  </a:prstGeom>
                  <a:solidFill>
                    <a:srgbClr val="FAFD00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278" name="Oval 1046"/>
                  <p:cNvSpPr>
                    <a:spLocks noChangeArrowheads="1"/>
                  </p:cNvSpPr>
                  <p:nvPr/>
                </p:nvSpPr>
                <p:spPr bwMode="auto">
                  <a:xfrm>
                    <a:off x="2868" y="2797"/>
                    <a:ext cx="27" cy="37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3276" name="AutoShape 1047"/>
                <p:cNvSpPr>
                  <a:spLocks noChangeArrowheads="1"/>
                </p:cNvSpPr>
                <p:nvPr/>
              </p:nvSpPr>
              <p:spPr bwMode="auto">
                <a:xfrm flipH="1">
                  <a:off x="2840" y="2783"/>
                  <a:ext cx="263" cy="227"/>
                </a:xfrm>
                <a:prstGeom prst="triangle">
                  <a:avLst>
                    <a:gd name="adj" fmla="val 49995"/>
                  </a:avLst>
                </a:prstGeom>
                <a:pattFill prst="smConfetti">
                  <a:fgClr>
                    <a:srgbClr val="A2FFA3"/>
                  </a:fgClr>
                  <a:bgClr>
                    <a:srgbClr val="003E00"/>
                  </a:bgClr>
                </a:pattFill>
                <a:ln w="12700">
                  <a:solidFill>
                    <a:srgbClr val="0054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260" name="Group 1048"/>
              <p:cNvGrpSpPr>
                <a:grpSpLocks/>
              </p:cNvGrpSpPr>
              <p:nvPr/>
            </p:nvGrpSpPr>
            <p:grpSpPr bwMode="auto">
              <a:xfrm>
                <a:off x="2477" y="3012"/>
                <a:ext cx="271" cy="224"/>
                <a:chOff x="2477" y="3012"/>
                <a:chExt cx="271" cy="224"/>
              </a:xfrm>
            </p:grpSpPr>
            <p:grpSp>
              <p:nvGrpSpPr>
                <p:cNvPr id="53271" name="Group 1049"/>
                <p:cNvGrpSpPr>
                  <a:grpSpLocks/>
                </p:cNvGrpSpPr>
                <p:nvPr/>
              </p:nvGrpSpPr>
              <p:grpSpPr bwMode="auto">
                <a:xfrm>
                  <a:off x="2525" y="3012"/>
                  <a:ext cx="223" cy="224"/>
                  <a:chOff x="2525" y="3012"/>
                  <a:chExt cx="223" cy="224"/>
                </a:xfrm>
              </p:grpSpPr>
              <p:sp>
                <p:nvSpPr>
                  <p:cNvPr id="53273" name="Oval 1050"/>
                  <p:cNvSpPr>
                    <a:spLocks noChangeArrowheads="1"/>
                  </p:cNvSpPr>
                  <p:nvPr/>
                </p:nvSpPr>
                <p:spPr bwMode="auto">
                  <a:xfrm>
                    <a:off x="2525" y="3012"/>
                    <a:ext cx="223" cy="224"/>
                  </a:xfrm>
                  <a:prstGeom prst="ellipse">
                    <a:avLst/>
                  </a:prstGeom>
                  <a:solidFill>
                    <a:srgbClr val="FAFD00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274" name="Oval 1051"/>
                  <p:cNvSpPr>
                    <a:spLocks noChangeArrowheads="1"/>
                  </p:cNvSpPr>
                  <p:nvPr/>
                </p:nvSpPr>
                <p:spPr bwMode="auto">
                  <a:xfrm>
                    <a:off x="2611" y="3046"/>
                    <a:ext cx="26" cy="19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3272" name="AutoShape 1052"/>
                <p:cNvSpPr>
                  <a:spLocks noChangeArrowheads="1"/>
                </p:cNvSpPr>
                <p:nvPr/>
              </p:nvSpPr>
              <p:spPr bwMode="auto">
                <a:xfrm rot="5400000" flipH="1">
                  <a:off x="2463" y="3039"/>
                  <a:ext cx="198" cy="170"/>
                </a:xfrm>
                <a:prstGeom prst="triangle">
                  <a:avLst>
                    <a:gd name="adj" fmla="val 49995"/>
                  </a:avLst>
                </a:prstGeom>
                <a:pattFill prst="smConfetti">
                  <a:fgClr>
                    <a:srgbClr val="A2FFA3"/>
                  </a:fgClr>
                  <a:bgClr>
                    <a:srgbClr val="003E00"/>
                  </a:bgClr>
                </a:pattFill>
                <a:ln w="12700">
                  <a:solidFill>
                    <a:srgbClr val="0054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261" name="Group 1053"/>
              <p:cNvGrpSpPr>
                <a:grpSpLocks/>
              </p:cNvGrpSpPr>
              <p:nvPr/>
            </p:nvGrpSpPr>
            <p:grpSpPr bwMode="auto">
              <a:xfrm>
                <a:off x="2195" y="2341"/>
                <a:ext cx="256" cy="212"/>
                <a:chOff x="2195" y="2341"/>
                <a:chExt cx="256" cy="212"/>
              </a:xfrm>
            </p:grpSpPr>
            <p:grpSp>
              <p:nvGrpSpPr>
                <p:cNvPr id="53267" name="Group 1054"/>
                <p:cNvGrpSpPr>
                  <a:grpSpLocks/>
                </p:cNvGrpSpPr>
                <p:nvPr/>
              </p:nvGrpSpPr>
              <p:grpSpPr bwMode="auto">
                <a:xfrm>
                  <a:off x="2240" y="2341"/>
                  <a:ext cx="211" cy="212"/>
                  <a:chOff x="2240" y="2341"/>
                  <a:chExt cx="211" cy="212"/>
                </a:xfrm>
              </p:grpSpPr>
              <p:sp>
                <p:nvSpPr>
                  <p:cNvPr id="53269" name="Oval 1055"/>
                  <p:cNvSpPr>
                    <a:spLocks noChangeArrowheads="1"/>
                  </p:cNvSpPr>
                  <p:nvPr/>
                </p:nvSpPr>
                <p:spPr bwMode="auto">
                  <a:xfrm>
                    <a:off x="2240" y="2341"/>
                    <a:ext cx="211" cy="212"/>
                  </a:xfrm>
                  <a:prstGeom prst="ellipse">
                    <a:avLst/>
                  </a:prstGeom>
                  <a:solidFill>
                    <a:srgbClr val="FAFD00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270" name="Oval 1056"/>
                  <p:cNvSpPr>
                    <a:spLocks noChangeArrowheads="1"/>
                  </p:cNvSpPr>
                  <p:nvPr/>
                </p:nvSpPr>
                <p:spPr bwMode="auto">
                  <a:xfrm>
                    <a:off x="2321" y="2373"/>
                    <a:ext cx="25" cy="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3268" name="AutoShape 1057"/>
                <p:cNvSpPr>
                  <a:spLocks noChangeArrowheads="1"/>
                </p:cNvSpPr>
                <p:nvPr/>
              </p:nvSpPr>
              <p:spPr bwMode="auto">
                <a:xfrm rot="5400000" flipH="1">
                  <a:off x="2182" y="2367"/>
                  <a:ext cx="186" cy="160"/>
                </a:xfrm>
                <a:prstGeom prst="triangle">
                  <a:avLst>
                    <a:gd name="adj" fmla="val 49995"/>
                  </a:avLst>
                </a:prstGeom>
                <a:pattFill prst="smConfetti">
                  <a:fgClr>
                    <a:srgbClr val="A2FFA3"/>
                  </a:fgClr>
                  <a:bgClr>
                    <a:srgbClr val="003E00"/>
                  </a:bgClr>
                </a:pattFill>
                <a:ln w="12700">
                  <a:solidFill>
                    <a:srgbClr val="0054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262" name="Group 1058"/>
              <p:cNvGrpSpPr>
                <a:grpSpLocks/>
              </p:cNvGrpSpPr>
              <p:nvPr/>
            </p:nvGrpSpPr>
            <p:grpSpPr bwMode="auto">
              <a:xfrm>
                <a:off x="2459" y="2618"/>
                <a:ext cx="267" cy="221"/>
                <a:chOff x="2459" y="2618"/>
                <a:chExt cx="267" cy="221"/>
              </a:xfrm>
            </p:grpSpPr>
            <p:grpSp>
              <p:nvGrpSpPr>
                <p:cNvPr id="53263" name="Group 1059"/>
                <p:cNvGrpSpPr>
                  <a:grpSpLocks/>
                </p:cNvGrpSpPr>
                <p:nvPr/>
              </p:nvGrpSpPr>
              <p:grpSpPr bwMode="auto">
                <a:xfrm>
                  <a:off x="2459" y="2618"/>
                  <a:ext cx="219" cy="221"/>
                  <a:chOff x="2459" y="2618"/>
                  <a:chExt cx="219" cy="221"/>
                </a:xfrm>
              </p:grpSpPr>
              <p:sp>
                <p:nvSpPr>
                  <p:cNvPr id="53265" name="Oval 1060"/>
                  <p:cNvSpPr>
                    <a:spLocks noChangeArrowheads="1"/>
                  </p:cNvSpPr>
                  <p:nvPr/>
                </p:nvSpPr>
                <p:spPr bwMode="auto">
                  <a:xfrm>
                    <a:off x="2459" y="2618"/>
                    <a:ext cx="219" cy="221"/>
                  </a:xfrm>
                  <a:prstGeom prst="ellipse">
                    <a:avLst/>
                  </a:prstGeom>
                  <a:solidFill>
                    <a:srgbClr val="FAFD00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266" name="Oval 1061"/>
                  <p:cNvSpPr>
                    <a:spLocks noChangeArrowheads="1"/>
                  </p:cNvSpPr>
                  <p:nvPr/>
                </p:nvSpPr>
                <p:spPr bwMode="auto">
                  <a:xfrm>
                    <a:off x="2568" y="2652"/>
                    <a:ext cx="26" cy="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3264" name="AutoShape 1062"/>
                <p:cNvSpPr>
                  <a:spLocks noChangeArrowheads="1"/>
                </p:cNvSpPr>
                <p:nvPr/>
              </p:nvSpPr>
              <p:spPr bwMode="auto">
                <a:xfrm rot="-5400000">
                  <a:off x="2545" y="2644"/>
                  <a:ext cx="194" cy="168"/>
                </a:xfrm>
                <a:prstGeom prst="triangle">
                  <a:avLst>
                    <a:gd name="adj" fmla="val 49995"/>
                  </a:avLst>
                </a:prstGeom>
                <a:pattFill prst="smConfetti">
                  <a:fgClr>
                    <a:srgbClr val="A2FFA3"/>
                  </a:fgClr>
                  <a:bgClr>
                    <a:srgbClr val="003E00"/>
                  </a:bgClr>
                </a:pattFill>
                <a:ln w="12700">
                  <a:solidFill>
                    <a:srgbClr val="0054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78980371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8343900" cy="1752600"/>
          </a:xfrm>
        </p:spPr>
        <p:txBody>
          <a:bodyPr vert="horz" wrap="square" lIns="90488" tIns="44450" rIns="90488" bIns="4445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solidFill>
                  <a:srgbClr val="000000"/>
                </a:solidFill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Microorganisms eat</a:t>
            </a:r>
            <a:br>
              <a:rPr lang="en-US" dirty="0">
                <a:solidFill>
                  <a:srgbClr val="000000"/>
                </a:solidFill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</a:br>
            <a:r>
              <a:rPr lang="en-US" dirty="0">
                <a:solidFill>
                  <a:srgbClr val="000000"/>
                </a:solidFill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Organic Matter </a:t>
            </a:r>
          </a:p>
        </p:txBody>
      </p:sp>
      <p:graphicFrame>
        <p:nvGraphicFramePr>
          <p:cNvPr id="54274" name="Object 4">
            <a:hlinkClick r:id="" action="ppaction://ole?verb=0"/>
          </p:cNvPr>
          <p:cNvGraphicFramePr>
            <a:graphicFrameLocks noGrp="1"/>
          </p:cNvGraphicFramePr>
          <p:nvPr>
            <p:ph sz="half" idx="1"/>
          </p:nvPr>
        </p:nvGraphicFramePr>
        <p:xfrm>
          <a:off x="1965325" y="2644775"/>
          <a:ext cx="2035175" cy="2325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icrosoft ClipArt Gallery" r:id="rId2" imgW="2000160" imgH="2286000" progId="MS_ClipArt_Gallery">
                  <p:embed/>
                </p:oleObj>
              </mc:Choice>
              <mc:Fallback>
                <p:oleObj name="Microsoft ClipArt Gallery" r:id="rId2" imgW="2000160" imgH="2286000" progId="MS_ClipArt_Gallery">
                  <p:embed/>
                  <p:pic>
                    <p:nvPicPr>
                      <p:cNvPr id="54274" name="Object 4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5325" y="2644775"/>
                        <a:ext cx="2035175" cy="2325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6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2286000"/>
            <a:ext cx="4267200" cy="3886200"/>
          </a:xfrm>
          <a:noFill/>
        </p:spPr>
        <p:txBody>
          <a:bodyPr lIns="90488" tIns="44450" rIns="90488" bIns="44450"/>
          <a:lstStyle/>
          <a:p>
            <a:pPr eaLnBrk="1" hangingPunct="1">
              <a:lnSpc>
                <a:spcPct val="90000"/>
              </a:lnSpc>
              <a:spcBef>
                <a:spcPct val="100000"/>
              </a:spcBef>
            </a:pPr>
            <a:r>
              <a:rPr lang="en-US" sz="2800" dirty="0">
                <a:solidFill>
                  <a:srgbClr val="000000"/>
                </a:solidFill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Derive nutrients and energy from Organic Matter</a:t>
            </a:r>
          </a:p>
          <a:p>
            <a:pPr eaLnBrk="1" hangingPunct="1">
              <a:lnSpc>
                <a:spcPct val="90000"/>
              </a:lnSpc>
              <a:spcBef>
                <a:spcPct val="100000"/>
              </a:spcBef>
            </a:pPr>
            <a:r>
              <a:rPr lang="en-US" sz="2800" dirty="0">
                <a:solidFill>
                  <a:srgbClr val="000000"/>
                </a:solidFill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Create compost, and become </a:t>
            </a:r>
            <a:r>
              <a:rPr lang="en-US" sz="2800" i="1" dirty="0">
                <a:solidFill>
                  <a:srgbClr val="000000"/>
                </a:solidFill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part</a:t>
            </a:r>
            <a:r>
              <a:rPr lang="en-US" sz="2800" dirty="0">
                <a:solidFill>
                  <a:srgbClr val="000000"/>
                </a:solidFill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 of</a:t>
            </a:r>
            <a:r>
              <a:rPr lang="en-US" sz="2800" dirty="0">
                <a:solidFill>
                  <a:srgbClr val="FFFFFF"/>
                </a:solidFill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the compost</a:t>
            </a:r>
          </a:p>
        </p:txBody>
      </p:sp>
      <p:sp>
        <p:nvSpPr>
          <p:cNvPr id="54277" name="AutoShape 5"/>
          <p:cNvSpPr>
            <a:spLocks noChangeArrowheads="1"/>
          </p:cNvSpPr>
          <p:nvPr/>
        </p:nvSpPr>
        <p:spPr bwMode="auto">
          <a:xfrm>
            <a:off x="1790700" y="3200400"/>
            <a:ext cx="495300" cy="761999"/>
          </a:xfrm>
          <a:prstGeom prst="star16">
            <a:avLst>
              <a:gd name="adj" fmla="val 37500"/>
            </a:avLst>
          </a:prstGeom>
          <a:solidFill>
            <a:srgbClr val="00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54278" name="AutoShape 6"/>
          <p:cNvSpPr>
            <a:spLocks noChangeArrowheads="1"/>
          </p:cNvSpPr>
          <p:nvPr/>
        </p:nvSpPr>
        <p:spPr bwMode="auto">
          <a:xfrm>
            <a:off x="2722563" y="2859088"/>
            <a:ext cx="838200" cy="685800"/>
          </a:xfrm>
          <a:prstGeom prst="star16">
            <a:avLst>
              <a:gd name="adj" fmla="val 37500"/>
            </a:avLst>
          </a:prstGeom>
          <a:solidFill>
            <a:srgbClr val="00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54279" name="AutoShape 7"/>
          <p:cNvSpPr>
            <a:spLocks noChangeArrowheads="1"/>
          </p:cNvSpPr>
          <p:nvPr/>
        </p:nvSpPr>
        <p:spPr bwMode="auto">
          <a:xfrm>
            <a:off x="3113088" y="4267200"/>
            <a:ext cx="838200" cy="685800"/>
          </a:xfrm>
          <a:prstGeom prst="star16">
            <a:avLst>
              <a:gd name="adj" fmla="val 37500"/>
            </a:avLst>
          </a:prstGeom>
          <a:solidFill>
            <a:srgbClr val="00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54280" name="Oval 9"/>
          <p:cNvSpPr>
            <a:spLocks noChangeArrowheads="1"/>
          </p:cNvSpPr>
          <p:nvPr/>
        </p:nvSpPr>
        <p:spPr bwMode="auto">
          <a:xfrm>
            <a:off x="1431925" y="3313113"/>
            <a:ext cx="468313" cy="471487"/>
          </a:xfrm>
          <a:prstGeom prst="ellipse">
            <a:avLst/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54281" name="AutoShape 10"/>
          <p:cNvSpPr>
            <a:spLocks noChangeArrowheads="1"/>
          </p:cNvSpPr>
          <p:nvPr/>
        </p:nvSpPr>
        <p:spPr bwMode="auto">
          <a:xfrm rot="-5400000">
            <a:off x="1593850" y="3368675"/>
            <a:ext cx="415925" cy="358775"/>
          </a:xfrm>
          <a:prstGeom prst="triangle">
            <a:avLst>
              <a:gd name="adj" fmla="val 49995"/>
            </a:avLst>
          </a:prstGeom>
          <a:solidFill>
            <a:srgbClr val="00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54282" name="Oval 11"/>
          <p:cNvSpPr>
            <a:spLocks noChangeArrowheads="1"/>
          </p:cNvSpPr>
          <p:nvPr/>
        </p:nvSpPr>
        <p:spPr bwMode="auto">
          <a:xfrm>
            <a:off x="1693862" y="3384550"/>
            <a:ext cx="58738" cy="4286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54283" name="Oval 13"/>
          <p:cNvSpPr>
            <a:spLocks noChangeArrowheads="1"/>
          </p:cNvSpPr>
          <p:nvPr/>
        </p:nvSpPr>
        <p:spPr bwMode="auto">
          <a:xfrm>
            <a:off x="2994025" y="2881313"/>
            <a:ext cx="471488" cy="468312"/>
          </a:xfrm>
          <a:prstGeom prst="ellipse">
            <a:avLst/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54284" name="AutoShape 14"/>
          <p:cNvSpPr>
            <a:spLocks noChangeArrowheads="1"/>
          </p:cNvSpPr>
          <p:nvPr/>
        </p:nvSpPr>
        <p:spPr bwMode="auto">
          <a:xfrm>
            <a:off x="3021013" y="3070225"/>
            <a:ext cx="417512" cy="360363"/>
          </a:xfrm>
          <a:prstGeom prst="triangle">
            <a:avLst>
              <a:gd name="adj" fmla="val 49995"/>
            </a:avLst>
          </a:prstGeom>
          <a:solidFill>
            <a:srgbClr val="00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54285" name="Oval 15"/>
          <p:cNvSpPr>
            <a:spLocks noChangeArrowheads="1"/>
          </p:cNvSpPr>
          <p:nvPr/>
        </p:nvSpPr>
        <p:spPr bwMode="auto">
          <a:xfrm>
            <a:off x="3351213" y="3113088"/>
            <a:ext cx="42862" cy="5873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54286" name="Oval 17"/>
          <p:cNvSpPr>
            <a:spLocks noChangeArrowheads="1"/>
          </p:cNvSpPr>
          <p:nvPr/>
        </p:nvSpPr>
        <p:spPr bwMode="auto">
          <a:xfrm>
            <a:off x="3494088" y="4489450"/>
            <a:ext cx="468312" cy="471488"/>
          </a:xfrm>
          <a:prstGeom prst="ellipse">
            <a:avLst/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54287" name="AutoShape 18"/>
          <p:cNvSpPr>
            <a:spLocks noChangeArrowheads="1"/>
          </p:cNvSpPr>
          <p:nvPr/>
        </p:nvSpPr>
        <p:spPr bwMode="auto">
          <a:xfrm rot="5400000" flipH="1">
            <a:off x="3386138" y="4545013"/>
            <a:ext cx="415925" cy="358775"/>
          </a:xfrm>
          <a:prstGeom prst="triangle">
            <a:avLst>
              <a:gd name="adj" fmla="val 49995"/>
            </a:avLst>
          </a:prstGeom>
          <a:solidFill>
            <a:srgbClr val="00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54288" name="Oval 19"/>
          <p:cNvSpPr>
            <a:spLocks noChangeArrowheads="1"/>
          </p:cNvSpPr>
          <p:nvPr/>
        </p:nvSpPr>
        <p:spPr bwMode="auto">
          <a:xfrm>
            <a:off x="3671888" y="4560888"/>
            <a:ext cx="58737" cy="4286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86933" y="5926667"/>
            <a:ext cx="3543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/>
                <a:latin typeface="Gill Sans MT" panose="020B0502020104020203" pitchFamily="34" charset="77"/>
              </a:rPr>
              <a:t>Note: they are eating on the surface</a:t>
            </a:r>
          </a:p>
        </p:txBody>
      </p:sp>
    </p:spTree>
    <p:extLst>
      <p:ext uri="{BB962C8B-B14F-4D97-AF65-F5344CB8AC3E}">
        <p14:creationId xmlns:p14="http://schemas.microsoft.com/office/powerpoint/2010/main" val="141617120"/>
      </p:ext>
    </p:extLst>
  </p:cSld>
  <p:clrMapOvr>
    <a:masterClrMapping/>
  </p:clrMapOvr>
  <p:transition spd="slow"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200" y="-57150"/>
            <a:ext cx="9296399" cy="697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9"/>
          <p:cNvSpPr txBox="1"/>
          <p:nvPr/>
        </p:nvSpPr>
        <p:spPr>
          <a:xfrm>
            <a:off x="2057400" y="7067550"/>
            <a:ext cx="39624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GB">
                <a:latin typeface="Open Sans"/>
                <a:ea typeface="Open Sans"/>
                <a:cs typeface="Open Sans"/>
                <a:sym typeface="Open Sans"/>
              </a:rPr>
              <a:t>Fresh, hot compost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B46F09-D883-9A1A-BD70-60A760E4F383}"/>
              </a:ext>
            </a:extLst>
          </p:cNvPr>
          <p:cNvSpPr txBox="1"/>
          <p:nvPr/>
        </p:nvSpPr>
        <p:spPr>
          <a:xfrm>
            <a:off x="4879587" y="6488668"/>
            <a:ext cx="4340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Photo Courtesy Lynn Fang, CalPoly Pomona.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EE0055F-4042-4F22-8793-0EC85A5AD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" y="0"/>
            <a:ext cx="914030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FB8909-3066-4B04-890B-1777A32B6E00}"/>
              </a:ext>
            </a:extLst>
          </p:cNvPr>
          <p:cNvSpPr txBox="1"/>
          <p:nvPr/>
        </p:nvSpPr>
        <p:spPr>
          <a:xfrm>
            <a:off x="5356698" y="6488668"/>
            <a:ext cx="4053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Slide courtesy of Fred Michel, OSU</a:t>
            </a:r>
          </a:p>
        </p:txBody>
      </p:sp>
    </p:spTree>
    <p:extLst>
      <p:ext uri="{BB962C8B-B14F-4D97-AF65-F5344CB8AC3E}">
        <p14:creationId xmlns:p14="http://schemas.microsoft.com/office/powerpoint/2010/main" val="1193909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/>
          <p:cNvSpPr>
            <a:spLocks noChangeArrowheads="1"/>
          </p:cNvSpPr>
          <p:nvPr/>
        </p:nvSpPr>
        <p:spPr bwMode="auto">
          <a:xfrm>
            <a:off x="685800" y="0"/>
            <a:ext cx="8458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>
              <a:tabLst>
                <a:tab pos="338138" algn="l"/>
              </a:tabLst>
            </a:pPr>
            <a:r>
              <a:rPr lang="en-US" sz="4400" b="1" dirty="0">
                <a:effectLst/>
                <a:latin typeface="Gill Sans MT" panose="020B0502020104020203" pitchFamily="34" charset="77"/>
              </a:rPr>
              <a:t>The Key Factors</a:t>
            </a:r>
          </a:p>
        </p:txBody>
      </p:sp>
      <p:sp>
        <p:nvSpPr>
          <p:cNvPr id="59395" name="Rectangle 5"/>
          <p:cNvSpPr>
            <a:spLocks noChangeArrowheads="1"/>
          </p:cNvSpPr>
          <p:nvPr/>
        </p:nvSpPr>
        <p:spPr bwMode="auto">
          <a:xfrm>
            <a:off x="1219200" y="1828800"/>
            <a:ext cx="79248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571500" indent="-571500" eaLnBrk="0" hangingPunct="0">
              <a:spcBef>
                <a:spcPct val="40000"/>
              </a:spcBef>
            </a:pPr>
            <a:r>
              <a:rPr lang="en-US" sz="2800" b="1" dirty="0">
                <a:solidFill>
                  <a:schemeClr val="tx2"/>
                </a:solidFill>
                <a:latin typeface="Gill Sans MT" panose="020B0502020104020203" pitchFamily="34" charset="77"/>
              </a:rPr>
              <a:t>1.	</a:t>
            </a:r>
            <a:r>
              <a:rPr lang="en-US" sz="2800" b="1" dirty="0">
                <a:solidFill>
                  <a:srgbClr val="A50021"/>
                </a:solidFill>
                <a:effectLst/>
                <a:latin typeface="Gill Sans MT" panose="020B0502020104020203" pitchFamily="34" charset="77"/>
              </a:rPr>
              <a:t>Moisture</a:t>
            </a:r>
            <a:r>
              <a:rPr lang="en-US" sz="2800" b="1" dirty="0">
                <a:solidFill>
                  <a:schemeClr val="tx2"/>
                </a:solidFill>
                <a:effectLst/>
                <a:latin typeface="Gill Sans MT" panose="020B0502020104020203" pitchFamily="34" charset="77"/>
              </a:rPr>
              <a:t> </a:t>
            </a:r>
          </a:p>
          <a:p>
            <a:pPr marL="571500" indent="-571500" eaLnBrk="0" hangingPunct="0">
              <a:spcBef>
                <a:spcPct val="40000"/>
              </a:spcBef>
              <a:buClr>
                <a:schemeClr val="hlink"/>
              </a:buClr>
            </a:pPr>
            <a:r>
              <a:rPr lang="en-US" sz="2800" b="1" dirty="0">
                <a:solidFill>
                  <a:schemeClr val="tx2"/>
                </a:solidFill>
                <a:effectLst/>
                <a:latin typeface="Gill Sans MT" panose="020B0502020104020203" pitchFamily="34" charset="77"/>
              </a:rPr>
              <a:t>2.	</a:t>
            </a:r>
            <a:r>
              <a:rPr lang="en-US" sz="2800" b="1" dirty="0">
                <a:solidFill>
                  <a:srgbClr val="A50021"/>
                </a:solidFill>
                <a:effectLst/>
                <a:latin typeface="Gill Sans MT" panose="020B0502020104020203" pitchFamily="34" charset="77"/>
              </a:rPr>
              <a:t>Oxygen</a:t>
            </a:r>
            <a:r>
              <a:rPr lang="en-US" sz="2800" b="1" dirty="0">
                <a:solidFill>
                  <a:schemeClr val="tx2"/>
                </a:solidFill>
                <a:effectLst/>
                <a:latin typeface="Gill Sans MT" panose="020B0502020104020203" pitchFamily="34" charset="77"/>
              </a:rPr>
              <a:t> and aeration</a:t>
            </a:r>
          </a:p>
          <a:p>
            <a:pPr marL="571500" indent="-571500" eaLnBrk="0" hangingPunct="0">
              <a:spcBef>
                <a:spcPct val="40000"/>
              </a:spcBef>
              <a:buClr>
                <a:schemeClr val="hlink"/>
              </a:buClr>
            </a:pPr>
            <a:r>
              <a:rPr lang="en-US" sz="2800" b="1" dirty="0">
                <a:solidFill>
                  <a:schemeClr val="tx2"/>
                </a:solidFill>
                <a:effectLst/>
                <a:latin typeface="Gill Sans MT" panose="020B0502020104020203" pitchFamily="34" charset="77"/>
              </a:rPr>
              <a:t>3.	Pile </a:t>
            </a:r>
            <a:r>
              <a:rPr lang="ja-JP" altLang="en-US" sz="2800" b="1" dirty="0">
                <a:solidFill>
                  <a:srgbClr val="A50021"/>
                </a:solidFill>
                <a:effectLst/>
                <a:latin typeface="Gill Sans MT" panose="020B0502020104020203" pitchFamily="34" charset="77"/>
              </a:rPr>
              <a:t>“</a:t>
            </a:r>
            <a:r>
              <a:rPr lang="en-US" sz="2800" b="1" dirty="0">
                <a:solidFill>
                  <a:srgbClr val="A50021"/>
                </a:solidFill>
                <a:effectLst/>
                <a:latin typeface="Gill Sans MT" panose="020B0502020104020203" pitchFamily="34" charset="77"/>
              </a:rPr>
              <a:t>mechanics</a:t>
            </a:r>
            <a:r>
              <a:rPr lang="ja-JP" altLang="en-US" sz="2800" b="1" dirty="0">
                <a:solidFill>
                  <a:srgbClr val="A50021"/>
                </a:solidFill>
                <a:effectLst/>
                <a:latin typeface="Gill Sans MT" panose="020B0502020104020203" pitchFamily="34" charset="77"/>
              </a:rPr>
              <a:t>”</a:t>
            </a:r>
            <a:r>
              <a:rPr lang="en-US" sz="2800" b="1" dirty="0">
                <a:solidFill>
                  <a:schemeClr val="tx2"/>
                </a:solidFill>
                <a:effectLst/>
                <a:latin typeface="Gill Sans MT" panose="020B0502020104020203" pitchFamily="34" charset="77"/>
              </a:rPr>
              <a:t> – density, porosity, particle size, structure, and shape</a:t>
            </a:r>
          </a:p>
          <a:p>
            <a:pPr marL="571500" indent="-571500" eaLnBrk="0" hangingPunct="0">
              <a:spcBef>
                <a:spcPct val="40000"/>
              </a:spcBef>
              <a:buClr>
                <a:schemeClr val="hlink"/>
              </a:buClr>
            </a:pPr>
            <a:r>
              <a:rPr lang="en-US" sz="2800" b="1" dirty="0">
                <a:solidFill>
                  <a:schemeClr val="tx2"/>
                </a:solidFill>
                <a:effectLst/>
                <a:latin typeface="Gill Sans MT" panose="020B0502020104020203" pitchFamily="34" charset="77"/>
              </a:rPr>
              <a:t>4.	</a:t>
            </a:r>
            <a:r>
              <a:rPr lang="en-US" sz="2800" b="1" dirty="0">
                <a:solidFill>
                  <a:srgbClr val="A50021"/>
                </a:solidFill>
                <a:effectLst/>
                <a:latin typeface="Gill Sans MT" panose="020B0502020104020203" pitchFamily="34" charset="77"/>
              </a:rPr>
              <a:t>Feedstocks</a:t>
            </a:r>
            <a:r>
              <a:rPr lang="en-US" sz="2800" b="1" dirty="0">
                <a:solidFill>
                  <a:schemeClr val="tx2"/>
                </a:solidFill>
                <a:effectLst/>
                <a:latin typeface="Gill Sans MT" panose="020B0502020104020203" pitchFamily="34" charset="77"/>
              </a:rPr>
              <a:t> and their mix</a:t>
            </a:r>
          </a:p>
          <a:p>
            <a:pPr marL="571500" indent="-571500" eaLnBrk="0" hangingPunct="0">
              <a:spcBef>
                <a:spcPct val="40000"/>
              </a:spcBef>
              <a:buClr>
                <a:schemeClr val="hlink"/>
              </a:buClr>
            </a:pPr>
            <a:r>
              <a:rPr lang="en-US" sz="2800" b="1" dirty="0">
                <a:solidFill>
                  <a:schemeClr val="tx2"/>
                </a:solidFill>
                <a:effectLst/>
                <a:latin typeface="Gill Sans MT" panose="020B0502020104020203" pitchFamily="34" charset="77"/>
              </a:rPr>
              <a:t>5.	</a:t>
            </a:r>
            <a:r>
              <a:rPr lang="en-US" sz="2800" b="1" dirty="0">
                <a:solidFill>
                  <a:srgbClr val="A50021"/>
                </a:solidFill>
                <a:effectLst/>
                <a:latin typeface="Gill Sans MT" panose="020B0502020104020203" pitchFamily="34" charset="77"/>
              </a:rPr>
              <a:t>Temperature</a:t>
            </a:r>
          </a:p>
          <a:p>
            <a:pPr marL="571500" indent="-571500" eaLnBrk="0" hangingPunct="0">
              <a:spcBef>
                <a:spcPct val="40000"/>
              </a:spcBef>
              <a:buClr>
                <a:schemeClr val="hlink"/>
              </a:buClr>
            </a:pPr>
            <a:r>
              <a:rPr lang="en-US" sz="2800" b="1" dirty="0">
                <a:solidFill>
                  <a:schemeClr val="tx2"/>
                </a:solidFill>
                <a:effectLst/>
                <a:latin typeface="Gill Sans MT" panose="020B0502020104020203" pitchFamily="34" charset="77"/>
              </a:rPr>
              <a:t>6.	Composting </a:t>
            </a:r>
            <a:r>
              <a:rPr lang="en-US" sz="2800" b="1" dirty="0">
                <a:solidFill>
                  <a:srgbClr val="A50021"/>
                </a:solidFill>
                <a:effectLst/>
                <a:latin typeface="Gill Sans MT" panose="020B0502020104020203" pitchFamily="34" charset="77"/>
              </a:rPr>
              <a:t>time</a:t>
            </a:r>
          </a:p>
        </p:txBody>
      </p:sp>
      <p:sp>
        <p:nvSpPr>
          <p:cNvPr id="59396" name="Rectangle 6"/>
          <p:cNvSpPr>
            <a:spLocks noChangeArrowheads="1"/>
          </p:cNvSpPr>
          <p:nvPr/>
        </p:nvSpPr>
        <p:spPr bwMode="auto">
          <a:xfrm>
            <a:off x="8789901" y="6545263"/>
            <a:ext cx="346249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fld id="{C855E141-305D-A04B-871A-6607DACE97F3}" type="slidenum">
              <a:rPr lang="en-US" sz="1200" i="1">
                <a:latin typeface="Gill Sans MT" panose="020B0502020104020203" pitchFamily="34" charset="77"/>
              </a:rPr>
              <a:pPr algn="ctr" eaLnBrk="0" hangingPunct="0"/>
              <a:t>14</a:t>
            </a:fld>
            <a:endParaRPr lang="en-US" sz="1200" i="1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7947110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C497D-DC4E-9545-9E59-49471B44C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36612"/>
            <a:ext cx="7086600" cy="1392188"/>
          </a:xfrm>
        </p:spPr>
        <p:txBody>
          <a:bodyPr anchor="b">
            <a:normAutofit/>
          </a:bodyPr>
          <a:lstStyle/>
          <a:p>
            <a:r>
              <a:rPr lang="en-US" sz="3900" dirty="0">
                <a:latin typeface="Gill Sans MT" panose="020B0502020104020203" pitchFamily="34" charset="77"/>
                <a:cs typeface="Helvetica" panose="020B0604020202020204" pitchFamily="34" charset="0"/>
              </a:rPr>
              <a:t>1. Moisture</a:t>
            </a:r>
          </a:p>
        </p:txBody>
      </p:sp>
      <p:pic>
        <p:nvPicPr>
          <p:cNvPr id="8" name="Picture 1026" descr="Composting Images006">
            <a:extLst>
              <a:ext uri="{FF2B5EF4-FFF2-40B4-BE49-F238E27FC236}">
                <a16:creationId xmlns:a16="http://schemas.microsoft.com/office/drawing/2014/main" id="{21B2291D-17DB-494A-93A5-F86D2E0EB0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lum bright="42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18"/>
          <a:stretch/>
        </p:blipFill>
        <p:spPr bwMode="auto">
          <a:xfrm>
            <a:off x="987777" y="2819401"/>
            <a:ext cx="3477766" cy="2660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28" descr="C:\Documents and Settings\Bob\My Documents\Dads Stuff\WorkPhotoStore\Feedstock Slide Scans 0307\Fish manure032.jpg">
            <a:extLst>
              <a:ext uri="{FF2B5EF4-FFF2-40B4-BE49-F238E27FC236}">
                <a16:creationId xmlns:a16="http://schemas.microsoft.com/office/drawing/2014/main" id="{33A3CEF5-FEC5-7B48-93CC-1D9F37A53F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92"/>
          <a:stretch/>
        </p:blipFill>
        <p:spPr bwMode="auto">
          <a:xfrm>
            <a:off x="4685341" y="2819401"/>
            <a:ext cx="3446568" cy="2660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027">
            <a:extLst>
              <a:ext uri="{FF2B5EF4-FFF2-40B4-BE49-F238E27FC236}">
                <a16:creationId xmlns:a16="http://schemas.microsoft.com/office/drawing/2014/main" id="{1C1875D8-9069-AC48-8A3F-C0C9B02AABF5}"/>
              </a:ext>
            </a:extLst>
          </p:cNvPr>
          <p:cNvSpPr txBox="1">
            <a:spLocks noChangeArrowheads="1"/>
          </p:cNvSpPr>
          <p:nvPr/>
        </p:nvSpPr>
        <p:spPr>
          <a:xfrm>
            <a:off x="2296458" y="5391839"/>
            <a:ext cx="2354238" cy="685800"/>
          </a:xfrm>
          <a:prstGeom prst="rect">
            <a:avLst/>
          </a:prstGeom>
        </p:spPr>
        <p:txBody>
          <a:bodyPr anchor="ctr"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effectLst/>
                <a:latin typeface="Gill Sans MT" panose="020B0502020104020203" pitchFamily="34" charset="77"/>
              </a:rPr>
              <a:t>Too dry!</a:t>
            </a:r>
          </a:p>
        </p:txBody>
      </p:sp>
      <p:sp>
        <p:nvSpPr>
          <p:cNvPr id="14" name="Rectangle 1027">
            <a:extLst>
              <a:ext uri="{FF2B5EF4-FFF2-40B4-BE49-F238E27FC236}">
                <a16:creationId xmlns:a16="http://schemas.microsoft.com/office/drawing/2014/main" id="{9837003A-0918-4B4C-8214-A3275CC5442A}"/>
              </a:ext>
            </a:extLst>
          </p:cNvPr>
          <p:cNvSpPr txBox="1">
            <a:spLocks noChangeArrowheads="1"/>
          </p:cNvSpPr>
          <p:nvPr/>
        </p:nvSpPr>
        <p:spPr>
          <a:xfrm>
            <a:off x="5671533" y="5396157"/>
            <a:ext cx="1430163" cy="685800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effectLst/>
                <a:latin typeface="Gill Sans MT" panose="020B0502020104020203" pitchFamily="34" charset="77"/>
              </a:rPr>
              <a:t>Too wet!</a:t>
            </a:r>
          </a:p>
        </p:txBody>
      </p:sp>
    </p:spTree>
    <p:extLst>
      <p:ext uri="{BB962C8B-B14F-4D97-AF65-F5344CB8AC3E}">
        <p14:creationId xmlns:p14="http://schemas.microsoft.com/office/powerpoint/2010/main" val="3091349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27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6858000" cy="742950"/>
          </a:xfr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b="1" dirty="0">
                <a:latin typeface="Gill Sans MT"/>
                <a:ea typeface="ＭＳ Ｐゴシック" charset="0"/>
                <a:cs typeface="Gill Sans MT"/>
              </a:rPr>
              <a:t>Moisture Range</a:t>
            </a:r>
          </a:p>
        </p:txBody>
      </p:sp>
      <p:graphicFrame>
        <p:nvGraphicFramePr>
          <p:cNvPr id="10" name="Content Placeholder 6">
            <a:extLst>
              <a:ext uri="{FF2B5EF4-FFF2-40B4-BE49-F238E27FC236}">
                <a16:creationId xmlns:a16="http://schemas.microsoft.com/office/drawing/2014/main" id="{999B82E1-8D19-9246-8234-0D0CAA4C6DCE}"/>
              </a:ext>
            </a:extLst>
          </p:cNvPr>
          <p:cNvGraphicFramePr>
            <a:graphicFrameLocks/>
          </p:cNvGraphicFramePr>
          <p:nvPr/>
        </p:nvGraphicFramePr>
        <p:xfrm>
          <a:off x="1295400" y="1225550"/>
          <a:ext cx="70104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03257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Freeform 4"/>
          <p:cNvSpPr>
            <a:spLocks/>
          </p:cNvSpPr>
          <p:nvPr/>
        </p:nvSpPr>
        <p:spPr bwMode="auto">
          <a:xfrm>
            <a:off x="1549400" y="1157288"/>
            <a:ext cx="5997575" cy="4662487"/>
          </a:xfrm>
          <a:custGeom>
            <a:avLst/>
            <a:gdLst>
              <a:gd name="T0" fmla="*/ 2147483647 w 1196"/>
              <a:gd name="T1" fmla="*/ 2147483647 h 1017"/>
              <a:gd name="T2" fmla="*/ 2147483647 w 1196"/>
              <a:gd name="T3" fmla="*/ 2147483647 h 1017"/>
              <a:gd name="T4" fmla="*/ 2147483647 w 1196"/>
              <a:gd name="T5" fmla="*/ 2147483647 h 1017"/>
              <a:gd name="T6" fmla="*/ 2147483647 w 1196"/>
              <a:gd name="T7" fmla="*/ 2147483647 h 1017"/>
              <a:gd name="T8" fmla="*/ 2147483647 w 1196"/>
              <a:gd name="T9" fmla="*/ 2147483647 h 1017"/>
              <a:gd name="T10" fmla="*/ 2147483647 w 1196"/>
              <a:gd name="T11" fmla="*/ 2147483647 h 1017"/>
              <a:gd name="T12" fmla="*/ 2147483647 w 1196"/>
              <a:gd name="T13" fmla="*/ 2147483647 h 1017"/>
              <a:gd name="T14" fmla="*/ 2147483647 w 1196"/>
              <a:gd name="T15" fmla="*/ 2147483647 h 1017"/>
              <a:gd name="T16" fmla="*/ 2147483647 w 1196"/>
              <a:gd name="T17" fmla="*/ 2147483647 h 1017"/>
              <a:gd name="T18" fmla="*/ 2147483647 w 1196"/>
              <a:gd name="T19" fmla="*/ 2147483647 h 1017"/>
              <a:gd name="T20" fmla="*/ 2147483647 w 1196"/>
              <a:gd name="T21" fmla="*/ 2147483647 h 1017"/>
              <a:gd name="T22" fmla="*/ 2147483647 w 1196"/>
              <a:gd name="T23" fmla="*/ 2147483647 h 1017"/>
              <a:gd name="T24" fmla="*/ 2147483647 w 1196"/>
              <a:gd name="T25" fmla="*/ 2147483647 h 1017"/>
              <a:gd name="T26" fmla="*/ 2147483647 w 1196"/>
              <a:gd name="T27" fmla="*/ 2147483647 h 1017"/>
              <a:gd name="T28" fmla="*/ 2147483647 w 1196"/>
              <a:gd name="T29" fmla="*/ 2147483647 h 1017"/>
              <a:gd name="T30" fmla="*/ 2147483647 w 1196"/>
              <a:gd name="T31" fmla="*/ 2147483647 h 1017"/>
              <a:gd name="T32" fmla="*/ 2147483647 w 1196"/>
              <a:gd name="T33" fmla="*/ 2147483647 h 1017"/>
              <a:gd name="T34" fmla="*/ 2147483647 w 1196"/>
              <a:gd name="T35" fmla="*/ 2147483647 h 1017"/>
              <a:gd name="T36" fmla="*/ 2147483647 w 1196"/>
              <a:gd name="T37" fmla="*/ 2147483647 h 1017"/>
              <a:gd name="T38" fmla="*/ 2147483647 w 1196"/>
              <a:gd name="T39" fmla="*/ 2147483647 h 1017"/>
              <a:gd name="T40" fmla="*/ 2147483647 w 1196"/>
              <a:gd name="T41" fmla="*/ 2147483647 h 1017"/>
              <a:gd name="T42" fmla="*/ 2147483647 w 1196"/>
              <a:gd name="T43" fmla="*/ 2147483647 h 1017"/>
              <a:gd name="T44" fmla="*/ 2147483647 w 1196"/>
              <a:gd name="T45" fmla="*/ 2147483647 h 1017"/>
              <a:gd name="T46" fmla="*/ 2147483647 w 1196"/>
              <a:gd name="T47" fmla="*/ 2147483647 h 1017"/>
              <a:gd name="T48" fmla="*/ 2147483647 w 1196"/>
              <a:gd name="T49" fmla="*/ 2147483647 h 1017"/>
              <a:gd name="T50" fmla="*/ 2147483647 w 1196"/>
              <a:gd name="T51" fmla="*/ 2147483647 h 1017"/>
              <a:gd name="T52" fmla="*/ 2147483647 w 1196"/>
              <a:gd name="T53" fmla="*/ 2147483647 h 1017"/>
              <a:gd name="T54" fmla="*/ 2147483647 w 1196"/>
              <a:gd name="T55" fmla="*/ 2147483647 h 1017"/>
              <a:gd name="T56" fmla="*/ 2147483647 w 1196"/>
              <a:gd name="T57" fmla="*/ 2147483647 h 1017"/>
              <a:gd name="T58" fmla="*/ 2147483647 w 1196"/>
              <a:gd name="T59" fmla="*/ 2147483647 h 1017"/>
              <a:gd name="T60" fmla="*/ 2147483647 w 1196"/>
              <a:gd name="T61" fmla="*/ 2147483647 h 1017"/>
              <a:gd name="T62" fmla="*/ 2147483647 w 1196"/>
              <a:gd name="T63" fmla="*/ 2147483647 h 1017"/>
              <a:gd name="T64" fmla="*/ 2147483647 w 1196"/>
              <a:gd name="T65" fmla="*/ 2147483647 h 1017"/>
              <a:gd name="T66" fmla="*/ 2147483647 w 1196"/>
              <a:gd name="T67" fmla="*/ 2147483647 h 1017"/>
              <a:gd name="T68" fmla="*/ 2147483647 w 1196"/>
              <a:gd name="T69" fmla="*/ 2147483647 h 1017"/>
              <a:gd name="T70" fmla="*/ 2147483647 w 1196"/>
              <a:gd name="T71" fmla="*/ 2147483647 h 1017"/>
              <a:gd name="T72" fmla="*/ 2147483647 w 1196"/>
              <a:gd name="T73" fmla="*/ 2147483647 h 1017"/>
              <a:gd name="T74" fmla="*/ 2147483647 w 1196"/>
              <a:gd name="T75" fmla="*/ 2147483647 h 1017"/>
              <a:gd name="T76" fmla="*/ 2147483647 w 1196"/>
              <a:gd name="T77" fmla="*/ 2147483647 h 1017"/>
              <a:gd name="T78" fmla="*/ 2147483647 w 1196"/>
              <a:gd name="T79" fmla="*/ 2147483647 h 1017"/>
              <a:gd name="T80" fmla="*/ 2147483647 w 1196"/>
              <a:gd name="T81" fmla="*/ 2147483647 h 1017"/>
              <a:gd name="T82" fmla="*/ 2147483647 w 1196"/>
              <a:gd name="T83" fmla="*/ 2147483647 h 1017"/>
              <a:gd name="T84" fmla="*/ 2147483647 w 1196"/>
              <a:gd name="T85" fmla="*/ 2147483647 h 1017"/>
              <a:gd name="T86" fmla="*/ 2147483647 w 1196"/>
              <a:gd name="T87" fmla="*/ 2147483647 h 1017"/>
              <a:gd name="T88" fmla="*/ 2147483647 w 1196"/>
              <a:gd name="T89" fmla="*/ 2147483647 h 1017"/>
              <a:gd name="T90" fmla="*/ 2147483647 w 1196"/>
              <a:gd name="T91" fmla="*/ 2147483647 h 1017"/>
              <a:gd name="T92" fmla="*/ 2147483647 w 1196"/>
              <a:gd name="T93" fmla="*/ 2147483647 h 1017"/>
              <a:gd name="T94" fmla="*/ 2147483647 w 1196"/>
              <a:gd name="T95" fmla="*/ 2147483647 h 1017"/>
              <a:gd name="T96" fmla="*/ 2147483647 w 1196"/>
              <a:gd name="T97" fmla="*/ 2147483647 h 1017"/>
              <a:gd name="T98" fmla="*/ 2147483647 w 1196"/>
              <a:gd name="T99" fmla="*/ 2147483647 h 101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196"/>
              <a:gd name="T151" fmla="*/ 0 h 1017"/>
              <a:gd name="T152" fmla="*/ 1196 w 1196"/>
              <a:gd name="T153" fmla="*/ 1017 h 101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196" h="1017">
                <a:moveTo>
                  <a:pt x="0" y="456"/>
                </a:moveTo>
                <a:lnTo>
                  <a:pt x="33" y="399"/>
                </a:lnTo>
                <a:lnTo>
                  <a:pt x="75" y="357"/>
                </a:lnTo>
                <a:lnTo>
                  <a:pt x="114" y="345"/>
                </a:lnTo>
                <a:lnTo>
                  <a:pt x="216" y="279"/>
                </a:lnTo>
                <a:lnTo>
                  <a:pt x="282" y="231"/>
                </a:lnTo>
                <a:lnTo>
                  <a:pt x="348" y="171"/>
                </a:lnTo>
                <a:lnTo>
                  <a:pt x="387" y="129"/>
                </a:lnTo>
                <a:lnTo>
                  <a:pt x="405" y="75"/>
                </a:lnTo>
                <a:lnTo>
                  <a:pt x="450" y="72"/>
                </a:lnTo>
                <a:lnTo>
                  <a:pt x="492" y="24"/>
                </a:lnTo>
                <a:lnTo>
                  <a:pt x="546" y="3"/>
                </a:lnTo>
                <a:lnTo>
                  <a:pt x="600" y="0"/>
                </a:lnTo>
                <a:lnTo>
                  <a:pt x="657" y="1"/>
                </a:lnTo>
                <a:lnTo>
                  <a:pt x="657" y="12"/>
                </a:lnTo>
                <a:lnTo>
                  <a:pt x="676" y="12"/>
                </a:lnTo>
                <a:lnTo>
                  <a:pt x="685" y="12"/>
                </a:lnTo>
                <a:lnTo>
                  <a:pt x="714" y="12"/>
                </a:lnTo>
                <a:lnTo>
                  <a:pt x="724" y="12"/>
                </a:lnTo>
                <a:lnTo>
                  <a:pt x="734" y="12"/>
                </a:lnTo>
                <a:lnTo>
                  <a:pt x="734" y="24"/>
                </a:lnTo>
                <a:lnTo>
                  <a:pt x="743" y="24"/>
                </a:lnTo>
                <a:lnTo>
                  <a:pt x="762" y="24"/>
                </a:lnTo>
                <a:lnTo>
                  <a:pt x="791" y="24"/>
                </a:lnTo>
                <a:lnTo>
                  <a:pt x="810" y="24"/>
                </a:lnTo>
                <a:lnTo>
                  <a:pt x="820" y="35"/>
                </a:lnTo>
                <a:lnTo>
                  <a:pt x="839" y="35"/>
                </a:lnTo>
                <a:lnTo>
                  <a:pt x="849" y="35"/>
                </a:lnTo>
                <a:lnTo>
                  <a:pt x="859" y="35"/>
                </a:lnTo>
                <a:lnTo>
                  <a:pt x="868" y="35"/>
                </a:lnTo>
                <a:lnTo>
                  <a:pt x="878" y="35"/>
                </a:lnTo>
                <a:lnTo>
                  <a:pt x="907" y="35"/>
                </a:lnTo>
                <a:lnTo>
                  <a:pt x="926" y="35"/>
                </a:lnTo>
                <a:lnTo>
                  <a:pt x="935" y="47"/>
                </a:lnTo>
                <a:lnTo>
                  <a:pt x="945" y="47"/>
                </a:lnTo>
                <a:lnTo>
                  <a:pt x="955" y="47"/>
                </a:lnTo>
                <a:lnTo>
                  <a:pt x="964" y="58"/>
                </a:lnTo>
                <a:lnTo>
                  <a:pt x="974" y="58"/>
                </a:lnTo>
                <a:lnTo>
                  <a:pt x="984" y="70"/>
                </a:lnTo>
                <a:lnTo>
                  <a:pt x="993" y="81"/>
                </a:lnTo>
                <a:lnTo>
                  <a:pt x="993" y="93"/>
                </a:lnTo>
                <a:lnTo>
                  <a:pt x="1012" y="104"/>
                </a:lnTo>
                <a:lnTo>
                  <a:pt x="1022" y="116"/>
                </a:lnTo>
                <a:lnTo>
                  <a:pt x="1032" y="128"/>
                </a:lnTo>
                <a:lnTo>
                  <a:pt x="1041" y="139"/>
                </a:lnTo>
                <a:lnTo>
                  <a:pt x="1051" y="151"/>
                </a:lnTo>
                <a:lnTo>
                  <a:pt x="1060" y="162"/>
                </a:lnTo>
                <a:lnTo>
                  <a:pt x="1070" y="174"/>
                </a:lnTo>
                <a:lnTo>
                  <a:pt x="1080" y="197"/>
                </a:lnTo>
                <a:lnTo>
                  <a:pt x="1089" y="208"/>
                </a:lnTo>
                <a:lnTo>
                  <a:pt x="1099" y="208"/>
                </a:lnTo>
                <a:lnTo>
                  <a:pt x="1099" y="220"/>
                </a:lnTo>
                <a:lnTo>
                  <a:pt x="1109" y="231"/>
                </a:lnTo>
                <a:lnTo>
                  <a:pt x="1118" y="243"/>
                </a:lnTo>
                <a:lnTo>
                  <a:pt x="1118" y="255"/>
                </a:lnTo>
                <a:lnTo>
                  <a:pt x="1118" y="266"/>
                </a:lnTo>
                <a:lnTo>
                  <a:pt x="1128" y="278"/>
                </a:lnTo>
                <a:lnTo>
                  <a:pt x="1128" y="289"/>
                </a:lnTo>
                <a:lnTo>
                  <a:pt x="1137" y="312"/>
                </a:lnTo>
                <a:lnTo>
                  <a:pt x="1137" y="324"/>
                </a:lnTo>
                <a:lnTo>
                  <a:pt x="1147" y="358"/>
                </a:lnTo>
                <a:lnTo>
                  <a:pt x="1157" y="358"/>
                </a:lnTo>
                <a:lnTo>
                  <a:pt x="1166" y="370"/>
                </a:lnTo>
                <a:lnTo>
                  <a:pt x="1166" y="382"/>
                </a:lnTo>
                <a:lnTo>
                  <a:pt x="1176" y="393"/>
                </a:lnTo>
                <a:lnTo>
                  <a:pt x="1176" y="428"/>
                </a:lnTo>
                <a:lnTo>
                  <a:pt x="1185" y="451"/>
                </a:lnTo>
                <a:lnTo>
                  <a:pt x="1195" y="474"/>
                </a:lnTo>
                <a:lnTo>
                  <a:pt x="1195" y="497"/>
                </a:lnTo>
                <a:lnTo>
                  <a:pt x="1195" y="509"/>
                </a:lnTo>
                <a:lnTo>
                  <a:pt x="1195" y="520"/>
                </a:lnTo>
                <a:lnTo>
                  <a:pt x="1195" y="532"/>
                </a:lnTo>
                <a:lnTo>
                  <a:pt x="1195" y="555"/>
                </a:lnTo>
                <a:lnTo>
                  <a:pt x="1185" y="566"/>
                </a:lnTo>
                <a:lnTo>
                  <a:pt x="1185" y="578"/>
                </a:lnTo>
                <a:lnTo>
                  <a:pt x="1185" y="589"/>
                </a:lnTo>
                <a:lnTo>
                  <a:pt x="1185" y="601"/>
                </a:lnTo>
                <a:lnTo>
                  <a:pt x="1185" y="612"/>
                </a:lnTo>
                <a:lnTo>
                  <a:pt x="1176" y="624"/>
                </a:lnTo>
                <a:lnTo>
                  <a:pt x="1176" y="636"/>
                </a:lnTo>
                <a:lnTo>
                  <a:pt x="1166" y="647"/>
                </a:lnTo>
                <a:lnTo>
                  <a:pt x="1157" y="659"/>
                </a:lnTo>
                <a:lnTo>
                  <a:pt x="1157" y="670"/>
                </a:lnTo>
                <a:lnTo>
                  <a:pt x="1147" y="670"/>
                </a:lnTo>
                <a:lnTo>
                  <a:pt x="1137" y="670"/>
                </a:lnTo>
                <a:lnTo>
                  <a:pt x="1128" y="682"/>
                </a:lnTo>
                <a:lnTo>
                  <a:pt x="1118" y="682"/>
                </a:lnTo>
                <a:lnTo>
                  <a:pt x="1109" y="682"/>
                </a:lnTo>
                <a:lnTo>
                  <a:pt x="1099" y="682"/>
                </a:lnTo>
                <a:lnTo>
                  <a:pt x="1089" y="693"/>
                </a:lnTo>
                <a:lnTo>
                  <a:pt x="1080" y="693"/>
                </a:lnTo>
                <a:lnTo>
                  <a:pt x="1070" y="693"/>
                </a:lnTo>
                <a:lnTo>
                  <a:pt x="1060" y="693"/>
                </a:lnTo>
                <a:lnTo>
                  <a:pt x="1051" y="693"/>
                </a:lnTo>
                <a:lnTo>
                  <a:pt x="1041" y="693"/>
                </a:lnTo>
                <a:lnTo>
                  <a:pt x="1032" y="693"/>
                </a:lnTo>
                <a:lnTo>
                  <a:pt x="1022" y="693"/>
                </a:lnTo>
                <a:lnTo>
                  <a:pt x="1012" y="705"/>
                </a:lnTo>
                <a:lnTo>
                  <a:pt x="1003" y="705"/>
                </a:lnTo>
                <a:lnTo>
                  <a:pt x="993" y="716"/>
                </a:lnTo>
                <a:lnTo>
                  <a:pt x="984" y="716"/>
                </a:lnTo>
                <a:lnTo>
                  <a:pt x="955" y="716"/>
                </a:lnTo>
                <a:lnTo>
                  <a:pt x="945" y="728"/>
                </a:lnTo>
                <a:lnTo>
                  <a:pt x="935" y="728"/>
                </a:lnTo>
                <a:lnTo>
                  <a:pt x="926" y="728"/>
                </a:lnTo>
                <a:lnTo>
                  <a:pt x="916" y="728"/>
                </a:lnTo>
                <a:lnTo>
                  <a:pt x="907" y="728"/>
                </a:lnTo>
                <a:lnTo>
                  <a:pt x="897" y="728"/>
                </a:lnTo>
                <a:lnTo>
                  <a:pt x="887" y="728"/>
                </a:lnTo>
                <a:lnTo>
                  <a:pt x="878" y="728"/>
                </a:lnTo>
                <a:lnTo>
                  <a:pt x="878" y="716"/>
                </a:lnTo>
                <a:lnTo>
                  <a:pt x="868" y="716"/>
                </a:lnTo>
                <a:lnTo>
                  <a:pt x="859" y="716"/>
                </a:lnTo>
                <a:lnTo>
                  <a:pt x="849" y="705"/>
                </a:lnTo>
                <a:lnTo>
                  <a:pt x="839" y="705"/>
                </a:lnTo>
                <a:lnTo>
                  <a:pt x="810" y="693"/>
                </a:lnTo>
                <a:lnTo>
                  <a:pt x="801" y="693"/>
                </a:lnTo>
                <a:lnTo>
                  <a:pt x="791" y="705"/>
                </a:lnTo>
                <a:lnTo>
                  <a:pt x="782" y="705"/>
                </a:lnTo>
                <a:lnTo>
                  <a:pt x="753" y="716"/>
                </a:lnTo>
                <a:lnTo>
                  <a:pt x="743" y="716"/>
                </a:lnTo>
                <a:lnTo>
                  <a:pt x="743" y="728"/>
                </a:lnTo>
                <a:lnTo>
                  <a:pt x="734" y="728"/>
                </a:lnTo>
                <a:lnTo>
                  <a:pt x="734" y="739"/>
                </a:lnTo>
                <a:lnTo>
                  <a:pt x="724" y="751"/>
                </a:lnTo>
                <a:lnTo>
                  <a:pt x="714" y="763"/>
                </a:lnTo>
                <a:lnTo>
                  <a:pt x="714" y="774"/>
                </a:lnTo>
                <a:lnTo>
                  <a:pt x="705" y="786"/>
                </a:lnTo>
                <a:lnTo>
                  <a:pt x="705" y="797"/>
                </a:lnTo>
                <a:lnTo>
                  <a:pt x="705" y="809"/>
                </a:lnTo>
                <a:lnTo>
                  <a:pt x="695" y="820"/>
                </a:lnTo>
                <a:lnTo>
                  <a:pt x="695" y="832"/>
                </a:lnTo>
                <a:lnTo>
                  <a:pt x="695" y="843"/>
                </a:lnTo>
                <a:lnTo>
                  <a:pt x="695" y="866"/>
                </a:lnTo>
                <a:lnTo>
                  <a:pt x="695" y="901"/>
                </a:lnTo>
                <a:lnTo>
                  <a:pt x="685" y="913"/>
                </a:lnTo>
                <a:lnTo>
                  <a:pt x="685" y="924"/>
                </a:lnTo>
                <a:lnTo>
                  <a:pt x="676" y="924"/>
                </a:lnTo>
                <a:lnTo>
                  <a:pt x="666" y="947"/>
                </a:lnTo>
                <a:lnTo>
                  <a:pt x="657" y="959"/>
                </a:lnTo>
                <a:lnTo>
                  <a:pt x="647" y="970"/>
                </a:lnTo>
                <a:lnTo>
                  <a:pt x="628" y="982"/>
                </a:lnTo>
                <a:lnTo>
                  <a:pt x="618" y="993"/>
                </a:lnTo>
                <a:lnTo>
                  <a:pt x="609" y="993"/>
                </a:lnTo>
                <a:lnTo>
                  <a:pt x="580" y="1005"/>
                </a:lnTo>
                <a:lnTo>
                  <a:pt x="570" y="1005"/>
                </a:lnTo>
                <a:lnTo>
                  <a:pt x="560" y="1005"/>
                </a:lnTo>
                <a:lnTo>
                  <a:pt x="551" y="1016"/>
                </a:lnTo>
                <a:lnTo>
                  <a:pt x="541" y="1016"/>
                </a:lnTo>
                <a:lnTo>
                  <a:pt x="532" y="1005"/>
                </a:lnTo>
                <a:lnTo>
                  <a:pt x="512" y="1005"/>
                </a:lnTo>
                <a:lnTo>
                  <a:pt x="503" y="1005"/>
                </a:lnTo>
                <a:lnTo>
                  <a:pt x="503" y="993"/>
                </a:lnTo>
                <a:lnTo>
                  <a:pt x="493" y="993"/>
                </a:lnTo>
                <a:lnTo>
                  <a:pt x="484" y="993"/>
                </a:lnTo>
                <a:lnTo>
                  <a:pt x="474" y="982"/>
                </a:lnTo>
                <a:lnTo>
                  <a:pt x="464" y="970"/>
                </a:lnTo>
                <a:lnTo>
                  <a:pt x="455" y="970"/>
                </a:lnTo>
                <a:lnTo>
                  <a:pt x="435" y="959"/>
                </a:lnTo>
                <a:lnTo>
                  <a:pt x="426" y="959"/>
                </a:lnTo>
                <a:lnTo>
                  <a:pt x="416" y="959"/>
                </a:lnTo>
                <a:lnTo>
                  <a:pt x="407" y="959"/>
                </a:lnTo>
                <a:lnTo>
                  <a:pt x="397" y="947"/>
                </a:lnTo>
                <a:lnTo>
                  <a:pt x="387" y="959"/>
                </a:lnTo>
                <a:lnTo>
                  <a:pt x="378" y="947"/>
                </a:lnTo>
                <a:lnTo>
                  <a:pt x="359" y="947"/>
                </a:lnTo>
                <a:lnTo>
                  <a:pt x="349" y="947"/>
                </a:lnTo>
                <a:lnTo>
                  <a:pt x="339" y="947"/>
                </a:lnTo>
                <a:lnTo>
                  <a:pt x="330" y="947"/>
                </a:lnTo>
                <a:lnTo>
                  <a:pt x="310" y="947"/>
                </a:lnTo>
                <a:lnTo>
                  <a:pt x="301" y="947"/>
                </a:lnTo>
                <a:lnTo>
                  <a:pt x="291" y="947"/>
                </a:lnTo>
                <a:lnTo>
                  <a:pt x="282" y="947"/>
                </a:lnTo>
                <a:lnTo>
                  <a:pt x="272" y="947"/>
                </a:lnTo>
                <a:lnTo>
                  <a:pt x="262" y="936"/>
                </a:lnTo>
                <a:lnTo>
                  <a:pt x="243" y="936"/>
                </a:lnTo>
                <a:lnTo>
                  <a:pt x="234" y="924"/>
                </a:lnTo>
                <a:lnTo>
                  <a:pt x="224" y="924"/>
                </a:lnTo>
                <a:lnTo>
                  <a:pt x="214" y="913"/>
                </a:lnTo>
                <a:lnTo>
                  <a:pt x="205" y="901"/>
                </a:lnTo>
                <a:lnTo>
                  <a:pt x="195" y="878"/>
                </a:lnTo>
                <a:lnTo>
                  <a:pt x="185" y="878"/>
                </a:lnTo>
                <a:lnTo>
                  <a:pt x="176" y="878"/>
                </a:lnTo>
                <a:lnTo>
                  <a:pt x="166" y="866"/>
                </a:lnTo>
                <a:lnTo>
                  <a:pt x="157" y="855"/>
                </a:lnTo>
                <a:lnTo>
                  <a:pt x="147" y="843"/>
                </a:lnTo>
                <a:lnTo>
                  <a:pt x="137" y="820"/>
                </a:lnTo>
                <a:lnTo>
                  <a:pt x="128" y="809"/>
                </a:lnTo>
                <a:lnTo>
                  <a:pt x="128" y="797"/>
                </a:lnTo>
                <a:lnTo>
                  <a:pt x="118" y="797"/>
                </a:lnTo>
                <a:lnTo>
                  <a:pt x="118" y="786"/>
                </a:lnTo>
                <a:lnTo>
                  <a:pt x="109" y="786"/>
                </a:lnTo>
                <a:lnTo>
                  <a:pt x="89" y="786"/>
                </a:lnTo>
                <a:lnTo>
                  <a:pt x="80" y="774"/>
                </a:lnTo>
                <a:lnTo>
                  <a:pt x="70" y="774"/>
                </a:lnTo>
                <a:lnTo>
                  <a:pt x="51" y="705"/>
                </a:lnTo>
                <a:lnTo>
                  <a:pt x="21" y="663"/>
                </a:lnTo>
                <a:lnTo>
                  <a:pt x="18" y="594"/>
                </a:lnTo>
                <a:lnTo>
                  <a:pt x="9" y="522"/>
                </a:lnTo>
                <a:lnTo>
                  <a:pt x="3" y="462"/>
                </a:lnTo>
              </a:path>
            </a:pathLst>
          </a:custGeom>
          <a:solidFill>
            <a:srgbClr val="25D0DF"/>
          </a:solidFill>
          <a:ln w="127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66563" name="AutoShape 33"/>
          <p:cNvSpPr>
            <a:spLocks noChangeArrowheads="1"/>
          </p:cNvSpPr>
          <p:nvPr/>
        </p:nvSpPr>
        <p:spPr bwMode="auto">
          <a:xfrm rot="-2475283">
            <a:off x="6426200" y="1387475"/>
            <a:ext cx="557213" cy="533400"/>
          </a:xfrm>
          <a:prstGeom prst="leftArrow">
            <a:avLst>
              <a:gd name="adj1" fmla="val 50000"/>
              <a:gd name="adj2" fmla="val 26116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39938" name="Freeform 3"/>
          <p:cNvSpPr>
            <a:spLocks/>
          </p:cNvSpPr>
          <p:nvPr/>
        </p:nvSpPr>
        <p:spPr bwMode="auto">
          <a:xfrm>
            <a:off x="863600" y="623888"/>
            <a:ext cx="7543800" cy="5715000"/>
          </a:xfrm>
          <a:custGeom>
            <a:avLst/>
            <a:gdLst>
              <a:gd name="T0" fmla="*/ 2147483647 w 1196"/>
              <a:gd name="T1" fmla="*/ 2147483647 h 1017"/>
              <a:gd name="T2" fmla="*/ 2147483647 w 1196"/>
              <a:gd name="T3" fmla="*/ 2147483647 h 1017"/>
              <a:gd name="T4" fmla="*/ 2147483647 w 1196"/>
              <a:gd name="T5" fmla="*/ 2147483647 h 1017"/>
              <a:gd name="T6" fmla="*/ 2147483647 w 1196"/>
              <a:gd name="T7" fmla="*/ 2147483647 h 1017"/>
              <a:gd name="T8" fmla="*/ 2147483647 w 1196"/>
              <a:gd name="T9" fmla="*/ 2147483647 h 1017"/>
              <a:gd name="T10" fmla="*/ 2147483647 w 1196"/>
              <a:gd name="T11" fmla="*/ 2147483647 h 1017"/>
              <a:gd name="T12" fmla="*/ 2147483647 w 1196"/>
              <a:gd name="T13" fmla="*/ 2147483647 h 1017"/>
              <a:gd name="T14" fmla="*/ 2147483647 w 1196"/>
              <a:gd name="T15" fmla="*/ 2147483647 h 1017"/>
              <a:gd name="T16" fmla="*/ 2147483647 w 1196"/>
              <a:gd name="T17" fmla="*/ 2147483647 h 1017"/>
              <a:gd name="T18" fmla="*/ 2147483647 w 1196"/>
              <a:gd name="T19" fmla="*/ 2147483647 h 1017"/>
              <a:gd name="T20" fmla="*/ 2147483647 w 1196"/>
              <a:gd name="T21" fmla="*/ 2147483647 h 1017"/>
              <a:gd name="T22" fmla="*/ 2147483647 w 1196"/>
              <a:gd name="T23" fmla="*/ 2147483647 h 1017"/>
              <a:gd name="T24" fmla="*/ 2147483647 w 1196"/>
              <a:gd name="T25" fmla="*/ 2147483647 h 1017"/>
              <a:gd name="T26" fmla="*/ 2147483647 w 1196"/>
              <a:gd name="T27" fmla="*/ 2147483647 h 1017"/>
              <a:gd name="T28" fmla="*/ 2147483647 w 1196"/>
              <a:gd name="T29" fmla="*/ 2147483647 h 1017"/>
              <a:gd name="T30" fmla="*/ 2147483647 w 1196"/>
              <a:gd name="T31" fmla="*/ 2147483647 h 1017"/>
              <a:gd name="T32" fmla="*/ 2147483647 w 1196"/>
              <a:gd name="T33" fmla="*/ 2147483647 h 1017"/>
              <a:gd name="T34" fmla="*/ 2147483647 w 1196"/>
              <a:gd name="T35" fmla="*/ 2147483647 h 1017"/>
              <a:gd name="T36" fmla="*/ 2147483647 w 1196"/>
              <a:gd name="T37" fmla="*/ 2147483647 h 1017"/>
              <a:gd name="T38" fmla="*/ 2147483647 w 1196"/>
              <a:gd name="T39" fmla="*/ 2147483647 h 1017"/>
              <a:gd name="T40" fmla="*/ 2147483647 w 1196"/>
              <a:gd name="T41" fmla="*/ 2147483647 h 1017"/>
              <a:gd name="T42" fmla="*/ 2147483647 w 1196"/>
              <a:gd name="T43" fmla="*/ 2147483647 h 1017"/>
              <a:gd name="T44" fmla="*/ 2147483647 w 1196"/>
              <a:gd name="T45" fmla="*/ 2147483647 h 1017"/>
              <a:gd name="T46" fmla="*/ 2147483647 w 1196"/>
              <a:gd name="T47" fmla="*/ 2147483647 h 1017"/>
              <a:gd name="T48" fmla="*/ 2147483647 w 1196"/>
              <a:gd name="T49" fmla="*/ 2147483647 h 1017"/>
              <a:gd name="T50" fmla="*/ 2147483647 w 1196"/>
              <a:gd name="T51" fmla="*/ 2147483647 h 1017"/>
              <a:gd name="T52" fmla="*/ 2147483647 w 1196"/>
              <a:gd name="T53" fmla="*/ 2147483647 h 1017"/>
              <a:gd name="T54" fmla="*/ 2147483647 w 1196"/>
              <a:gd name="T55" fmla="*/ 2147483647 h 1017"/>
              <a:gd name="T56" fmla="*/ 2147483647 w 1196"/>
              <a:gd name="T57" fmla="*/ 2147483647 h 1017"/>
              <a:gd name="T58" fmla="*/ 2147483647 w 1196"/>
              <a:gd name="T59" fmla="*/ 2147483647 h 1017"/>
              <a:gd name="T60" fmla="*/ 2147483647 w 1196"/>
              <a:gd name="T61" fmla="*/ 2147483647 h 1017"/>
              <a:gd name="T62" fmla="*/ 2147483647 w 1196"/>
              <a:gd name="T63" fmla="*/ 2147483647 h 1017"/>
              <a:gd name="T64" fmla="*/ 2147483647 w 1196"/>
              <a:gd name="T65" fmla="*/ 2147483647 h 1017"/>
              <a:gd name="T66" fmla="*/ 2147483647 w 1196"/>
              <a:gd name="T67" fmla="*/ 2147483647 h 1017"/>
              <a:gd name="T68" fmla="*/ 2147483647 w 1196"/>
              <a:gd name="T69" fmla="*/ 2147483647 h 1017"/>
              <a:gd name="T70" fmla="*/ 2147483647 w 1196"/>
              <a:gd name="T71" fmla="*/ 2147483647 h 1017"/>
              <a:gd name="T72" fmla="*/ 2147483647 w 1196"/>
              <a:gd name="T73" fmla="*/ 2147483647 h 1017"/>
              <a:gd name="T74" fmla="*/ 2147483647 w 1196"/>
              <a:gd name="T75" fmla="*/ 2147483647 h 1017"/>
              <a:gd name="T76" fmla="*/ 2147483647 w 1196"/>
              <a:gd name="T77" fmla="*/ 2147483647 h 1017"/>
              <a:gd name="T78" fmla="*/ 2147483647 w 1196"/>
              <a:gd name="T79" fmla="*/ 2147483647 h 1017"/>
              <a:gd name="T80" fmla="*/ 2147483647 w 1196"/>
              <a:gd name="T81" fmla="*/ 2147483647 h 1017"/>
              <a:gd name="T82" fmla="*/ 2147483647 w 1196"/>
              <a:gd name="T83" fmla="*/ 2147483647 h 1017"/>
              <a:gd name="T84" fmla="*/ 2147483647 w 1196"/>
              <a:gd name="T85" fmla="*/ 2147483647 h 1017"/>
              <a:gd name="T86" fmla="*/ 2147483647 w 1196"/>
              <a:gd name="T87" fmla="*/ 2147483647 h 1017"/>
              <a:gd name="T88" fmla="*/ 2147483647 w 1196"/>
              <a:gd name="T89" fmla="*/ 2147483647 h 1017"/>
              <a:gd name="T90" fmla="*/ 2147483647 w 1196"/>
              <a:gd name="T91" fmla="*/ 2147483647 h 1017"/>
              <a:gd name="T92" fmla="*/ 2147483647 w 1196"/>
              <a:gd name="T93" fmla="*/ 2147483647 h 1017"/>
              <a:gd name="T94" fmla="*/ 2147483647 w 1196"/>
              <a:gd name="T95" fmla="*/ 2147483647 h 1017"/>
              <a:gd name="T96" fmla="*/ 2147483647 w 1196"/>
              <a:gd name="T97" fmla="*/ 2147483647 h 1017"/>
              <a:gd name="T98" fmla="*/ 2147483647 w 1196"/>
              <a:gd name="T99" fmla="*/ 2147483647 h 101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196"/>
              <a:gd name="T151" fmla="*/ 0 h 1017"/>
              <a:gd name="T152" fmla="*/ 1196 w 1196"/>
              <a:gd name="T153" fmla="*/ 1017 h 101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196" h="1017">
                <a:moveTo>
                  <a:pt x="0" y="456"/>
                </a:moveTo>
                <a:lnTo>
                  <a:pt x="33" y="399"/>
                </a:lnTo>
                <a:lnTo>
                  <a:pt x="75" y="357"/>
                </a:lnTo>
                <a:lnTo>
                  <a:pt x="114" y="345"/>
                </a:lnTo>
                <a:lnTo>
                  <a:pt x="216" y="279"/>
                </a:lnTo>
                <a:lnTo>
                  <a:pt x="282" y="231"/>
                </a:lnTo>
                <a:lnTo>
                  <a:pt x="348" y="171"/>
                </a:lnTo>
                <a:lnTo>
                  <a:pt x="387" y="129"/>
                </a:lnTo>
                <a:lnTo>
                  <a:pt x="405" y="75"/>
                </a:lnTo>
                <a:lnTo>
                  <a:pt x="450" y="72"/>
                </a:lnTo>
                <a:lnTo>
                  <a:pt x="492" y="24"/>
                </a:lnTo>
                <a:lnTo>
                  <a:pt x="546" y="3"/>
                </a:lnTo>
                <a:lnTo>
                  <a:pt x="600" y="0"/>
                </a:lnTo>
                <a:lnTo>
                  <a:pt x="657" y="1"/>
                </a:lnTo>
                <a:lnTo>
                  <a:pt x="657" y="12"/>
                </a:lnTo>
                <a:lnTo>
                  <a:pt x="676" y="12"/>
                </a:lnTo>
                <a:lnTo>
                  <a:pt x="685" y="12"/>
                </a:lnTo>
                <a:lnTo>
                  <a:pt x="714" y="12"/>
                </a:lnTo>
                <a:lnTo>
                  <a:pt x="724" y="12"/>
                </a:lnTo>
                <a:lnTo>
                  <a:pt x="734" y="12"/>
                </a:lnTo>
                <a:lnTo>
                  <a:pt x="734" y="24"/>
                </a:lnTo>
                <a:lnTo>
                  <a:pt x="743" y="24"/>
                </a:lnTo>
                <a:lnTo>
                  <a:pt x="762" y="24"/>
                </a:lnTo>
                <a:lnTo>
                  <a:pt x="791" y="24"/>
                </a:lnTo>
                <a:lnTo>
                  <a:pt x="810" y="24"/>
                </a:lnTo>
                <a:lnTo>
                  <a:pt x="820" y="35"/>
                </a:lnTo>
                <a:lnTo>
                  <a:pt x="839" y="35"/>
                </a:lnTo>
                <a:lnTo>
                  <a:pt x="849" y="35"/>
                </a:lnTo>
                <a:lnTo>
                  <a:pt x="859" y="35"/>
                </a:lnTo>
                <a:lnTo>
                  <a:pt x="868" y="35"/>
                </a:lnTo>
                <a:lnTo>
                  <a:pt x="878" y="35"/>
                </a:lnTo>
                <a:lnTo>
                  <a:pt x="907" y="35"/>
                </a:lnTo>
                <a:lnTo>
                  <a:pt x="926" y="35"/>
                </a:lnTo>
                <a:lnTo>
                  <a:pt x="935" y="47"/>
                </a:lnTo>
                <a:lnTo>
                  <a:pt x="945" y="47"/>
                </a:lnTo>
                <a:lnTo>
                  <a:pt x="955" y="47"/>
                </a:lnTo>
                <a:lnTo>
                  <a:pt x="964" y="58"/>
                </a:lnTo>
                <a:lnTo>
                  <a:pt x="974" y="58"/>
                </a:lnTo>
                <a:lnTo>
                  <a:pt x="984" y="70"/>
                </a:lnTo>
                <a:lnTo>
                  <a:pt x="993" y="81"/>
                </a:lnTo>
                <a:lnTo>
                  <a:pt x="993" y="93"/>
                </a:lnTo>
                <a:lnTo>
                  <a:pt x="1012" y="104"/>
                </a:lnTo>
                <a:lnTo>
                  <a:pt x="1022" y="116"/>
                </a:lnTo>
                <a:lnTo>
                  <a:pt x="1032" y="128"/>
                </a:lnTo>
                <a:lnTo>
                  <a:pt x="1041" y="139"/>
                </a:lnTo>
                <a:lnTo>
                  <a:pt x="1051" y="151"/>
                </a:lnTo>
                <a:lnTo>
                  <a:pt x="1060" y="162"/>
                </a:lnTo>
                <a:lnTo>
                  <a:pt x="1070" y="174"/>
                </a:lnTo>
                <a:lnTo>
                  <a:pt x="1080" y="197"/>
                </a:lnTo>
                <a:lnTo>
                  <a:pt x="1089" y="208"/>
                </a:lnTo>
                <a:lnTo>
                  <a:pt x="1099" y="208"/>
                </a:lnTo>
                <a:lnTo>
                  <a:pt x="1099" y="220"/>
                </a:lnTo>
                <a:lnTo>
                  <a:pt x="1109" y="231"/>
                </a:lnTo>
                <a:lnTo>
                  <a:pt x="1118" y="243"/>
                </a:lnTo>
                <a:lnTo>
                  <a:pt x="1118" y="255"/>
                </a:lnTo>
                <a:lnTo>
                  <a:pt x="1118" y="266"/>
                </a:lnTo>
                <a:lnTo>
                  <a:pt x="1128" y="278"/>
                </a:lnTo>
                <a:lnTo>
                  <a:pt x="1128" y="289"/>
                </a:lnTo>
                <a:lnTo>
                  <a:pt x="1137" y="312"/>
                </a:lnTo>
                <a:lnTo>
                  <a:pt x="1137" y="324"/>
                </a:lnTo>
                <a:lnTo>
                  <a:pt x="1147" y="358"/>
                </a:lnTo>
                <a:lnTo>
                  <a:pt x="1157" y="358"/>
                </a:lnTo>
                <a:lnTo>
                  <a:pt x="1166" y="370"/>
                </a:lnTo>
                <a:lnTo>
                  <a:pt x="1166" y="382"/>
                </a:lnTo>
                <a:lnTo>
                  <a:pt x="1176" y="393"/>
                </a:lnTo>
                <a:lnTo>
                  <a:pt x="1176" y="428"/>
                </a:lnTo>
                <a:lnTo>
                  <a:pt x="1185" y="451"/>
                </a:lnTo>
                <a:lnTo>
                  <a:pt x="1195" y="474"/>
                </a:lnTo>
                <a:lnTo>
                  <a:pt x="1195" y="497"/>
                </a:lnTo>
                <a:lnTo>
                  <a:pt x="1195" y="509"/>
                </a:lnTo>
                <a:lnTo>
                  <a:pt x="1195" y="520"/>
                </a:lnTo>
                <a:lnTo>
                  <a:pt x="1195" y="532"/>
                </a:lnTo>
                <a:lnTo>
                  <a:pt x="1195" y="555"/>
                </a:lnTo>
                <a:lnTo>
                  <a:pt x="1185" y="566"/>
                </a:lnTo>
                <a:lnTo>
                  <a:pt x="1185" y="578"/>
                </a:lnTo>
                <a:lnTo>
                  <a:pt x="1185" y="589"/>
                </a:lnTo>
                <a:lnTo>
                  <a:pt x="1185" y="601"/>
                </a:lnTo>
                <a:lnTo>
                  <a:pt x="1185" y="612"/>
                </a:lnTo>
                <a:lnTo>
                  <a:pt x="1176" y="624"/>
                </a:lnTo>
                <a:lnTo>
                  <a:pt x="1176" y="636"/>
                </a:lnTo>
                <a:lnTo>
                  <a:pt x="1166" y="647"/>
                </a:lnTo>
                <a:lnTo>
                  <a:pt x="1157" y="659"/>
                </a:lnTo>
                <a:lnTo>
                  <a:pt x="1157" y="670"/>
                </a:lnTo>
                <a:lnTo>
                  <a:pt x="1147" y="670"/>
                </a:lnTo>
                <a:lnTo>
                  <a:pt x="1137" y="670"/>
                </a:lnTo>
                <a:lnTo>
                  <a:pt x="1128" y="682"/>
                </a:lnTo>
                <a:lnTo>
                  <a:pt x="1118" y="682"/>
                </a:lnTo>
                <a:lnTo>
                  <a:pt x="1109" y="682"/>
                </a:lnTo>
                <a:lnTo>
                  <a:pt x="1099" y="682"/>
                </a:lnTo>
                <a:lnTo>
                  <a:pt x="1089" y="693"/>
                </a:lnTo>
                <a:lnTo>
                  <a:pt x="1080" y="693"/>
                </a:lnTo>
                <a:lnTo>
                  <a:pt x="1070" y="693"/>
                </a:lnTo>
                <a:lnTo>
                  <a:pt x="1060" y="693"/>
                </a:lnTo>
                <a:lnTo>
                  <a:pt x="1051" y="693"/>
                </a:lnTo>
                <a:lnTo>
                  <a:pt x="1041" y="693"/>
                </a:lnTo>
                <a:lnTo>
                  <a:pt x="1032" y="693"/>
                </a:lnTo>
                <a:lnTo>
                  <a:pt x="1022" y="693"/>
                </a:lnTo>
                <a:lnTo>
                  <a:pt x="1012" y="705"/>
                </a:lnTo>
                <a:lnTo>
                  <a:pt x="1003" y="705"/>
                </a:lnTo>
                <a:lnTo>
                  <a:pt x="993" y="716"/>
                </a:lnTo>
                <a:lnTo>
                  <a:pt x="984" y="716"/>
                </a:lnTo>
                <a:lnTo>
                  <a:pt x="955" y="716"/>
                </a:lnTo>
                <a:lnTo>
                  <a:pt x="945" y="728"/>
                </a:lnTo>
                <a:lnTo>
                  <a:pt x="935" y="728"/>
                </a:lnTo>
                <a:lnTo>
                  <a:pt x="926" y="728"/>
                </a:lnTo>
                <a:lnTo>
                  <a:pt x="916" y="728"/>
                </a:lnTo>
                <a:lnTo>
                  <a:pt x="907" y="728"/>
                </a:lnTo>
                <a:lnTo>
                  <a:pt x="897" y="728"/>
                </a:lnTo>
                <a:lnTo>
                  <a:pt x="887" y="728"/>
                </a:lnTo>
                <a:lnTo>
                  <a:pt x="878" y="728"/>
                </a:lnTo>
                <a:lnTo>
                  <a:pt x="878" y="716"/>
                </a:lnTo>
                <a:lnTo>
                  <a:pt x="868" y="716"/>
                </a:lnTo>
                <a:lnTo>
                  <a:pt x="859" y="716"/>
                </a:lnTo>
                <a:lnTo>
                  <a:pt x="849" y="705"/>
                </a:lnTo>
                <a:lnTo>
                  <a:pt x="839" y="705"/>
                </a:lnTo>
                <a:lnTo>
                  <a:pt x="810" y="693"/>
                </a:lnTo>
                <a:lnTo>
                  <a:pt x="801" y="693"/>
                </a:lnTo>
                <a:lnTo>
                  <a:pt x="791" y="705"/>
                </a:lnTo>
                <a:lnTo>
                  <a:pt x="782" y="705"/>
                </a:lnTo>
                <a:lnTo>
                  <a:pt x="753" y="716"/>
                </a:lnTo>
                <a:lnTo>
                  <a:pt x="743" y="716"/>
                </a:lnTo>
                <a:lnTo>
                  <a:pt x="743" y="728"/>
                </a:lnTo>
                <a:lnTo>
                  <a:pt x="734" y="728"/>
                </a:lnTo>
                <a:lnTo>
                  <a:pt x="734" y="739"/>
                </a:lnTo>
                <a:lnTo>
                  <a:pt x="724" y="751"/>
                </a:lnTo>
                <a:lnTo>
                  <a:pt x="714" y="763"/>
                </a:lnTo>
                <a:lnTo>
                  <a:pt x="714" y="774"/>
                </a:lnTo>
                <a:lnTo>
                  <a:pt x="705" y="786"/>
                </a:lnTo>
                <a:lnTo>
                  <a:pt x="705" y="797"/>
                </a:lnTo>
                <a:lnTo>
                  <a:pt x="705" y="809"/>
                </a:lnTo>
                <a:lnTo>
                  <a:pt x="695" y="820"/>
                </a:lnTo>
                <a:lnTo>
                  <a:pt x="695" y="832"/>
                </a:lnTo>
                <a:lnTo>
                  <a:pt x="695" y="843"/>
                </a:lnTo>
                <a:lnTo>
                  <a:pt x="695" y="866"/>
                </a:lnTo>
                <a:lnTo>
                  <a:pt x="695" y="901"/>
                </a:lnTo>
                <a:lnTo>
                  <a:pt x="685" y="913"/>
                </a:lnTo>
                <a:lnTo>
                  <a:pt x="685" y="924"/>
                </a:lnTo>
                <a:lnTo>
                  <a:pt x="676" y="924"/>
                </a:lnTo>
                <a:lnTo>
                  <a:pt x="666" y="947"/>
                </a:lnTo>
                <a:lnTo>
                  <a:pt x="657" y="959"/>
                </a:lnTo>
                <a:lnTo>
                  <a:pt x="647" y="970"/>
                </a:lnTo>
                <a:lnTo>
                  <a:pt x="628" y="982"/>
                </a:lnTo>
                <a:lnTo>
                  <a:pt x="618" y="993"/>
                </a:lnTo>
                <a:lnTo>
                  <a:pt x="609" y="993"/>
                </a:lnTo>
                <a:lnTo>
                  <a:pt x="580" y="1005"/>
                </a:lnTo>
                <a:lnTo>
                  <a:pt x="570" y="1005"/>
                </a:lnTo>
                <a:lnTo>
                  <a:pt x="560" y="1005"/>
                </a:lnTo>
                <a:lnTo>
                  <a:pt x="551" y="1016"/>
                </a:lnTo>
                <a:lnTo>
                  <a:pt x="541" y="1016"/>
                </a:lnTo>
                <a:lnTo>
                  <a:pt x="532" y="1005"/>
                </a:lnTo>
                <a:lnTo>
                  <a:pt x="512" y="1005"/>
                </a:lnTo>
                <a:lnTo>
                  <a:pt x="503" y="1005"/>
                </a:lnTo>
                <a:lnTo>
                  <a:pt x="503" y="993"/>
                </a:lnTo>
                <a:lnTo>
                  <a:pt x="493" y="993"/>
                </a:lnTo>
                <a:lnTo>
                  <a:pt x="484" y="993"/>
                </a:lnTo>
                <a:lnTo>
                  <a:pt x="474" y="982"/>
                </a:lnTo>
                <a:lnTo>
                  <a:pt x="464" y="970"/>
                </a:lnTo>
                <a:lnTo>
                  <a:pt x="455" y="970"/>
                </a:lnTo>
                <a:lnTo>
                  <a:pt x="435" y="959"/>
                </a:lnTo>
                <a:lnTo>
                  <a:pt x="426" y="959"/>
                </a:lnTo>
                <a:lnTo>
                  <a:pt x="416" y="959"/>
                </a:lnTo>
                <a:lnTo>
                  <a:pt x="407" y="959"/>
                </a:lnTo>
                <a:lnTo>
                  <a:pt x="397" y="947"/>
                </a:lnTo>
                <a:lnTo>
                  <a:pt x="387" y="959"/>
                </a:lnTo>
                <a:lnTo>
                  <a:pt x="378" y="947"/>
                </a:lnTo>
                <a:lnTo>
                  <a:pt x="359" y="947"/>
                </a:lnTo>
                <a:lnTo>
                  <a:pt x="349" y="947"/>
                </a:lnTo>
                <a:lnTo>
                  <a:pt x="339" y="947"/>
                </a:lnTo>
                <a:lnTo>
                  <a:pt x="330" y="947"/>
                </a:lnTo>
                <a:lnTo>
                  <a:pt x="310" y="947"/>
                </a:lnTo>
                <a:lnTo>
                  <a:pt x="301" y="947"/>
                </a:lnTo>
                <a:lnTo>
                  <a:pt x="291" y="947"/>
                </a:lnTo>
                <a:lnTo>
                  <a:pt x="282" y="947"/>
                </a:lnTo>
                <a:lnTo>
                  <a:pt x="272" y="947"/>
                </a:lnTo>
                <a:lnTo>
                  <a:pt x="262" y="936"/>
                </a:lnTo>
                <a:lnTo>
                  <a:pt x="243" y="936"/>
                </a:lnTo>
                <a:lnTo>
                  <a:pt x="234" y="924"/>
                </a:lnTo>
                <a:lnTo>
                  <a:pt x="224" y="924"/>
                </a:lnTo>
                <a:lnTo>
                  <a:pt x="214" y="913"/>
                </a:lnTo>
                <a:lnTo>
                  <a:pt x="205" y="901"/>
                </a:lnTo>
                <a:lnTo>
                  <a:pt x="195" y="878"/>
                </a:lnTo>
                <a:lnTo>
                  <a:pt x="185" y="878"/>
                </a:lnTo>
                <a:lnTo>
                  <a:pt x="176" y="878"/>
                </a:lnTo>
                <a:lnTo>
                  <a:pt x="166" y="866"/>
                </a:lnTo>
                <a:lnTo>
                  <a:pt x="157" y="855"/>
                </a:lnTo>
                <a:lnTo>
                  <a:pt x="147" y="843"/>
                </a:lnTo>
                <a:lnTo>
                  <a:pt x="137" y="820"/>
                </a:lnTo>
                <a:lnTo>
                  <a:pt x="128" y="809"/>
                </a:lnTo>
                <a:lnTo>
                  <a:pt x="128" y="797"/>
                </a:lnTo>
                <a:lnTo>
                  <a:pt x="118" y="797"/>
                </a:lnTo>
                <a:lnTo>
                  <a:pt x="118" y="786"/>
                </a:lnTo>
                <a:lnTo>
                  <a:pt x="109" y="786"/>
                </a:lnTo>
                <a:lnTo>
                  <a:pt x="89" y="786"/>
                </a:lnTo>
                <a:lnTo>
                  <a:pt x="80" y="774"/>
                </a:lnTo>
                <a:lnTo>
                  <a:pt x="70" y="774"/>
                </a:lnTo>
                <a:lnTo>
                  <a:pt x="51" y="705"/>
                </a:lnTo>
                <a:lnTo>
                  <a:pt x="21" y="663"/>
                </a:lnTo>
                <a:lnTo>
                  <a:pt x="18" y="594"/>
                </a:lnTo>
                <a:lnTo>
                  <a:pt x="9" y="522"/>
                </a:lnTo>
                <a:lnTo>
                  <a:pt x="3" y="462"/>
                </a:lnTo>
              </a:path>
            </a:pathLst>
          </a:custGeom>
          <a:solidFill>
            <a:srgbClr val="25D0DF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43" name="Freeform 4"/>
          <p:cNvSpPr>
            <a:spLocks/>
          </p:cNvSpPr>
          <p:nvPr/>
        </p:nvSpPr>
        <p:spPr bwMode="auto">
          <a:xfrm>
            <a:off x="1571173" y="1164547"/>
            <a:ext cx="5998029" cy="4662941"/>
          </a:xfrm>
          <a:custGeom>
            <a:avLst/>
            <a:gdLst>
              <a:gd name="T0" fmla="*/ 2147483647 w 1196"/>
              <a:gd name="T1" fmla="*/ 2147483647 h 1017"/>
              <a:gd name="T2" fmla="*/ 2147483647 w 1196"/>
              <a:gd name="T3" fmla="*/ 2147483647 h 1017"/>
              <a:gd name="T4" fmla="*/ 2147483647 w 1196"/>
              <a:gd name="T5" fmla="*/ 2147483647 h 1017"/>
              <a:gd name="T6" fmla="*/ 2147483647 w 1196"/>
              <a:gd name="T7" fmla="*/ 2147483647 h 1017"/>
              <a:gd name="T8" fmla="*/ 2147483647 w 1196"/>
              <a:gd name="T9" fmla="*/ 2147483647 h 1017"/>
              <a:gd name="T10" fmla="*/ 2147483647 w 1196"/>
              <a:gd name="T11" fmla="*/ 2147483647 h 1017"/>
              <a:gd name="T12" fmla="*/ 2147483647 w 1196"/>
              <a:gd name="T13" fmla="*/ 2147483647 h 1017"/>
              <a:gd name="T14" fmla="*/ 2147483647 w 1196"/>
              <a:gd name="T15" fmla="*/ 2147483647 h 1017"/>
              <a:gd name="T16" fmla="*/ 2147483647 w 1196"/>
              <a:gd name="T17" fmla="*/ 2147483647 h 1017"/>
              <a:gd name="T18" fmla="*/ 2147483647 w 1196"/>
              <a:gd name="T19" fmla="*/ 2147483647 h 1017"/>
              <a:gd name="T20" fmla="*/ 2147483647 w 1196"/>
              <a:gd name="T21" fmla="*/ 2147483647 h 1017"/>
              <a:gd name="T22" fmla="*/ 2147483647 w 1196"/>
              <a:gd name="T23" fmla="*/ 2147483647 h 1017"/>
              <a:gd name="T24" fmla="*/ 2147483647 w 1196"/>
              <a:gd name="T25" fmla="*/ 2147483647 h 1017"/>
              <a:gd name="T26" fmla="*/ 2147483647 w 1196"/>
              <a:gd name="T27" fmla="*/ 2147483647 h 1017"/>
              <a:gd name="T28" fmla="*/ 2147483647 w 1196"/>
              <a:gd name="T29" fmla="*/ 2147483647 h 1017"/>
              <a:gd name="T30" fmla="*/ 2147483647 w 1196"/>
              <a:gd name="T31" fmla="*/ 2147483647 h 1017"/>
              <a:gd name="T32" fmla="*/ 2147483647 w 1196"/>
              <a:gd name="T33" fmla="*/ 2147483647 h 1017"/>
              <a:gd name="T34" fmla="*/ 2147483647 w 1196"/>
              <a:gd name="T35" fmla="*/ 2147483647 h 1017"/>
              <a:gd name="T36" fmla="*/ 2147483647 w 1196"/>
              <a:gd name="T37" fmla="*/ 2147483647 h 1017"/>
              <a:gd name="T38" fmla="*/ 2147483647 w 1196"/>
              <a:gd name="T39" fmla="*/ 2147483647 h 1017"/>
              <a:gd name="T40" fmla="*/ 2147483647 w 1196"/>
              <a:gd name="T41" fmla="*/ 2147483647 h 1017"/>
              <a:gd name="T42" fmla="*/ 2147483647 w 1196"/>
              <a:gd name="T43" fmla="*/ 2147483647 h 1017"/>
              <a:gd name="T44" fmla="*/ 2147483647 w 1196"/>
              <a:gd name="T45" fmla="*/ 2147483647 h 1017"/>
              <a:gd name="T46" fmla="*/ 2147483647 w 1196"/>
              <a:gd name="T47" fmla="*/ 2147483647 h 1017"/>
              <a:gd name="T48" fmla="*/ 2147483647 w 1196"/>
              <a:gd name="T49" fmla="*/ 2147483647 h 1017"/>
              <a:gd name="T50" fmla="*/ 2147483647 w 1196"/>
              <a:gd name="T51" fmla="*/ 2147483647 h 1017"/>
              <a:gd name="T52" fmla="*/ 2147483647 w 1196"/>
              <a:gd name="T53" fmla="*/ 2147483647 h 1017"/>
              <a:gd name="T54" fmla="*/ 2147483647 w 1196"/>
              <a:gd name="T55" fmla="*/ 2147483647 h 1017"/>
              <a:gd name="T56" fmla="*/ 2147483647 w 1196"/>
              <a:gd name="T57" fmla="*/ 2147483647 h 1017"/>
              <a:gd name="T58" fmla="*/ 2147483647 w 1196"/>
              <a:gd name="T59" fmla="*/ 2147483647 h 1017"/>
              <a:gd name="T60" fmla="*/ 2147483647 w 1196"/>
              <a:gd name="T61" fmla="*/ 2147483647 h 1017"/>
              <a:gd name="T62" fmla="*/ 2147483647 w 1196"/>
              <a:gd name="T63" fmla="*/ 2147483647 h 1017"/>
              <a:gd name="T64" fmla="*/ 2147483647 w 1196"/>
              <a:gd name="T65" fmla="*/ 2147483647 h 1017"/>
              <a:gd name="T66" fmla="*/ 2147483647 w 1196"/>
              <a:gd name="T67" fmla="*/ 2147483647 h 1017"/>
              <a:gd name="T68" fmla="*/ 2147483647 w 1196"/>
              <a:gd name="T69" fmla="*/ 2147483647 h 1017"/>
              <a:gd name="T70" fmla="*/ 2147483647 w 1196"/>
              <a:gd name="T71" fmla="*/ 2147483647 h 1017"/>
              <a:gd name="T72" fmla="*/ 2147483647 w 1196"/>
              <a:gd name="T73" fmla="*/ 2147483647 h 1017"/>
              <a:gd name="T74" fmla="*/ 2147483647 w 1196"/>
              <a:gd name="T75" fmla="*/ 2147483647 h 1017"/>
              <a:gd name="T76" fmla="*/ 2147483647 w 1196"/>
              <a:gd name="T77" fmla="*/ 2147483647 h 1017"/>
              <a:gd name="T78" fmla="*/ 2147483647 w 1196"/>
              <a:gd name="T79" fmla="*/ 2147483647 h 1017"/>
              <a:gd name="T80" fmla="*/ 2147483647 w 1196"/>
              <a:gd name="T81" fmla="*/ 2147483647 h 1017"/>
              <a:gd name="T82" fmla="*/ 2147483647 w 1196"/>
              <a:gd name="T83" fmla="*/ 2147483647 h 1017"/>
              <a:gd name="T84" fmla="*/ 2147483647 w 1196"/>
              <a:gd name="T85" fmla="*/ 2147483647 h 1017"/>
              <a:gd name="T86" fmla="*/ 2147483647 w 1196"/>
              <a:gd name="T87" fmla="*/ 2147483647 h 1017"/>
              <a:gd name="T88" fmla="*/ 2147483647 w 1196"/>
              <a:gd name="T89" fmla="*/ 2147483647 h 1017"/>
              <a:gd name="T90" fmla="*/ 2147483647 w 1196"/>
              <a:gd name="T91" fmla="*/ 2147483647 h 1017"/>
              <a:gd name="T92" fmla="*/ 2147483647 w 1196"/>
              <a:gd name="T93" fmla="*/ 2147483647 h 1017"/>
              <a:gd name="T94" fmla="*/ 2147483647 w 1196"/>
              <a:gd name="T95" fmla="*/ 2147483647 h 1017"/>
              <a:gd name="T96" fmla="*/ 2147483647 w 1196"/>
              <a:gd name="T97" fmla="*/ 2147483647 h 1017"/>
              <a:gd name="T98" fmla="*/ 2147483647 w 1196"/>
              <a:gd name="T99" fmla="*/ 2147483647 h 101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196"/>
              <a:gd name="T151" fmla="*/ 0 h 1017"/>
              <a:gd name="T152" fmla="*/ 1196 w 1196"/>
              <a:gd name="T153" fmla="*/ 1017 h 101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196" h="1017">
                <a:moveTo>
                  <a:pt x="0" y="456"/>
                </a:moveTo>
                <a:lnTo>
                  <a:pt x="33" y="399"/>
                </a:lnTo>
                <a:lnTo>
                  <a:pt x="75" y="357"/>
                </a:lnTo>
                <a:lnTo>
                  <a:pt x="114" y="345"/>
                </a:lnTo>
                <a:lnTo>
                  <a:pt x="216" y="279"/>
                </a:lnTo>
                <a:lnTo>
                  <a:pt x="282" y="231"/>
                </a:lnTo>
                <a:lnTo>
                  <a:pt x="348" y="171"/>
                </a:lnTo>
                <a:lnTo>
                  <a:pt x="387" y="129"/>
                </a:lnTo>
                <a:lnTo>
                  <a:pt x="405" y="75"/>
                </a:lnTo>
                <a:lnTo>
                  <a:pt x="450" y="72"/>
                </a:lnTo>
                <a:lnTo>
                  <a:pt x="492" y="24"/>
                </a:lnTo>
                <a:lnTo>
                  <a:pt x="546" y="3"/>
                </a:lnTo>
                <a:lnTo>
                  <a:pt x="600" y="0"/>
                </a:lnTo>
                <a:lnTo>
                  <a:pt x="657" y="1"/>
                </a:lnTo>
                <a:lnTo>
                  <a:pt x="657" y="12"/>
                </a:lnTo>
                <a:lnTo>
                  <a:pt x="676" y="12"/>
                </a:lnTo>
                <a:lnTo>
                  <a:pt x="685" y="12"/>
                </a:lnTo>
                <a:lnTo>
                  <a:pt x="714" y="12"/>
                </a:lnTo>
                <a:lnTo>
                  <a:pt x="724" y="12"/>
                </a:lnTo>
                <a:lnTo>
                  <a:pt x="734" y="12"/>
                </a:lnTo>
                <a:lnTo>
                  <a:pt x="734" y="24"/>
                </a:lnTo>
                <a:lnTo>
                  <a:pt x="743" y="24"/>
                </a:lnTo>
                <a:lnTo>
                  <a:pt x="762" y="24"/>
                </a:lnTo>
                <a:lnTo>
                  <a:pt x="791" y="24"/>
                </a:lnTo>
                <a:lnTo>
                  <a:pt x="810" y="24"/>
                </a:lnTo>
                <a:lnTo>
                  <a:pt x="820" y="35"/>
                </a:lnTo>
                <a:lnTo>
                  <a:pt x="839" y="35"/>
                </a:lnTo>
                <a:lnTo>
                  <a:pt x="849" y="35"/>
                </a:lnTo>
                <a:lnTo>
                  <a:pt x="859" y="35"/>
                </a:lnTo>
                <a:lnTo>
                  <a:pt x="868" y="35"/>
                </a:lnTo>
                <a:lnTo>
                  <a:pt x="878" y="35"/>
                </a:lnTo>
                <a:lnTo>
                  <a:pt x="907" y="35"/>
                </a:lnTo>
                <a:lnTo>
                  <a:pt x="926" y="35"/>
                </a:lnTo>
                <a:lnTo>
                  <a:pt x="935" y="47"/>
                </a:lnTo>
                <a:lnTo>
                  <a:pt x="945" y="47"/>
                </a:lnTo>
                <a:lnTo>
                  <a:pt x="955" y="47"/>
                </a:lnTo>
                <a:lnTo>
                  <a:pt x="964" y="58"/>
                </a:lnTo>
                <a:lnTo>
                  <a:pt x="974" y="58"/>
                </a:lnTo>
                <a:lnTo>
                  <a:pt x="984" y="70"/>
                </a:lnTo>
                <a:lnTo>
                  <a:pt x="993" y="81"/>
                </a:lnTo>
                <a:lnTo>
                  <a:pt x="993" y="93"/>
                </a:lnTo>
                <a:lnTo>
                  <a:pt x="1012" y="104"/>
                </a:lnTo>
                <a:lnTo>
                  <a:pt x="1022" y="116"/>
                </a:lnTo>
                <a:lnTo>
                  <a:pt x="1032" y="128"/>
                </a:lnTo>
                <a:lnTo>
                  <a:pt x="1041" y="139"/>
                </a:lnTo>
                <a:lnTo>
                  <a:pt x="1051" y="151"/>
                </a:lnTo>
                <a:lnTo>
                  <a:pt x="1060" y="162"/>
                </a:lnTo>
                <a:lnTo>
                  <a:pt x="1070" y="174"/>
                </a:lnTo>
                <a:lnTo>
                  <a:pt x="1080" y="197"/>
                </a:lnTo>
                <a:lnTo>
                  <a:pt x="1089" y="208"/>
                </a:lnTo>
                <a:lnTo>
                  <a:pt x="1099" y="208"/>
                </a:lnTo>
                <a:lnTo>
                  <a:pt x="1099" y="220"/>
                </a:lnTo>
                <a:lnTo>
                  <a:pt x="1109" y="231"/>
                </a:lnTo>
                <a:lnTo>
                  <a:pt x="1118" y="243"/>
                </a:lnTo>
                <a:lnTo>
                  <a:pt x="1118" y="255"/>
                </a:lnTo>
                <a:lnTo>
                  <a:pt x="1118" y="266"/>
                </a:lnTo>
                <a:lnTo>
                  <a:pt x="1128" y="278"/>
                </a:lnTo>
                <a:lnTo>
                  <a:pt x="1128" y="289"/>
                </a:lnTo>
                <a:lnTo>
                  <a:pt x="1137" y="312"/>
                </a:lnTo>
                <a:lnTo>
                  <a:pt x="1137" y="324"/>
                </a:lnTo>
                <a:lnTo>
                  <a:pt x="1147" y="358"/>
                </a:lnTo>
                <a:lnTo>
                  <a:pt x="1157" y="358"/>
                </a:lnTo>
                <a:lnTo>
                  <a:pt x="1166" y="370"/>
                </a:lnTo>
                <a:lnTo>
                  <a:pt x="1166" y="382"/>
                </a:lnTo>
                <a:lnTo>
                  <a:pt x="1176" y="393"/>
                </a:lnTo>
                <a:lnTo>
                  <a:pt x="1176" y="428"/>
                </a:lnTo>
                <a:lnTo>
                  <a:pt x="1185" y="451"/>
                </a:lnTo>
                <a:lnTo>
                  <a:pt x="1195" y="474"/>
                </a:lnTo>
                <a:lnTo>
                  <a:pt x="1195" y="497"/>
                </a:lnTo>
                <a:lnTo>
                  <a:pt x="1195" y="509"/>
                </a:lnTo>
                <a:lnTo>
                  <a:pt x="1195" y="520"/>
                </a:lnTo>
                <a:lnTo>
                  <a:pt x="1195" y="532"/>
                </a:lnTo>
                <a:lnTo>
                  <a:pt x="1195" y="555"/>
                </a:lnTo>
                <a:lnTo>
                  <a:pt x="1185" y="566"/>
                </a:lnTo>
                <a:lnTo>
                  <a:pt x="1185" y="578"/>
                </a:lnTo>
                <a:lnTo>
                  <a:pt x="1185" y="589"/>
                </a:lnTo>
                <a:lnTo>
                  <a:pt x="1185" y="601"/>
                </a:lnTo>
                <a:lnTo>
                  <a:pt x="1185" y="612"/>
                </a:lnTo>
                <a:lnTo>
                  <a:pt x="1176" y="624"/>
                </a:lnTo>
                <a:lnTo>
                  <a:pt x="1176" y="636"/>
                </a:lnTo>
                <a:lnTo>
                  <a:pt x="1166" y="647"/>
                </a:lnTo>
                <a:lnTo>
                  <a:pt x="1157" y="659"/>
                </a:lnTo>
                <a:lnTo>
                  <a:pt x="1157" y="670"/>
                </a:lnTo>
                <a:lnTo>
                  <a:pt x="1147" y="670"/>
                </a:lnTo>
                <a:lnTo>
                  <a:pt x="1137" y="670"/>
                </a:lnTo>
                <a:lnTo>
                  <a:pt x="1128" y="682"/>
                </a:lnTo>
                <a:lnTo>
                  <a:pt x="1118" y="682"/>
                </a:lnTo>
                <a:lnTo>
                  <a:pt x="1109" y="682"/>
                </a:lnTo>
                <a:lnTo>
                  <a:pt x="1099" y="682"/>
                </a:lnTo>
                <a:lnTo>
                  <a:pt x="1089" y="693"/>
                </a:lnTo>
                <a:lnTo>
                  <a:pt x="1080" y="693"/>
                </a:lnTo>
                <a:lnTo>
                  <a:pt x="1070" y="693"/>
                </a:lnTo>
                <a:lnTo>
                  <a:pt x="1060" y="693"/>
                </a:lnTo>
                <a:lnTo>
                  <a:pt x="1051" y="693"/>
                </a:lnTo>
                <a:lnTo>
                  <a:pt x="1041" y="693"/>
                </a:lnTo>
                <a:lnTo>
                  <a:pt x="1032" y="693"/>
                </a:lnTo>
                <a:lnTo>
                  <a:pt x="1022" y="693"/>
                </a:lnTo>
                <a:lnTo>
                  <a:pt x="1012" y="705"/>
                </a:lnTo>
                <a:lnTo>
                  <a:pt x="1003" y="705"/>
                </a:lnTo>
                <a:lnTo>
                  <a:pt x="993" y="716"/>
                </a:lnTo>
                <a:lnTo>
                  <a:pt x="984" y="716"/>
                </a:lnTo>
                <a:lnTo>
                  <a:pt x="955" y="716"/>
                </a:lnTo>
                <a:lnTo>
                  <a:pt x="945" y="728"/>
                </a:lnTo>
                <a:lnTo>
                  <a:pt x="935" y="728"/>
                </a:lnTo>
                <a:lnTo>
                  <a:pt x="926" y="728"/>
                </a:lnTo>
                <a:lnTo>
                  <a:pt x="916" y="728"/>
                </a:lnTo>
                <a:lnTo>
                  <a:pt x="907" y="728"/>
                </a:lnTo>
                <a:lnTo>
                  <a:pt x="897" y="728"/>
                </a:lnTo>
                <a:lnTo>
                  <a:pt x="887" y="728"/>
                </a:lnTo>
                <a:lnTo>
                  <a:pt x="878" y="728"/>
                </a:lnTo>
                <a:lnTo>
                  <a:pt x="878" y="716"/>
                </a:lnTo>
                <a:lnTo>
                  <a:pt x="868" y="716"/>
                </a:lnTo>
                <a:lnTo>
                  <a:pt x="859" y="716"/>
                </a:lnTo>
                <a:lnTo>
                  <a:pt x="849" y="705"/>
                </a:lnTo>
                <a:lnTo>
                  <a:pt x="839" y="705"/>
                </a:lnTo>
                <a:lnTo>
                  <a:pt x="810" y="693"/>
                </a:lnTo>
                <a:lnTo>
                  <a:pt x="801" y="693"/>
                </a:lnTo>
                <a:lnTo>
                  <a:pt x="791" y="705"/>
                </a:lnTo>
                <a:lnTo>
                  <a:pt x="782" y="705"/>
                </a:lnTo>
                <a:lnTo>
                  <a:pt x="753" y="716"/>
                </a:lnTo>
                <a:lnTo>
                  <a:pt x="743" y="716"/>
                </a:lnTo>
                <a:lnTo>
                  <a:pt x="743" y="728"/>
                </a:lnTo>
                <a:lnTo>
                  <a:pt x="734" y="728"/>
                </a:lnTo>
                <a:lnTo>
                  <a:pt x="734" y="739"/>
                </a:lnTo>
                <a:lnTo>
                  <a:pt x="724" y="751"/>
                </a:lnTo>
                <a:lnTo>
                  <a:pt x="714" y="763"/>
                </a:lnTo>
                <a:lnTo>
                  <a:pt x="714" y="774"/>
                </a:lnTo>
                <a:lnTo>
                  <a:pt x="705" y="786"/>
                </a:lnTo>
                <a:lnTo>
                  <a:pt x="705" y="797"/>
                </a:lnTo>
                <a:lnTo>
                  <a:pt x="705" y="809"/>
                </a:lnTo>
                <a:lnTo>
                  <a:pt x="695" y="820"/>
                </a:lnTo>
                <a:lnTo>
                  <a:pt x="695" y="832"/>
                </a:lnTo>
                <a:lnTo>
                  <a:pt x="695" y="843"/>
                </a:lnTo>
                <a:lnTo>
                  <a:pt x="695" y="866"/>
                </a:lnTo>
                <a:lnTo>
                  <a:pt x="695" y="901"/>
                </a:lnTo>
                <a:lnTo>
                  <a:pt x="685" y="913"/>
                </a:lnTo>
                <a:lnTo>
                  <a:pt x="685" y="924"/>
                </a:lnTo>
                <a:lnTo>
                  <a:pt x="676" y="924"/>
                </a:lnTo>
                <a:lnTo>
                  <a:pt x="666" y="947"/>
                </a:lnTo>
                <a:lnTo>
                  <a:pt x="657" y="959"/>
                </a:lnTo>
                <a:lnTo>
                  <a:pt x="647" y="970"/>
                </a:lnTo>
                <a:lnTo>
                  <a:pt x="628" y="982"/>
                </a:lnTo>
                <a:lnTo>
                  <a:pt x="618" y="993"/>
                </a:lnTo>
                <a:lnTo>
                  <a:pt x="609" y="993"/>
                </a:lnTo>
                <a:lnTo>
                  <a:pt x="580" y="1005"/>
                </a:lnTo>
                <a:lnTo>
                  <a:pt x="570" y="1005"/>
                </a:lnTo>
                <a:lnTo>
                  <a:pt x="560" y="1005"/>
                </a:lnTo>
                <a:lnTo>
                  <a:pt x="551" y="1016"/>
                </a:lnTo>
                <a:lnTo>
                  <a:pt x="541" y="1016"/>
                </a:lnTo>
                <a:lnTo>
                  <a:pt x="532" y="1005"/>
                </a:lnTo>
                <a:lnTo>
                  <a:pt x="512" y="1005"/>
                </a:lnTo>
                <a:lnTo>
                  <a:pt x="503" y="1005"/>
                </a:lnTo>
                <a:lnTo>
                  <a:pt x="503" y="993"/>
                </a:lnTo>
                <a:lnTo>
                  <a:pt x="493" y="993"/>
                </a:lnTo>
                <a:lnTo>
                  <a:pt x="484" y="993"/>
                </a:lnTo>
                <a:lnTo>
                  <a:pt x="474" y="982"/>
                </a:lnTo>
                <a:lnTo>
                  <a:pt x="464" y="970"/>
                </a:lnTo>
                <a:lnTo>
                  <a:pt x="455" y="970"/>
                </a:lnTo>
                <a:lnTo>
                  <a:pt x="435" y="959"/>
                </a:lnTo>
                <a:lnTo>
                  <a:pt x="426" y="959"/>
                </a:lnTo>
                <a:lnTo>
                  <a:pt x="416" y="959"/>
                </a:lnTo>
                <a:lnTo>
                  <a:pt x="407" y="959"/>
                </a:lnTo>
                <a:lnTo>
                  <a:pt x="397" y="947"/>
                </a:lnTo>
                <a:lnTo>
                  <a:pt x="387" y="959"/>
                </a:lnTo>
                <a:lnTo>
                  <a:pt x="378" y="947"/>
                </a:lnTo>
                <a:lnTo>
                  <a:pt x="359" y="947"/>
                </a:lnTo>
                <a:lnTo>
                  <a:pt x="349" y="947"/>
                </a:lnTo>
                <a:lnTo>
                  <a:pt x="339" y="947"/>
                </a:lnTo>
                <a:lnTo>
                  <a:pt x="330" y="947"/>
                </a:lnTo>
                <a:lnTo>
                  <a:pt x="310" y="947"/>
                </a:lnTo>
                <a:lnTo>
                  <a:pt x="301" y="947"/>
                </a:lnTo>
                <a:lnTo>
                  <a:pt x="291" y="947"/>
                </a:lnTo>
                <a:lnTo>
                  <a:pt x="282" y="947"/>
                </a:lnTo>
                <a:lnTo>
                  <a:pt x="272" y="947"/>
                </a:lnTo>
                <a:lnTo>
                  <a:pt x="262" y="936"/>
                </a:lnTo>
                <a:lnTo>
                  <a:pt x="243" y="936"/>
                </a:lnTo>
                <a:lnTo>
                  <a:pt x="234" y="924"/>
                </a:lnTo>
                <a:lnTo>
                  <a:pt x="224" y="924"/>
                </a:lnTo>
                <a:lnTo>
                  <a:pt x="214" y="913"/>
                </a:lnTo>
                <a:lnTo>
                  <a:pt x="205" y="901"/>
                </a:lnTo>
                <a:lnTo>
                  <a:pt x="195" y="878"/>
                </a:lnTo>
                <a:lnTo>
                  <a:pt x="185" y="878"/>
                </a:lnTo>
                <a:lnTo>
                  <a:pt x="176" y="878"/>
                </a:lnTo>
                <a:lnTo>
                  <a:pt x="166" y="866"/>
                </a:lnTo>
                <a:lnTo>
                  <a:pt x="157" y="855"/>
                </a:lnTo>
                <a:lnTo>
                  <a:pt x="147" y="843"/>
                </a:lnTo>
                <a:lnTo>
                  <a:pt x="137" y="820"/>
                </a:lnTo>
                <a:lnTo>
                  <a:pt x="128" y="809"/>
                </a:lnTo>
                <a:lnTo>
                  <a:pt x="128" y="797"/>
                </a:lnTo>
                <a:lnTo>
                  <a:pt x="118" y="797"/>
                </a:lnTo>
                <a:lnTo>
                  <a:pt x="118" y="786"/>
                </a:lnTo>
                <a:lnTo>
                  <a:pt x="109" y="786"/>
                </a:lnTo>
                <a:lnTo>
                  <a:pt x="89" y="786"/>
                </a:lnTo>
                <a:lnTo>
                  <a:pt x="80" y="774"/>
                </a:lnTo>
                <a:lnTo>
                  <a:pt x="70" y="774"/>
                </a:lnTo>
                <a:lnTo>
                  <a:pt x="51" y="705"/>
                </a:lnTo>
                <a:lnTo>
                  <a:pt x="21" y="663"/>
                </a:lnTo>
                <a:lnTo>
                  <a:pt x="18" y="594"/>
                </a:lnTo>
                <a:lnTo>
                  <a:pt x="9" y="522"/>
                </a:lnTo>
                <a:lnTo>
                  <a:pt x="3" y="462"/>
                </a:lnTo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76200" cap="rnd" cmpd="sng">
            <a:gradFill flip="none" rotWithShape="1">
              <a:gsLst>
                <a:gs pos="0">
                  <a:schemeClr val="accent4">
                    <a:lumMod val="60000"/>
                    <a:lumOff val="40000"/>
                  </a:schemeClr>
                </a:gs>
                <a:gs pos="50000">
                  <a:srgbClr val="9CB86E"/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66568" name="Freeform 5"/>
          <p:cNvSpPr>
            <a:spLocks/>
          </p:cNvSpPr>
          <p:nvPr/>
        </p:nvSpPr>
        <p:spPr bwMode="auto">
          <a:xfrm>
            <a:off x="1778000" y="1462088"/>
            <a:ext cx="5451475" cy="3983037"/>
          </a:xfrm>
          <a:custGeom>
            <a:avLst/>
            <a:gdLst>
              <a:gd name="T0" fmla="*/ 2147483647 w 1097"/>
              <a:gd name="T1" fmla="*/ 2147483647 h 901"/>
              <a:gd name="T2" fmla="*/ 2147483647 w 1097"/>
              <a:gd name="T3" fmla="*/ 2147483647 h 901"/>
              <a:gd name="T4" fmla="*/ 2147483647 w 1097"/>
              <a:gd name="T5" fmla="*/ 2147483647 h 901"/>
              <a:gd name="T6" fmla="*/ 2147483647 w 1097"/>
              <a:gd name="T7" fmla="*/ 2147483647 h 901"/>
              <a:gd name="T8" fmla="*/ 2147483647 w 1097"/>
              <a:gd name="T9" fmla="*/ 2147483647 h 901"/>
              <a:gd name="T10" fmla="*/ 2147483647 w 1097"/>
              <a:gd name="T11" fmla="*/ 2147483647 h 901"/>
              <a:gd name="T12" fmla="*/ 2147483647 w 1097"/>
              <a:gd name="T13" fmla="*/ 2147483647 h 901"/>
              <a:gd name="T14" fmla="*/ 2147483647 w 1097"/>
              <a:gd name="T15" fmla="*/ 2147483647 h 901"/>
              <a:gd name="T16" fmla="*/ 2147483647 w 1097"/>
              <a:gd name="T17" fmla="*/ 2147483647 h 901"/>
              <a:gd name="T18" fmla="*/ 2147483647 w 1097"/>
              <a:gd name="T19" fmla="*/ 2147483647 h 901"/>
              <a:gd name="T20" fmla="*/ 2147483647 w 1097"/>
              <a:gd name="T21" fmla="*/ 2147483647 h 901"/>
              <a:gd name="T22" fmla="*/ 2147483647 w 1097"/>
              <a:gd name="T23" fmla="*/ 2147483647 h 901"/>
              <a:gd name="T24" fmla="*/ 2147483647 w 1097"/>
              <a:gd name="T25" fmla="*/ 2147483647 h 901"/>
              <a:gd name="T26" fmla="*/ 2147483647 w 1097"/>
              <a:gd name="T27" fmla="*/ 2147483647 h 901"/>
              <a:gd name="T28" fmla="*/ 2147483647 w 1097"/>
              <a:gd name="T29" fmla="*/ 2147483647 h 901"/>
              <a:gd name="T30" fmla="*/ 2147483647 w 1097"/>
              <a:gd name="T31" fmla="*/ 2147483647 h 901"/>
              <a:gd name="T32" fmla="*/ 2147483647 w 1097"/>
              <a:gd name="T33" fmla="*/ 2147483647 h 901"/>
              <a:gd name="T34" fmla="*/ 2147483647 w 1097"/>
              <a:gd name="T35" fmla="*/ 2147483647 h 901"/>
              <a:gd name="T36" fmla="*/ 2147483647 w 1097"/>
              <a:gd name="T37" fmla="*/ 2147483647 h 901"/>
              <a:gd name="T38" fmla="*/ 2147483647 w 1097"/>
              <a:gd name="T39" fmla="*/ 0 h 901"/>
              <a:gd name="T40" fmla="*/ 2147483647 w 1097"/>
              <a:gd name="T41" fmla="*/ 2147483647 h 901"/>
              <a:gd name="T42" fmla="*/ 2147483647 w 1097"/>
              <a:gd name="T43" fmla="*/ 2147483647 h 901"/>
              <a:gd name="T44" fmla="*/ 2147483647 w 1097"/>
              <a:gd name="T45" fmla="*/ 2147483647 h 901"/>
              <a:gd name="T46" fmla="*/ 2147483647 w 1097"/>
              <a:gd name="T47" fmla="*/ 2147483647 h 901"/>
              <a:gd name="T48" fmla="*/ 2147483647 w 1097"/>
              <a:gd name="T49" fmla="*/ 2147483647 h 901"/>
              <a:gd name="T50" fmla="*/ 2147483647 w 1097"/>
              <a:gd name="T51" fmla="*/ 2147483647 h 901"/>
              <a:gd name="T52" fmla="*/ 2147483647 w 1097"/>
              <a:gd name="T53" fmla="*/ 2147483647 h 901"/>
              <a:gd name="T54" fmla="*/ 2147483647 w 1097"/>
              <a:gd name="T55" fmla="*/ 2147483647 h 901"/>
              <a:gd name="T56" fmla="*/ 2147483647 w 1097"/>
              <a:gd name="T57" fmla="*/ 2147483647 h 901"/>
              <a:gd name="T58" fmla="*/ 2147483647 w 1097"/>
              <a:gd name="T59" fmla="*/ 2147483647 h 901"/>
              <a:gd name="T60" fmla="*/ 0 w 1097"/>
              <a:gd name="T61" fmla="*/ 2147483647 h 901"/>
              <a:gd name="T62" fmla="*/ 0 w 1097"/>
              <a:gd name="T63" fmla="*/ 2147483647 h 901"/>
              <a:gd name="T64" fmla="*/ 2147483647 w 1097"/>
              <a:gd name="T65" fmla="*/ 2147483647 h 901"/>
              <a:gd name="T66" fmla="*/ 2147483647 w 1097"/>
              <a:gd name="T67" fmla="*/ 2147483647 h 901"/>
              <a:gd name="T68" fmla="*/ 2147483647 w 1097"/>
              <a:gd name="T69" fmla="*/ 2147483647 h 901"/>
              <a:gd name="T70" fmla="*/ 2147483647 w 1097"/>
              <a:gd name="T71" fmla="*/ 2147483647 h 901"/>
              <a:gd name="T72" fmla="*/ 2147483647 w 1097"/>
              <a:gd name="T73" fmla="*/ 2147483647 h 901"/>
              <a:gd name="T74" fmla="*/ 2147483647 w 1097"/>
              <a:gd name="T75" fmla="*/ 2147483647 h 901"/>
              <a:gd name="T76" fmla="*/ 2147483647 w 1097"/>
              <a:gd name="T77" fmla="*/ 2147483647 h 901"/>
              <a:gd name="T78" fmla="*/ 2147483647 w 1097"/>
              <a:gd name="T79" fmla="*/ 2147483647 h 901"/>
              <a:gd name="T80" fmla="*/ 2147483647 w 1097"/>
              <a:gd name="T81" fmla="*/ 2147483647 h 901"/>
              <a:gd name="T82" fmla="*/ 2147483647 w 1097"/>
              <a:gd name="T83" fmla="*/ 2147483647 h 901"/>
              <a:gd name="T84" fmla="*/ 2147483647 w 1097"/>
              <a:gd name="T85" fmla="*/ 2147483647 h 901"/>
              <a:gd name="T86" fmla="*/ 2147483647 w 1097"/>
              <a:gd name="T87" fmla="*/ 2147483647 h 901"/>
              <a:gd name="T88" fmla="*/ 2147483647 w 1097"/>
              <a:gd name="T89" fmla="*/ 2147483647 h 901"/>
              <a:gd name="T90" fmla="*/ 2147483647 w 1097"/>
              <a:gd name="T91" fmla="*/ 2147483647 h 901"/>
              <a:gd name="T92" fmla="*/ 2147483647 w 1097"/>
              <a:gd name="T93" fmla="*/ 2147483647 h 901"/>
              <a:gd name="T94" fmla="*/ 2147483647 w 1097"/>
              <a:gd name="T95" fmla="*/ 2147483647 h 901"/>
              <a:gd name="T96" fmla="*/ 2147483647 w 1097"/>
              <a:gd name="T97" fmla="*/ 2147483647 h 90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097"/>
              <a:gd name="T148" fmla="*/ 0 h 901"/>
              <a:gd name="T149" fmla="*/ 1097 w 1097"/>
              <a:gd name="T150" fmla="*/ 901 h 901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097" h="901">
                <a:moveTo>
                  <a:pt x="616" y="796"/>
                </a:moveTo>
                <a:lnTo>
                  <a:pt x="616" y="773"/>
                </a:lnTo>
                <a:lnTo>
                  <a:pt x="616" y="750"/>
                </a:lnTo>
                <a:lnTo>
                  <a:pt x="616" y="704"/>
                </a:lnTo>
                <a:lnTo>
                  <a:pt x="644" y="646"/>
                </a:lnTo>
                <a:lnTo>
                  <a:pt x="683" y="589"/>
                </a:lnTo>
                <a:lnTo>
                  <a:pt x="731" y="565"/>
                </a:lnTo>
                <a:lnTo>
                  <a:pt x="769" y="565"/>
                </a:lnTo>
                <a:lnTo>
                  <a:pt x="789" y="565"/>
                </a:lnTo>
                <a:lnTo>
                  <a:pt x="808" y="565"/>
                </a:lnTo>
                <a:lnTo>
                  <a:pt x="827" y="565"/>
                </a:lnTo>
                <a:lnTo>
                  <a:pt x="866" y="623"/>
                </a:lnTo>
                <a:lnTo>
                  <a:pt x="914" y="623"/>
                </a:lnTo>
                <a:lnTo>
                  <a:pt x="923" y="623"/>
                </a:lnTo>
                <a:lnTo>
                  <a:pt x="943" y="623"/>
                </a:lnTo>
                <a:lnTo>
                  <a:pt x="962" y="600"/>
                </a:lnTo>
                <a:lnTo>
                  <a:pt x="1010" y="600"/>
                </a:lnTo>
                <a:lnTo>
                  <a:pt x="1048" y="565"/>
                </a:lnTo>
                <a:lnTo>
                  <a:pt x="1096" y="542"/>
                </a:lnTo>
                <a:lnTo>
                  <a:pt x="1096" y="519"/>
                </a:lnTo>
                <a:lnTo>
                  <a:pt x="1096" y="508"/>
                </a:lnTo>
                <a:lnTo>
                  <a:pt x="1096" y="450"/>
                </a:lnTo>
                <a:lnTo>
                  <a:pt x="1068" y="404"/>
                </a:lnTo>
                <a:lnTo>
                  <a:pt x="1048" y="381"/>
                </a:lnTo>
                <a:lnTo>
                  <a:pt x="1048" y="323"/>
                </a:lnTo>
                <a:lnTo>
                  <a:pt x="1029" y="277"/>
                </a:lnTo>
                <a:lnTo>
                  <a:pt x="1029" y="254"/>
                </a:lnTo>
                <a:lnTo>
                  <a:pt x="1010" y="231"/>
                </a:lnTo>
                <a:lnTo>
                  <a:pt x="991" y="173"/>
                </a:lnTo>
                <a:lnTo>
                  <a:pt x="971" y="173"/>
                </a:lnTo>
                <a:lnTo>
                  <a:pt x="952" y="150"/>
                </a:lnTo>
                <a:lnTo>
                  <a:pt x="933" y="127"/>
                </a:lnTo>
                <a:lnTo>
                  <a:pt x="914" y="81"/>
                </a:lnTo>
                <a:lnTo>
                  <a:pt x="866" y="46"/>
                </a:lnTo>
                <a:lnTo>
                  <a:pt x="827" y="46"/>
                </a:lnTo>
                <a:lnTo>
                  <a:pt x="808" y="23"/>
                </a:lnTo>
                <a:lnTo>
                  <a:pt x="760" y="23"/>
                </a:lnTo>
                <a:lnTo>
                  <a:pt x="721" y="23"/>
                </a:lnTo>
                <a:lnTo>
                  <a:pt x="673" y="23"/>
                </a:lnTo>
                <a:lnTo>
                  <a:pt x="606" y="0"/>
                </a:lnTo>
                <a:lnTo>
                  <a:pt x="539" y="0"/>
                </a:lnTo>
                <a:lnTo>
                  <a:pt x="500" y="23"/>
                </a:lnTo>
                <a:lnTo>
                  <a:pt x="452" y="23"/>
                </a:lnTo>
                <a:lnTo>
                  <a:pt x="443" y="23"/>
                </a:lnTo>
                <a:lnTo>
                  <a:pt x="423" y="46"/>
                </a:lnTo>
                <a:lnTo>
                  <a:pt x="404" y="69"/>
                </a:lnTo>
                <a:lnTo>
                  <a:pt x="385" y="69"/>
                </a:lnTo>
                <a:lnTo>
                  <a:pt x="356" y="127"/>
                </a:lnTo>
                <a:lnTo>
                  <a:pt x="318" y="150"/>
                </a:lnTo>
                <a:lnTo>
                  <a:pt x="298" y="173"/>
                </a:lnTo>
                <a:lnTo>
                  <a:pt x="250" y="196"/>
                </a:lnTo>
                <a:lnTo>
                  <a:pt x="212" y="231"/>
                </a:lnTo>
                <a:lnTo>
                  <a:pt x="164" y="254"/>
                </a:lnTo>
                <a:lnTo>
                  <a:pt x="125" y="277"/>
                </a:lnTo>
                <a:lnTo>
                  <a:pt x="106" y="300"/>
                </a:lnTo>
                <a:lnTo>
                  <a:pt x="87" y="323"/>
                </a:lnTo>
                <a:lnTo>
                  <a:pt x="39" y="323"/>
                </a:lnTo>
                <a:lnTo>
                  <a:pt x="39" y="346"/>
                </a:lnTo>
                <a:lnTo>
                  <a:pt x="19" y="369"/>
                </a:lnTo>
                <a:lnTo>
                  <a:pt x="19" y="427"/>
                </a:lnTo>
                <a:lnTo>
                  <a:pt x="0" y="473"/>
                </a:lnTo>
                <a:lnTo>
                  <a:pt x="0" y="531"/>
                </a:lnTo>
                <a:lnTo>
                  <a:pt x="0" y="577"/>
                </a:lnTo>
                <a:lnTo>
                  <a:pt x="0" y="600"/>
                </a:lnTo>
                <a:lnTo>
                  <a:pt x="19" y="623"/>
                </a:lnTo>
                <a:lnTo>
                  <a:pt x="19" y="646"/>
                </a:lnTo>
                <a:lnTo>
                  <a:pt x="39" y="669"/>
                </a:lnTo>
                <a:lnTo>
                  <a:pt x="87" y="692"/>
                </a:lnTo>
                <a:lnTo>
                  <a:pt x="106" y="716"/>
                </a:lnTo>
                <a:lnTo>
                  <a:pt x="125" y="739"/>
                </a:lnTo>
                <a:lnTo>
                  <a:pt x="135" y="739"/>
                </a:lnTo>
                <a:lnTo>
                  <a:pt x="154" y="762"/>
                </a:lnTo>
                <a:lnTo>
                  <a:pt x="183" y="785"/>
                </a:lnTo>
                <a:lnTo>
                  <a:pt x="202" y="808"/>
                </a:lnTo>
                <a:lnTo>
                  <a:pt x="221" y="831"/>
                </a:lnTo>
                <a:lnTo>
                  <a:pt x="231" y="831"/>
                </a:lnTo>
                <a:lnTo>
                  <a:pt x="250" y="831"/>
                </a:lnTo>
                <a:lnTo>
                  <a:pt x="269" y="831"/>
                </a:lnTo>
                <a:lnTo>
                  <a:pt x="318" y="808"/>
                </a:lnTo>
                <a:lnTo>
                  <a:pt x="337" y="831"/>
                </a:lnTo>
                <a:lnTo>
                  <a:pt x="346" y="831"/>
                </a:lnTo>
                <a:lnTo>
                  <a:pt x="366" y="831"/>
                </a:lnTo>
                <a:lnTo>
                  <a:pt x="385" y="831"/>
                </a:lnTo>
                <a:lnTo>
                  <a:pt x="404" y="831"/>
                </a:lnTo>
                <a:lnTo>
                  <a:pt x="423" y="831"/>
                </a:lnTo>
                <a:lnTo>
                  <a:pt x="443" y="854"/>
                </a:lnTo>
                <a:lnTo>
                  <a:pt x="452" y="854"/>
                </a:lnTo>
                <a:lnTo>
                  <a:pt x="481" y="877"/>
                </a:lnTo>
                <a:lnTo>
                  <a:pt x="481" y="900"/>
                </a:lnTo>
                <a:lnTo>
                  <a:pt x="491" y="900"/>
                </a:lnTo>
                <a:lnTo>
                  <a:pt x="510" y="900"/>
                </a:lnTo>
                <a:lnTo>
                  <a:pt x="529" y="900"/>
                </a:lnTo>
                <a:lnTo>
                  <a:pt x="548" y="900"/>
                </a:lnTo>
                <a:lnTo>
                  <a:pt x="568" y="900"/>
                </a:lnTo>
                <a:lnTo>
                  <a:pt x="587" y="877"/>
                </a:lnTo>
                <a:lnTo>
                  <a:pt x="606" y="854"/>
                </a:lnTo>
                <a:lnTo>
                  <a:pt x="616" y="854"/>
                </a:lnTo>
                <a:lnTo>
                  <a:pt x="616" y="831"/>
                </a:lnTo>
                <a:lnTo>
                  <a:pt x="616" y="808"/>
                </a:lnTo>
              </a:path>
            </a:pathLst>
          </a:custGeom>
          <a:solidFill>
            <a:srgbClr val="BF7400"/>
          </a:solidFill>
          <a:ln w="381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66569" name="AutoShape 6"/>
          <p:cNvSpPr>
            <a:spLocks noChangeArrowheads="1"/>
          </p:cNvSpPr>
          <p:nvPr/>
        </p:nvSpPr>
        <p:spPr bwMode="auto">
          <a:xfrm>
            <a:off x="1778000" y="3290888"/>
            <a:ext cx="304800" cy="304800"/>
          </a:xfrm>
          <a:prstGeom prst="irregularSeal2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66570" name="AutoShape 7"/>
          <p:cNvSpPr>
            <a:spLocks noChangeArrowheads="1"/>
          </p:cNvSpPr>
          <p:nvPr/>
        </p:nvSpPr>
        <p:spPr bwMode="auto">
          <a:xfrm>
            <a:off x="3225800" y="4891088"/>
            <a:ext cx="304800" cy="304800"/>
          </a:xfrm>
          <a:prstGeom prst="irregularSeal2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66571" name="AutoShape 8"/>
          <p:cNvSpPr>
            <a:spLocks noChangeArrowheads="1"/>
          </p:cNvSpPr>
          <p:nvPr/>
        </p:nvSpPr>
        <p:spPr bwMode="auto">
          <a:xfrm>
            <a:off x="4749800" y="4281488"/>
            <a:ext cx="304800" cy="304800"/>
          </a:xfrm>
          <a:prstGeom prst="irregularSeal2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66572" name="AutoShape 9"/>
          <p:cNvSpPr>
            <a:spLocks noChangeArrowheads="1"/>
          </p:cNvSpPr>
          <p:nvPr/>
        </p:nvSpPr>
        <p:spPr bwMode="auto">
          <a:xfrm>
            <a:off x="6654800" y="2528888"/>
            <a:ext cx="304800" cy="304800"/>
          </a:xfrm>
          <a:prstGeom prst="irregularSeal2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66573" name="AutoShape 10"/>
          <p:cNvSpPr>
            <a:spLocks noChangeArrowheads="1"/>
          </p:cNvSpPr>
          <p:nvPr/>
        </p:nvSpPr>
        <p:spPr bwMode="auto">
          <a:xfrm>
            <a:off x="2235200" y="4586288"/>
            <a:ext cx="304800" cy="304800"/>
          </a:xfrm>
          <a:prstGeom prst="irregularSeal2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66574" name="AutoShape 11"/>
          <p:cNvSpPr>
            <a:spLocks noChangeArrowheads="1"/>
          </p:cNvSpPr>
          <p:nvPr/>
        </p:nvSpPr>
        <p:spPr bwMode="auto">
          <a:xfrm>
            <a:off x="4978400" y="1462088"/>
            <a:ext cx="304800" cy="304800"/>
          </a:xfrm>
          <a:prstGeom prst="irregularSeal2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66575" name="AutoShape 12"/>
          <p:cNvSpPr>
            <a:spLocks noChangeArrowheads="1"/>
          </p:cNvSpPr>
          <p:nvPr/>
        </p:nvSpPr>
        <p:spPr bwMode="auto">
          <a:xfrm>
            <a:off x="6045200" y="4052888"/>
            <a:ext cx="304800" cy="304800"/>
          </a:xfrm>
          <a:prstGeom prst="irregularSeal2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66576" name="AutoShape 13"/>
          <p:cNvSpPr>
            <a:spLocks noChangeArrowheads="1"/>
          </p:cNvSpPr>
          <p:nvPr/>
        </p:nvSpPr>
        <p:spPr bwMode="auto">
          <a:xfrm>
            <a:off x="3911600" y="5119688"/>
            <a:ext cx="304800" cy="304800"/>
          </a:xfrm>
          <a:prstGeom prst="irregularSeal2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66577" name="AutoShape 14"/>
          <p:cNvSpPr>
            <a:spLocks noChangeArrowheads="1"/>
          </p:cNvSpPr>
          <p:nvPr/>
        </p:nvSpPr>
        <p:spPr bwMode="auto">
          <a:xfrm rot="-6764308">
            <a:off x="4025900" y="1423988"/>
            <a:ext cx="76200" cy="3048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66578" name="AutoShape 15"/>
          <p:cNvSpPr>
            <a:spLocks noChangeArrowheads="1"/>
          </p:cNvSpPr>
          <p:nvPr/>
        </p:nvSpPr>
        <p:spPr bwMode="auto">
          <a:xfrm rot="-3042040">
            <a:off x="5854700" y="1500188"/>
            <a:ext cx="76200" cy="3048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66579" name="AutoShape 16"/>
          <p:cNvSpPr>
            <a:spLocks noChangeArrowheads="1"/>
          </p:cNvSpPr>
          <p:nvPr/>
        </p:nvSpPr>
        <p:spPr bwMode="auto">
          <a:xfrm rot="2652257">
            <a:off x="6883400" y="3748088"/>
            <a:ext cx="76200" cy="3048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66580" name="AutoShape 17"/>
          <p:cNvSpPr>
            <a:spLocks noChangeArrowheads="1"/>
          </p:cNvSpPr>
          <p:nvPr/>
        </p:nvSpPr>
        <p:spPr bwMode="auto">
          <a:xfrm rot="-6764308">
            <a:off x="6540500" y="2033588"/>
            <a:ext cx="76200" cy="3048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66581" name="AutoShape 18"/>
          <p:cNvSpPr>
            <a:spLocks noChangeArrowheads="1"/>
          </p:cNvSpPr>
          <p:nvPr/>
        </p:nvSpPr>
        <p:spPr bwMode="auto">
          <a:xfrm rot="-3042040">
            <a:off x="4406900" y="1347788"/>
            <a:ext cx="76200" cy="3048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66582" name="AutoShape 19"/>
          <p:cNvSpPr>
            <a:spLocks noChangeArrowheads="1"/>
          </p:cNvSpPr>
          <p:nvPr/>
        </p:nvSpPr>
        <p:spPr bwMode="auto">
          <a:xfrm rot="2652257">
            <a:off x="3606800" y="1690688"/>
            <a:ext cx="76200" cy="3048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66583" name="AutoShape 20"/>
          <p:cNvSpPr>
            <a:spLocks noChangeArrowheads="1"/>
          </p:cNvSpPr>
          <p:nvPr/>
        </p:nvSpPr>
        <p:spPr bwMode="auto">
          <a:xfrm rot="-6764308">
            <a:off x="3111500" y="2109788"/>
            <a:ext cx="76200" cy="3048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66584" name="AutoShape 21"/>
          <p:cNvSpPr>
            <a:spLocks noChangeArrowheads="1"/>
          </p:cNvSpPr>
          <p:nvPr/>
        </p:nvSpPr>
        <p:spPr bwMode="auto">
          <a:xfrm rot="-3042040">
            <a:off x="1968500" y="4090988"/>
            <a:ext cx="76200" cy="3048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66585" name="AutoShape 22"/>
          <p:cNvSpPr>
            <a:spLocks noChangeArrowheads="1"/>
          </p:cNvSpPr>
          <p:nvPr/>
        </p:nvSpPr>
        <p:spPr bwMode="auto">
          <a:xfrm rot="2652257">
            <a:off x="4521200" y="5195888"/>
            <a:ext cx="76200" cy="3048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66586" name="AutoShape 23"/>
          <p:cNvSpPr>
            <a:spLocks noChangeArrowheads="1"/>
          </p:cNvSpPr>
          <p:nvPr/>
        </p:nvSpPr>
        <p:spPr bwMode="auto">
          <a:xfrm rot="-6764308">
            <a:off x="5245100" y="3862388"/>
            <a:ext cx="76200" cy="3048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66587" name="AutoShape 24"/>
          <p:cNvSpPr>
            <a:spLocks noChangeArrowheads="1"/>
          </p:cNvSpPr>
          <p:nvPr/>
        </p:nvSpPr>
        <p:spPr bwMode="auto">
          <a:xfrm rot="-3042040">
            <a:off x="5778500" y="3786188"/>
            <a:ext cx="76200" cy="3048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66588" name="AutoShape 25"/>
          <p:cNvSpPr>
            <a:spLocks noChangeArrowheads="1"/>
          </p:cNvSpPr>
          <p:nvPr/>
        </p:nvSpPr>
        <p:spPr bwMode="auto">
          <a:xfrm rot="2652257">
            <a:off x="2387600" y="2452688"/>
            <a:ext cx="76200" cy="3048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66589" name="Freeform 26"/>
          <p:cNvSpPr>
            <a:spLocks/>
          </p:cNvSpPr>
          <p:nvPr/>
        </p:nvSpPr>
        <p:spPr bwMode="auto">
          <a:xfrm>
            <a:off x="6134100" y="1665288"/>
            <a:ext cx="431800" cy="431800"/>
          </a:xfrm>
          <a:custGeom>
            <a:avLst/>
            <a:gdLst>
              <a:gd name="T0" fmla="*/ 2147483647 w 272"/>
              <a:gd name="T1" fmla="*/ 2147483647 h 272"/>
              <a:gd name="T2" fmla="*/ 2147483647 w 272"/>
              <a:gd name="T3" fmla="*/ 2147483647 h 272"/>
              <a:gd name="T4" fmla="*/ 2147483647 w 272"/>
              <a:gd name="T5" fmla="*/ 2147483647 h 272"/>
              <a:gd name="T6" fmla="*/ 2147483647 w 272"/>
              <a:gd name="T7" fmla="*/ 2147483647 h 272"/>
              <a:gd name="T8" fmla="*/ 2147483647 w 272"/>
              <a:gd name="T9" fmla="*/ 2147483647 h 272"/>
              <a:gd name="T10" fmla="*/ 2147483647 w 272"/>
              <a:gd name="T11" fmla="*/ 2147483647 h 272"/>
              <a:gd name="T12" fmla="*/ 2147483647 w 272"/>
              <a:gd name="T13" fmla="*/ 2147483647 h 272"/>
              <a:gd name="T14" fmla="*/ 2147483647 w 272"/>
              <a:gd name="T15" fmla="*/ 2147483647 h 272"/>
              <a:gd name="T16" fmla="*/ 0 w 272"/>
              <a:gd name="T17" fmla="*/ 2147483647 h 272"/>
              <a:gd name="T18" fmla="*/ 2147483647 w 272"/>
              <a:gd name="T19" fmla="*/ 0 h 272"/>
              <a:gd name="T20" fmla="*/ 2147483647 w 272"/>
              <a:gd name="T21" fmla="*/ 2147483647 h 272"/>
              <a:gd name="T22" fmla="*/ 2147483647 w 272"/>
              <a:gd name="T23" fmla="*/ 2147483647 h 272"/>
              <a:gd name="T24" fmla="*/ 2147483647 w 272"/>
              <a:gd name="T25" fmla="*/ 2147483647 h 27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72"/>
              <a:gd name="T40" fmla="*/ 0 h 272"/>
              <a:gd name="T41" fmla="*/ 272 w 272"/>
              <a:gd name="T42" fmla="*/ 272 h 27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72" h="272">
                <a:moveTo>
                  <a:pt x="56" y="104"/>
                </a:moveTo>
                <a:cubicBezTo>
                  <a:pt x="94" y="129"/>
                  <a:pt x="110" y="153"/>
                  <a:pt x="136" y="192"/>
                </a:cubicBezTo>
                <a:cubicBezTo>
                  <a:pt x="141" y="199"/>
                  <a:pt x="139" y="209"/>
                  <a:pt x="144" y="216"/>
                </a:cubicBezTo>
                <a:cubicBezTo>
                  <a:pt x="162" y="238"/>
                  <a:pt x="200" y="256"/>
                  <a:pt x="224" y="272"/>
                </a:cubicBezTo>
                <a:cubicBezTo>
                  <a:pt x="235" y="269"/>
                  <a:pt x="249" y="272"/>
                  <a:pt x="256" y="264"/>
                </a:cubicBezTo>
                <a:cubicBezTo>
                  <a:pt x="267" y="251"/>
                  <a:pt x="272" y="216"/>
                  <a:pt x="272" y="216"/>
                </a:cubicBezTo>
                <a:cubicBezTo>
                  <a:pt x="267" y="181"/>
                  <a:pt x="272" y="160"/>
                  <a:pt x="248" y="136"/>
                </a:cubicBezTo>
                <a:cubicBezTo>
                  <a:pt x="215" y="103"/>
                  <a:pt x="224" y="136"/>
                  <a:pt x="176" y="104"/>
                </a:cubicBezTo>
                <a:cubicBezTo>
                  <a:pt x="123" y="69"/>
                  <a:pt x="58" y="45"/>
                  <a:pt x="0" y="16"/>
                </a:cubicBezTo>
                <a:cubicBezTo>
                  <a:pt x="8" y="11"/>
                  <a:pt x="14" y="0"/>
                  <a:pt x="24" y="0"/>
                </a:cubicBezTo>
                <a:cubicBezTo>
                  <a:pt x="58" y="0"/>
                  <a:pt x="97" y="79"/>
                  <a:pt x="112" y="104"/>
                </a:cubicBezTo>
                <a:cubicBezTo>
                  <a:pt x="119" y="115"/>
                  <a:pt x="127" y="126"/>
                  <a:pt x="136" y="136"/>
                </a:cubicBezTo>
                <a:cubicBezTo>
                  <a:pt x="143" y="145"/>
                  <a:pt x="160" y="160"/>
                  <a:pt x="160" y="160"/>
                </a:cubicBezTo>
              </a:path>
            </a:pathLst>
          </a:cu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66590" name="Freeform 27"/>
          <p:cNvSpPr>
            <a:spLocks/>
          </p:cNvSpPr>
          <p:nvPr/>
        </p:nvSpPr>
        <p:spPr bwMode="auto">
          <a:xfrm>
            <a:off x="3109913" y="1919288"/>
            <a:ext cx="471487" cy="393700"/>
          </a:xfrm>
          <a:custGeom>
            <a:avLst/>
            <a:gdLst>
              <a:gd name="T0" fmla="*/ 2147483647 w 297"/>
              <a:gd name="T1" fmla="*/ 2147483647 h 248"/>
              <a:gd name="T2" fmla="*/ 2147483647 w 297"/>
              <a:gd name="T3" fmla="*/ 2147483647 h 248"/>
              <a:gd name="T4" fmla="*/ 2147483647 w 297"/>
              <a:gd name="T5" fmla="*/ 2147483647 h 248"/>
              <a:gd name="T6" fmla="*/ 2147483647 w 297"/>
              <a:gd name="T7" fmla="*/ 2147483647 h 248"/>
              <a:gd name="T8" fmla="*/ 2147483647 w 297"/>
              <a:gd name="T9" fmla="*/ 2147483647 h 248"/>
              <a:gd name="T10" fmla="*/ 2147483647 w 297"/>
              <a:gd name="T11" fmla="*/ 2147483647 h 248"/>
              <a:gd name="T12" fmla="*/ 2147483647 w 297"/>
              <a:gd name="T13" fmla="*/ 0 h 2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7"/>
              <a:gd name="T22" fmla="*/ 0 h 248"/>
              <a:gd name="T23" fmla="*/ 297 w 297"/>
              <a:gd name="T24" fmla="*/ 248 h 2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7" h="248">
                <a:moveTo>
                  <a:pt x="137" y="160"/>
                </a:moveTo>
                <a:cubicBezTo>
                  <a:pt x="96" y="150"/>
                  <a:pt x="85" y="143"/>
                  <a:pt x="41" y="152"/>
                </a:cubicBezTo>
                <a:cubicBezTo>
                  <a:pt x="3" y="190"/>
                  <a:pt x="0" y="191"/>
                  <a:pt x="9" y="248"/>
                </a:cubicBezTo>
                <a:cubicBezTo>
                  <a:pt x="31" y="244"/>
                  <a:pt x="100" y="230"/>
                  <a:pt x="113" y="224"/>
                </a:cubicBezTo>
                <a:cubicBezTo>
                  <a:pt x="134" y="213"/>
                  <a:pt x="177" y="192"/>
                  <a:pt x="177" y="192"/>
                </a:cubicBezTo>
                <a:cubicBezTo>
                  <a:pt x="199" y="160"/>
                  <a:pt x="206" y="122"/>
                  <a:pt x="225" y="88"/>
                </a:cubicBezTo>
                <a:cubicBezTo>
                  <a:pt x="246" y="50"/>
                  <a:pt x="268" y="29"/>
                  <a:pt x="297" y="0"/>
                </a:cubicBezTo>
              </a:path>
            </a:pathLst>
          </a:cu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66591" name="Freeform 28"/>
          <p:cNvSpPr>
            <a:spLocks/>
          </p:cNvSpPr>
          <p:nvPr/>
        </p:nvSpPr>
        <p:spPr bwMode="auto">
          <a:xfrm>
            <a:off x="2570163" y="4852988"/>
            <a:ext cx="363537" cy="317500"/>
          </a:xfrm>
          <a:custGeom>
            <a:avLst/>
            <a:gdLst>
              <a:gd name="T0" fmla="*/ 2147483647 w 229"/>
              <a:gd name="T1" fmla="*/ 2147483647 h 200"/>
              <a:gd name="T2" fmla="*/ 2147483647 w 229"/>
              <a:gd name="T3" fmla="*/ 2147483647 h 200"/>
              <a:gd name="T4" fmla="*/ 2147483647 w 229"/>
              <a:gd name="T5" fmla="*/ 2147483647 h 200"/>
              <a:gd name="T6" fmla="*/ 2147483647 w 229"/>
              <a:gd name="T7" fmla="*/ 2147483647 h 200"/>
              <a:gd name="T8" fmla="*/ 2147483647 w 229"/>
              <a:gd name="T9" fmla="*/ 0 h 200"/>
              <a:gd name="T10" fmla="*/ 2147483647 w 229"/>
              <a:gd name="T11" fmla="*/ 2147483647 h 200"/>
              <a:gd name="T12" fmla="*/ 2147483647 w 229"/>
              <a:gd name="T13" fmla="*/ 2147483647 h 200"/>
              <a:gd name="T14" fmla="*/ 2147483647 w 229"/>
              <a:gd name="T15" fmla="*/ 2147483647 h 200"/>
              <a:gd name="T16" fmla="*/ 2147483647 w 229"/>
              <a:gd name="T17" fmla="*/ 2147483647 h 200"/>
              <a:gd name="T18" fmla="*/ 2147483647 w 229"/>
              <a:gd name="T19" fmla="*/ 2147483647 h 200"/>
              <a:gd name="T20" fmla="*/ 2147483647 w 229"/>
              <a:gd name="T21" fmla="*/ 2147483647 h 2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29"/>
              <a:gd name="T34" fmla="*/ 0 h 200"/>
              <a:gd name="T35" fmla="*/ 229 w 229"/>
              <a:gd name="T36" fmla="*/ 200 h 2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29" h="200">
                <a:moveTo>
                  <a:pt x="229" y="200"/>
                </a:moveTo>
                <a:cubicBezTo>
                  <a:pt x="200" y="171"/>
                  <a:pt x="176" y="136"/>
                  <a:pt x="149" y="104"/>
                </a:cubicBezTo>
                <a:cubicBezTo>
                  <a:pt x="143" y="97"/>
                  <a:pt x="141" y="86"/>
                  <a:pt x="133" y="80"/>
                </a:cubicBezTo>
                <a:cubicBezTo>
                  <a:pt x="125" y="74"/>
                  <a:pt x="83" y="61"/>
                  <a:pt x="69" y="56"/>
                </a:cubicBezTo>
                <a:cubicBezTo>
                  <a:pt x="15" y="2"/>
                  <a:pt x="0" y="15"/>
                  <a:pt x="45" y="0"/>
                </a:cubicBezTo>
                <a:cubicBezTo>
                  <a:pt x="53" y="11"/>
                  <a:pt x="63" y="20"/>
                  <a:pt x="69" y="32"/>
                </a:cubicBezTo>
                <a:cubicBezTo>
                  <a:pt x="84" y="62"/>
                  <a:pt x="72" y="105"/>
                  <a:pt x="101" y="128"/>
                </a:cubicBezTo>
                <a:cubicBezTo>
                  <a:pt x="108" y="133"/>
                  <a:pt x="117" y="132"/>
                  <a:pt x="125" y="136"/>
                </a:cubicBezTo>
                <a:cubicBezTo>
                  <a:pt x="134" y="140"/>
                  <a:pt x="140" y="149"/>
                  <a:pt x="149" y="152"/>
                </a:cubicBezTo>
                <a:cubicBezTo>
                  <a:pt x="175" y="160"/>
                  <a:pt x="229" y="141"/>
                  <a:pt x="229" y="168"/>
                </a:cubicBezTo>
                <a:cubicBezTo>
                  <a:pt x="229" y="179"/>
                  <a:pt x="229" y="189"/>
                  <a:pt x="229" y="200"/>
                </a:cubicBezTo>
                <a:close/>
              </a:path>
            </a:pathLst>
          </a:cu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66592" name="AutoShape 29"/>
          <p:cNvSpPr>
            <a:spLocks noChangeArrowheads="1"/>
          </p:cNvSpPr>
          <p:nvPr/>
        </p:nvSpPr>
        <p:spPr bwMode="auto">
          <a:xfrm rot="5538062">
            <a:off x="3454400" y="5272088"/>
            <a:ext cx="76200" cy="3048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66593" name="AutoShape 30"/>
          <p:cNvSpPr>
            <a:spLocks noChangeArrowheads="1"/>
          </p:cNvSpPr>
          <p:nvPr/>
        </p:nvSpPr>
        <p:spPr bwMode="auto">
          <a:xfrm rot="2652257">
            <a:off x="1549400" y="3214688"/>
            <a:ext cx="76200" cy="3048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66594" name="AutoShape 31"/>
          <p:cNvSpPr>
            <a:spLocks noChangeArrowheads="1"/>
          </p:cNvSpPr>
          <p:nvPr/>
        </p:nvSpPr>
        <p:spPr bwMode="auto">
          <a:xfrm rot="-5712147">
            <a:off x="5321300" y="1119188"/>
            <a:ext cx="76200" cy="3048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66595" name="Text Box 32"/>
          <p:cNvSpPr txBox="1">
            <a:spLocks noChangeArrowheads="1"/>
          </p:cNvSpPr>
          <p:nvPr/>
        </p:nvSpPr>
        <p:spPr bwMode="auto">
          <a:xfrm>
            <a:off x="7340600" y="177800"/>
            <a:ext cx="9800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5400" dirty="0">
                <a:effectLst/>
                <a:latin typeface="Gill Sans MT" panose="020B0502020104020203" pitchFamily="34" charset="77"/>
              </a:rPr>
              <a:t>O</a:t>
            </a:r>
            <a:r>
              <a:rPr lang="en-US" sz="5400" baseline="-25000" dirty="0">
                <a:effectLst/>
                <a:latin typeface="Gill Sans MT" panose="020B0502020104020203" pitchFamily="34" charset="77"/>
              </a:rPr>
              <a:t>2</a:t>
            </a:r>
          </a:p>
        </p:txBody>
      </p:sp>
      <p:sp>
        <p:nvSpPr>
          <p:cNvPr id="39968" name="AutoShape 33"/>
          <p:cNvSpPr>
            <a:spLocks noChangeArrowheads="1"/>
          </p:cNvSpPr>
          <p:nvPr/>
        </p:nvSpPr>
        <p:spPr bwMode="auto">
          <a:xfrm rot="-2475283">
            <a:off x="6956425" y="887413"/>
            <a:ext cx="557213" cy="533400"/>
          </a:xfrm>
          <a:prstGeom prst="leftArrow">
            <a:avLst>
              <a:gd name="adj1" fmla="val 50000"/>
              <a:gd name="adj2" fmla="val 26116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66597" name="Text Box 34"/>
          <p:cNvSpPr txBox="1">
            <a:spLocks noChangeArrowheads="1"/>
          </p:cNvSpPr>
          <p:nvPr/>
        </p:nvSpPr>
        <p:spPr bwMode="auto">
          <a:xfrm>
            <a:off x="1493838" y="790575"/>
            <a:ext cx="14801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5400" dirty="0">
                <a:effectLst/>
                <a:latin typeface="Gill Sans MT" panose="020B0502020104020203" pitchFamily="34" charset="77"/>
              </a:rPr>
              <a:t>CO</a:t>
            </a:r>
            <a:r>
              <a:rPr lang="en-US" sz="5400" baseline="-25000" dirty="0">
                <a:effectLst/>
                <a:latin typeface="Gill Sans MT" panose="020B0502020104020203" pitchFamily="34" charset="77"/>
              </a:rPr>
              <a:t>2</a:t>
            </a:r>
          </a:p>
        </p:txBody>
      </p:sp>
      <p:sp>
        <p:nvSpPr>
          <p:cNvPr id="66598" name="AutoShape 35"/>
          <p:cNvSpPr>
            <a:spLocks noChangeArrowheads="1"/>
          </p:cNvSpPr>
          <p:nvPr/>
        </p:nvSpPr>
        <p:spPr bwMode="auto">
          <a:xfrm rot="3089360">
            <a:off x="2352676" y="1998662"/>
            <a:ext cx="639762" cy="290513"/>
          </a:xfrm>
          <a:prstGeom prst="leftArrow">
            <a:avLst>
              <a:gd name="adj1" fmla="val 50000"/>
              <a:gd name="adj2" fmla="val 151043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66599" name="Freeform 36"/>
          <p:cNvSpPr>
            <a:spLocks/>
          </p:cNvSpPr>
          <p:nvPr/>
        </p:nvSpPr>
        <p:spPr bwMode="auto">
          <a:xfrm flipV="1">
            <a:off x="5435600" y="3976688"/>
            <a:ext cx="685800" cy="228600"/>
          </a:xfrm>
          <a:custGeom>
            <a:avLst/>
            <a:gdLst>
              <a:gd name="T0" fmla="*/ 2147483647 w 297"/>
              <a:gd name="T1" fmla="*/ 2147483647 h 248"/>
              <a:gd name="T2" fmla="*/ 2147483647 w 297"/>
              <a:gd name="T3" fmla="*/ 2147483647 h 248"/>
              <a:gd name="T4" fmla="*/ 2147483647 w 297"/>
              <a:gd name="T5" fmla="*/ 2147483647 h 248"/>
              <a:gd name="T6" fmla="*/ 2147483647 w 297"/>
              <a:gd name="T7" fmla="*/ 2147483647 h 248"/>
              <a:gd name="T8" fmla="*/ 2147483647 w 297"/>
              <a:gd name="T9" fmla="*/ 2147483647 h 248"/>
              <a:gd name="T10" fmla="*/ 2147483647 w 297"/>
              <a:gd name="T11" fmla="*/ 2147483647 h 248"/>
              <a:gd name="T12" fmla="*/ 2147483647 w 297"/>
              <a:gd name="T13" fmla="*/ 0 h 2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7"/>
              <a:gd name="T22" fmla="*/ 0 h 248"/>
              <a:gd name="T23" fmla="*/ 297 w 297"/>
              <a:gd name="T24" fmla="*/ 248 h 2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7" h="248">
                <a:moveTo>
                  <a:pt x="137" y="160"/>
                </a:moveTo>
                <a:cubicBezTo>
                  <a:pt x="96" y="150"/>
                  <a:pt x="85" y="143"/>
                  <a:pt x="41" y="152"/>
                </a:cubicBezTo>
                <a:cubicBezTo>
                  <a:pt x="3" y="190"/>
                  <a:pt x="0" y="191"/>
                  <a:pt x="9" y="248"/>
                </a:cubicBezTo>
                <a:cubicBezTo>
                  <a:pt x="31" y="244"/>
                  <a:pt x="100" y="230"/>
                  <a:pt x="113" y="224"/>
                </a:cubicBezTo>
                <a:cubicBezTo>
                  <a:pt x="134" y="213"/>
                  <a:pt x="177" y="192"/>
                  <a:pt x="177" y="192"/>
                </a:cubicBezTo>
                <a:cubicBezTo>
                  <a:pt x="199" y="160"/>
                  <a:pt x="206" y="122"/>
                  <a:pt x="225" y="88"/>
                </a:cubicBezTo>
                <a:cubicBezTo>
                  <a:pt x="246" y="50"/>
                  <a:pt x="268" y="29"/>
                  <a:pt x="297" y="0"/>
                </a:cubicBezTo>
              </a:path>
            </a:pathLst>
          </a:cu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39972" name="Text Box 37"/>
          <p:cNvSpPr txBox="1">
            <a:spLocks noChangeArrowheads="1"/>
          </p:cNvSpPr>
          <p:nvPr/>
        </p:nvSpPr>
        <p:spPr bwMode="auto">
          <a:xfrm>
            <a:off x="6807200" y="5130800"/>
            <a:ext cx="207043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5400" dirty="0">
                <a:solidFill>
                  <a:srgbClr val="A50021"/>
                </a:solidFill>
                <a:effectLst/>
                <a:latin typeface="Gill Sans MT" panose="020B0502020104020203" pitchFamily="34" charset="77"/>
              </a:rPr>
              <a:t>Odors</a:t>
            </a:r>
            <a:endParaRPr lang="en-US" dirty="0">
              <a:solidFill>
                <a:srgbClr val="A50021"/>
              </a:solidFill>
              <a:effectLst/>
              <a:latin typeface="Gill Sans MT" panose="020B0502020104020203" pitchFamily="34" charset="77"/>
            </a:endParaRPr>
          </a:p>
        </p:txBody>
      </p:sp>
      <p:sp>
        <p:nvSpPr>
          <p:cNvPr id="39973" name="AutoShape 38"/>
          <p:cNvSpPr>
            <a:spLocks noChangeArrowheads="1"/>
          </p:cNvSpPr>
          <p:nvPr/>
        </p:nvSpPr>
        <p:spPr bwMode="auto">
          <a:xfrm rot="2474128">
            <a:off x="5092700" y="4533900"/>
            <a:ext cx="1752600" cy="9906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66602" name="Rectangle 39"/>
          <p:cNvSpPr>
            <a:spLocks noChangeArrowheads="1"/>
          </p:cNvSpPr>
          <p:nvPr/>
        </p:nvSpPr>
        <p:spPr bwMode="auto">
          <a:xfrm>
            <a:off x="762000" y="6400800"/>
            <a:ext cx="5215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  <a:effectLst/>
                <a:latin typeface="Gill Sans MT" panose="020B0502020104020203" pitchFamily="34" charset="77"/>
              </a:rPr>
              <a:t>Graphic courtesy of Rick Stehouwer, Penn. State Univ.</a:t>
            </a:r>
          </a:p>
        </p:txBody>
      </p:sp>
      <p:sp>
        <p:nvSpPr>
          <p:cNvPr id="44" name="Text Box 37"/>
          <p:cNvSpPr txBox="1">
            <a:spLocks noChangeArrowheads="1"/>
          </p:cNvSpPr>
          <p:nvPr/>
        </p:nvSpPr>
        <p:spPr bwMode="auto">
          <a:xfrm rot="-1926234">
            <a:off x="6439495" y="3889702"/>
            <a:ext cx="16498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800" dirty="0">
                <a:solidFill>
                  <a:srgbClr val="003300"/>
                </a:solidFill>
                <a:effectLst/>
                <a:latin typeface="Gill Sans MT" panose="020B0502020104020203" pitchFamily="34" charset="77"/>
              </a:rPr>
              <a:t>Sparse O</a:t>
            </a:r>
            <a:r>
              <a:rPr lang="en-US" sz="2800" baseline="-25000" dirty="0">
                <a:solidFill>
                  <a:srgbClr val="003300"/>
                </a:solidFill>
                <a:effectLst/>
                <a:latin typeface="Gill Sans MT" panose="020B0502020104020203" pitchFamily="34" charset="77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9995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9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9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9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 animBg="1"/>
      <p:bldP spid="39968" grpId="0" animBg="1"/>
      <p:bldP spid="39972" grpId="0"/>
      <p:bldP spid="39973" grpId="0" animBg="1"/>
      <p:bldP spid="4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27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458200" cy="10668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4400" dirty="0"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Moisture  </a:t>
            </a:r>
          </a:p>
        </p:txBody>
      </p:sp>
      <p:sp>
        <p:nvSpPr>
          <p:cNvPr id="68611" name="Rectangle 1028"/>
          <p:cNvSpPr>
            <a:spLocks noGrp="1" noChangeArrowheads="1"/>
          </p:cNvSpPr>
          <p:nvPr>
            <p:ph idx="1"/>
          </p:nvPr>
        </p:nvSpPr>
        <p:spPr>
          <a:xfrm>
            <a:off x="1550573" y="1628336"/>
            <a:ext cx="7143262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200" b="0" dirty="0"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Optimum is usually 50-60% moisture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b="0" dirty="0"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Composting </a:t>
            </a:r>
            <a:r>
              <a:rPr lang="en-US" sz="3200" b="0" dirty="0">
                <a:latin typeface="Gill Sans MT" panose="020B0502020104020203" pitchFamily="34" charset="77"/>
                <a:ea typeface="ＭＳ Ｐゴシック" charset="0"/>
                <a:cs typeface="ＭＳ Ｐゴシック" charset="0"/>
                <a:sym typeface="Wingdings" charset="0"/>
              </a:rPr>
              <a:t></a:t>
            </a:r>
            <a:r>
              <a:rPr lang="en-US" sz="3200" b="0" dirty="0"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 net loss of water</a:t>
            </a:r>
          </a:p>
          <a:p>
            <a:pPr lvl="1" eaLnBrk="1" hangingPunct="1">
              <a:lnSpc>
                <a:spcPct val="90000"/>
              </a:lnSpc>
              <a:spcBef>
                <a:spcPts val="1200"/>
              </a:spcBef>
              <a:buFont typeface="Arial" charset="0"/>
              <a:buChar char="•"/>
            </a:pPr>
            <a:r>
              <a:rPr lang="en-US" sz="3200" b="0" dirty="0">
                <a:latin typeface="Gill Sans MT" panose="020B0502020104020203" pitchFamily="34" charset="77"/>
                <a:ea typeface="ＭＳ Ｐゴシック" charset="0"/>
              </a:rPr>
              <a:t>Especially in covered or dry environment</a:t>
            </a:r>
          </a:p>
          <a:p>
            <a:pPr lvl="1" eaLnBrk="1" hangingPunct="1">
              <a:lnSpc>
                <a:spcPct val="90000"/>
              </a:lnSpc>
              <a:spcBef>
                <a:spcPts val="1200"/>
              </a:spcBef>
              <a:buFontTx/>
              <a:buChar char="•"/>
            </a:pPr>
            <a:r>
              <a:rPr lang="en-US" sz="3200" b="0" dirty="0">
                <a:latin typeface="Gill Sans MT" panose="020B0502020104020203" pitchFamily="34" charset="77"/>
                <a:ea typeface="ＭＳ Ｐゴシック" charset="0"/>
              </a:rPr>
              <a:t>Better to start on high end (e.g., 60-65%)</a:t>
            </a:r>
          </a:p>
          <a:p>
            <a:pPr lvl="1" eaLnBrk="1" hangingPunct="1">
              <a:lnSpc>
                <a:spcPct val="90000"/>
              </a:lnSpc>
              <a:spcBef>
                <a:spcPts val="1200"/>
              </a:spcBef>
              <a:buFontTx/>
              <a:buChar char="•"/>
            </a:pPr>
            <a:r>
              <a:rPr lang="en-US" sz="3200" b="0" dirty="0">
                <a:latin typeface="Gill Sans MT" panose="020B0502020104020203" pitchFamily="34" charset="77"/>
                <a:ea typeface="ＭＳ Ｐゴシック" charset="0"/>
              </a:rPr>
              <a:t>Adding water is challenging</a:t>
            </a:r>
          </a:p>
          <a:p>
            <a:pPr lvl="1" eaLnBrk="1" hangingPunct="1">
              <a:lnSpc>
                <a:spcPct val="90000"/>
              </a:lnSpc>
              <a:spcBef>
                <a:spcPts val="1200"/>
              </a:spcBef>
              <a:buFontTx/>
              <a:buChar char="•"/>
            </a:pPr>
            <a:r>
              <a:rPr lang="en-US" sz="3200" b="0" dirty="0">
                <a:latin typeface="Gill Sans MT" panose="020B0502020104020203" pitchFamily="34" charset="77"/>
                <a:ea typeface="ＭＳ Ｐゴシック" charset="0"/>
              </a:rPr>
              <a:t>25 gallons per ton raises MC ~10%</a:t>
            </a:r>
          </a:p>
        </p:txBody>
      </p:sp>
    </p:spTree>
    <p:extLst>
      <p:ext uri="{BB962C8B-B14F-4D97-AF65-F5344CB8AC3E}">
        <p14:creationId xmlns:p14="http://schemas.microsoft.com/office/powerpoint/2010/main" val="2139831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Compost Methods006"/>
          <p:cNvPicPr>
            <a:picLocks noChangeAspect="1" noChangeArrowheads="1"/>
          </p:cNvPicPr>
          <p:nvPr/>
        </p:nvPicPr>
        <p:blipFill>
          <a:blip r:embed="rId3" cstate="print">
            <a:lum bright="10000" contrast="30000"/>
          </a:blip>
          <a:srcRect t="11015"/>
          <a:stretch>
            <a:fillRect/>
          </a:stretch>
        </p:blipFill>
        <p:spPr bwMode="auto">
          <a:xfrm>
            <a:off x="938774" y="643933"/>
            <a:ext cx="37147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slide1working 100 dpi"/>
          <p:cNvPicPr>
            <a:picLocks noChangeAspect="1" noChangeArrowheads="1"/>
          </p:cNvPicPr>
          <p:nvPr/>
        </p:nvPicPr>
        <p:blipFill rotWithShape="1">
          <a:blip r:embed="rId4" cstate="print"/>
          <a:srcRect l="2468" t="6953" r="19366"/>
          <a:stretch/>
        </p:blipFill>
        <p:spPr bwMode="auto">
          <a:xfrm>
            <a:off x="4650699" y="3543710"/>
            <a:ext cx="3350302" cy="269575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8" t="16703" r="18225" b="18395"/>
          <a:stretch/>
        </p:blipFill>
        <p:spPr>
          <a:xfrm>
            <a:off x="4678923" y="643933"/>
            <a:ext cx="3322078" cy="2857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47800" y="4308736"/>
            <a:ext cx="22922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effectLst/>
                <a:latin typeface="Gill Sans MT" panose="020B0502020104020203" pitchFamily="34" charset="77"/>
              </a:rPr>
              <a:t>Adding High Moisture Feedstocks</a:t>
            </a:r>
          </a:p>
        </p:txBody>
      </p:sp>
    </p:spTree>
    <p:extLst>
      <p:ext uri="{BB962C8B-B14F-4D97-AF65-F5344CB8AC3E}">
        <p14:creationId xmlns:p14="http://schemas.microsoft.com/office/powerpoint/2010/main" val="3226701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3014" y="0"/>
            <a:ext cx="5070986" cy="1752600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77"/>
              </a:rPr>
              <a:t>What Does </a:t>
            </a:r>
            <a:br>
              <a:rPr lang="en-US" dirty="0">
                <a:latin typeface="Gill Sans MT" panose="020B0502020104020203" pitchFamily="34" charset="77"/>
              </a:rPr>
            </a:br>
            <a:r>
              <a:rPr lang="en-US" dirty="0">
                <a:latin typeface="Gill Sans MT" panose="020B0502020104020203" pitchFamily="34" charset="77"/>
              </a:rPr>
              <a:t>Composting Do?</a:t>
            </a:r>
          </a:p>
        </p:txBody>
      </p:sp>
      <p:pic>
        <p:nvPicPr>
          <p:cNvPr id="9" name="Picture 8" descr="A pile of leaves next to a pile of leaves&#10;&#10;Description automatically generated with low confidence">
            <a:extLst>
              <a:ext uri="{FF2B5EF4-FFF2-40B4-BE49-F238E27FC236}">
                <a16:creationId xmlns:a16="http://schemas.microsoft.com/office/drawing/2014/main" id="{BE9DFAC3-1559-39BD-F7B6-91E895BB8E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80"/>
          <a:stretch/>
        </p:blipFill>
        <p:spPr>
          <a:xfrm>
            <a:off x="676582" y="0"/>
            <a:ext cx="3466768" cy="2813331"/>
          </a:xfrm>
          <a:prstGeom prst="rect">
            <a:avLst/>
          </a:prstGeom>
        </p:spPr>
      </p:pic>
      <p:pic>
        <p:nvPicPr>
          <p:cNvPr id="11" name="Picture 10" descr="A tractor pulling a trailer&#10;&#10;Description automatically generated">
            <a:extLst>
              <a:ext uri="{FF2B5EF4-FFF2-40B4-BE49-F238E27FC236}">
                <a16:creationId xmlns:a16="http://schemas.microsoft.com/office/drawing/2014/main" id="{BB90FA7D-7699-1194-1B9B-5A6DC260A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9207" y="4098254"/>
            <a:ext cx="3621454" cy="2716091"/>
          </a:xfrm>
          <a:prstGeom prst="rect">
            <a:avLst/>
          </a:prstGeom>
        </p:spPr>
      </p:pic>
      <p:pic>
        <p:nvPicPr>
          <p:cNvPr id="13" name="Picture 12" descr="A picture containing outdoor, sky, land vehicle, vehicle&#10;&#10;Description automatically generated">
            <a:extLst>
              <a:ext uri="{FF2B5EF4-FFF2-40B4-BE49-F238E27FC236}">
                <a16:creationId xmlns:a16="http://schemas.microsoft.com/office/drawing/2014/main" id="{54A054E7-8FE1-DB3C-A2E2-E70760F905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4912" y="2096086"/>
            <a:ext cx="3675366" cy="244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2109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b-ri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2"/>
          <a:stretch/>
        </p:blipFill>
        <p:spPr bwMode="auto">
          <a:xfrm>
            <a:off x="1142998" y="747287"/>
            <a:ext cx="3973381" cy="2778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7" y="3530497"/>
            <a:ext cx="3973382" cy="254231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waterbar on grinder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10185" b="41898"/>
          <a:stretch/>
        </p:blipFill>
        <p:spPr>
          <a:xfrm>
            <a:off x="5116381" y="751578"/>
            <a:ext cx="3503854" cy="27789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00999" y="4360756"/>
            <a:ext cx="1900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effectLst/>
                <a:latin typeface="Gill Sans MT" panose="020B0502020104020203" pitchFamily="34" charset="77"/>
              </a:rPr>
              <a:t>Watering while grinding</a:t>
            </a:r>
          </a:p>
        </p:txBody>
      </p:sp>
    </p:spTree>
    <p:extLst>
      <p:ext uri="{BB962C8B-B14F-4D97-AF65-F5344CB8AC3E}">
        <p14:creationId xmlns:p14="http://schemas.microsoft.com/office/powerpoint/2010/main" val="2876865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6130" y="464344"/>
            <a:ext cx="3761146" cy="2712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4515" name="Picture 4" descr="P10101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0952" y="3681413"/>
            <a:ext cx="3616324" cy="2712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5" descr="P101004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3811" y="3444776"/>
            <a:ext cx="3932319" cy="29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445380" y="1220489"/>
            <a:ext cx="2820591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100" b="1" dirty="0">
                <a:effectLst/>
                <a:latin typeface="Gill Sans MT"/>
                <a:cs typeface="Gill Sans MT"/>
              </a:rPr>
              <a:t>Keeping it Moist – Best to add water before or while turning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Text Box 6"/>
          <p:cNvSpPr txBox="1">
            <a:spLocks noChangeArrowheads="1"/>
          </p:cNvSpPr>
          <p:nvPr/>
        </p:nvSpPr>
        <p:spPr bwMode="auto">
          <a:xfrm>
            <a:off x="1294847" y="4296787"/>
            <a:ext cx="282059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100" b="1" dirty="0">
                <a:effectLst/>
                <a:latin typeface="Gill Sans MT"/>
                <a:cs typeface="Gill Sans MT"/>
              </a:rPr>
              <a:t>Keeping it Moist – Watering/Irrigation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3414"/>
            <a:ext cx="3888071" cy="2916053"/>
          </a:xfrm>
          <a:prstGeom prst="rect">
            <a:avLst/>
          </a:prstGeom>
        </p:spPr>
      </p:pic>
      <p:pic>
        <p:nvPicPr>
          <p:cNvPr id="5" name="Picture 4" descr="A picture containing outdoor, sky, mountain, driving&#10;&#10;Description automatically generated">
            <a:extLst>
              <a:ext uri="{FF2B5EF4-FFF2-40B4-BE49-F238E27FC236}">
                <a16:creationId xmlns:a16="http://schemas.microsoft.com/office/drawing/2014/main" id="{94B74F07-8C0D-F74B-BB31-B27A341C4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376315"/>
            <a:ext cx="4270090" cy="3318271"/>
          </a:xfrm>
          <a:prstGeom prst="rect">
            <a:avLst/>
          </a:prstGeom>
        </p:spPr>
      </p:pic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3C8018DF-975C-B244-B4E8-9F7A64AD4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0261" y="163413"/>
            <a:ext cx="4008939" cy="291605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solidFill>
                  <a:srgbClr val="000000"/>
                </a:solidFill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2. Oxygen (O</a:t>
            </a:r>
            <a:r>
              <a:rPr lang="en-US" baseline="-25000" dirty="0">
                <a:solidFill>
                  <a:srgbClr val="000000"/>
                </a:solidFill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551940" name="Rectangle 4"/>
          <p:cNvSpPr>
            <a:spLocks noGrp="1" noChangeArrowheads="1"/>
          </p:cNvSpPr>
          <p:nvPr>
            <p:ph idx="1"/>
          </p:nvPr>
        </p:nvSpPr>
        <p:spPr>
          <a:xfrm>
            <a:off x="914400" y="1981200"/>
            <a:ext cx="8229600" cy="4343400"/>
          </a:xfrm>
        </p:spPr>
        <p:txBody>
          <a:bodyPr/>
          <a:lstStyle/>
          <a:p>
            <a:pPr indent="-215900" eaLnBrk="1" hangingPunct="1">
              <a:lnSpc>
                <a:spcPct val="90000"/>
              </a:lnSpc>
              <a:spcBef>
                <a:spcPct val="75000"/>
              </a:spcBef>
            </a:pPr>
            <a:r>
              <a:rPr lang="en-US" sz="2800" b="0" dirty="0"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Required for </a:t>
            </a:r>
            <a:r>
              <a:rPr lang="en-US" sz="2800" b="0" i="1" dirty="0"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aerobic</a:t>
            </a:r>
            <a:r>
              <a:rPr lang="en-US" sz="2800" b="0" dirty="0"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 respiration</a:t>
            </a:r>
          </a:p>
          <a:p>
            <a:pPr indent="-215900" eaLnBrk="1" hangingPunct="1">
              <a:lnSpc>
                <a:spcPct val="90000"/>
              </a:lnSpc>
              <a:spcBef>
                <a:spcPct val="75000"/>
              </a:spcBef>
            </a:pPr>
            <a:r>
              <a:rPr lang="en-US" sz="2800" b="0" dirty="0"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Easily exhausted by microbial organisms</a:t>
            </a:r>
          </a:p>
          <a:p>
            <a:pPr indent="-215900" eaLnBrk="1" hangingPunct="1">
              <a:lnSpc>
                <a:spcPct val="90000"/>
              </a:lnSpc>
              <a:spcBef>
                <a:spcPct val="75000"/>
              </a:spcBef>
            </a:pPr>
            <a:r>
              <a:rPr lang="en-US" sz="2800" b="0" dirty="0"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Some suggest O</a:t>
            </a:r>
            <a:r>
              <a:rPr lang="en-US" sz="2800" b="0" baseline="-25000" dirty="0"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2</a:t>
            </a:r>
            <a:r>
              <a:rPr lang="en-US" sz="2800" b="0" dirty="0"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 levels &gt; 10% ; even &gt; 16%</a:t>
            </a:r>
          </a:p>
          <a:p>
            <a:pPr indent="-215900" eaLnBrk="1" hangingPunct="1">
              <a:lnSpc>
                <a:spcPct val="90000"/>
              </a:lnSpc>
              <a:spcBef>
                <a:spcPct val="75000"/>
              </a:spcBef>
            </a:pPr>
            <a:r>
              <a:rPr lang="en-US" sz="2800" b="0" dirty="0"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Ambient air is 21% oxygen</a:t>
            </a:r>
          </a:p>
          <a:p>
            <a:pPr indent="-215900" eaLnBrk="1" hangingPunct="1">
              <a:lnSpc>
                <a:spcPct val="90000"/>
              </a:lnSpc>
              <a:spcBef>
                <a:spcPct val="75000"/>
              </a:spcBef>
            </a:pPr>
            <a:r>
              <a:rPr lang="en-US" sz="2800" b="0" dirty="0">
                <a:solidFill>
                  <a:srgbClr val="CC0000"/>
                </a:solidFill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Oxygen is delivered via </a:t>
            </a:r>
            <a:r>
              <a:rPr lang="en-US" sz="2800" b="0" i="1" dirty="0">
                <a:solidFill>
                  <a:srgbClr val="CC0000"/>
                </a:solidFill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aeration</a:t>
            </a:r>
          </a:p>
        </p:txBody>
      </p:sp>
    </p:spTree>
    <p:extLst>
      <p:ext uri="{BB962C8B-B14F-4D97-AF65-F5344CB8AC3E}">
        <p14:creationId xmlns:p14="http://schemas.microsoft.com/office/powerpoint/2010/main" val="99057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19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1940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7" name="Freeform 3"/>
          <p:cNvSpPr>
            <a:spLocks/>
          </p:cNvSpPr>
          <p:nvPr/>
        </p:nvSpPr>
        <p:spPr bwMode="auto">
          <a:xfrm>
            <a:off x="2819400" y="2667000"/>
            <a:ext cx="4191000" cy="3429000"/>
          </a:xfrm>
          <a:custGeom>
            <a:avLst/>
            <a:gdLst/>
            <a:ahLst/>
            <a:cxnLst>
              <a:cxn ang="0">
                <a:pos x="32" y="1448"/>
              </a:cxn>
              <a:cxn ang="0">
                <a:pos x="72" y="1264"/>
              </a:cxn>
              <a:cxn ang="0">
                <a:pos x="72" y="872"/>
              </a:cxn>
              <a:cxn ang="0">
                <a:pos x="144" y="760"/>
              </a:cxn>
              <a:cxn ang="0">
                <a:pos x="168" y="728"/>
              </a:cxn>
              <a:cxn ang="0">
                <a:pos x="184" y="696"/>
              </a:cxn>
              <a:cxn ang="0">
                <a:pos x="208" y="680"/>
              </a:cxn>
              <a:cxn ang="0">
                <a:pos x="280" y="600"/>
              </a:cxn>
              <a:cxn ang="0">
                <a:pos x="320" y="544"/>
              </a:cxn>
              <a:cxn ang="0">
                <a:pos x="384" y="480"/>
              </a:cxn>
              <a:cxn ang="0">
                <a:pos x="416" y="424"/>
              </a:cxn>
              <a:cxn ang="0">
                <a:pos x="448" y="400"/>
              </a:cxn>
              <a:cxn ang="0">
                <a:pos x="472" y="376"/>
              </a:cxn>
              <a:cxn ang="0">
                <a:pos x="600" y="192"/>
              </a:cxn>
              <a:cxn ang="0">
                <a:pos x="656" y="144"/>
              </a:cxn>
              <a:cxn ang="0">
                <a:pos x="920" y="0"/>
              </a:cxn>
              <a:cxn ang="0">
                <a:pos x="1088" y="16"/>
              </a:cxn>
              <a:cxn ang="0">
                <a:pos x="1192" y="64"/>
              </a:cxn>
              <a:cxn ang="0">
                <a:pos x="1416" y="256"/>
              </a:cxn>
              <a:cxn ang="0">
                <a:pos x="1496" y="616"/>
              </a:cxn>
              <a:cxn ang="0">
                <a:pos x="1552" y="760"/>
              </a:cxn>
              <a:cxn ang="0">
                <a:pos x="1616" y="968"/>
              </a:cxn>
              <a:cxn ang="0">
                <a:pos x="1680" y="1144"/>
              </a:cxn>
              <a:cxn ang="0">
                <a:pos x="1752" y="1472"/>
              </a:cxn>
              <a:cxn ang="0">
                <a:pos x="1760" y="1608"/>
              </a:cxn>
              <a:cxn ang="0">
                <a:pos x="1768" y="1664"/>
              </a:cxn>
              <a:cxn ang="0">
                <a:pos x="1728" y="1696"/>
              </a:cxn>
              <a:cxn ang="0">
                <a:pos x="1248" y="1720"/>
              </a:cxn>
              <a:cxn ang="0">
                <a:pos x="760" y="1712"/>
              </a:cxn>
              <a:cxn ang="0">
                <a:pos x="40" y="1688"/>
              </a:cxn>
              <a:cxn ang="0">
                <a:pos x="16" y="1576"/>
              </a:cxn>
              <a:cxn ang="0">
                <a:pos x="0" y="1528"/>
              </a:cxn>
              <a:cxn ang="0">
                <a:pos x="16" y="1472"/>
              </a:cxn>
              <a:cxn ang="0">
                <a:pos x="32" y="1448"/>
              </a:cxn>
            </a:cxnLst>
            <a:rect l="0" t="0" r="r" b="b"/>
            <a:pathLst>
              <a:path w="1770" h="1729">
                <a:moveTo>
                  <a:pt x="32" y="1448"/>
                </a:moveTo>
                <a:cubicBezTo>
                  <a:pt x="47" y="1387"/>
                  <a:pt x="57" y="1325"/>
                  <a:pt x="72" y="1264"/>
                </a:cubicBezTo>
                <a:cubicBezTo>
                  <a:pt x="68" y="1154"/>
                  <a:pt x="56" y="989"/>
                  <a:pt x="72" y="872"/>
                </a:cubicBezTo>
                <a:cubicBezTo>
                  <a:pt x="76" y="843"/>
                  <a:pt x="124" y="784"/>
                  <a:pt x="144" y="760"/>
                </a:cubicBezTo>
                <a:cubicBezTo>
                  <a:pt x="153" y="750"/>
                  <a:pt x="161" y="739"/>
                  <a:pt x="168" y="728"/>
                </a:cubicBezTo>
                <a:cubicBezTo>
                  <a:pt x="174" y="718"/>
                  <a:pt x="176" y="705"/>
                  <a:pt x="184" y="696"/>
                </a:cubicBezTo>
                <a:cubicBezTo>
                  <a:pt x="190" y="689"/>
                  <a:pt x="201" y="686"/>
                  <a:pt x="208" y="680"/>
                </a:cubicBezTo>
                <a:cubicBezTo>
                  <a:pt x="235" y="657"/>
                  <a:pt x="257" y="627"/>
                  <a:pt x="280" y="600"/>
                </a:cubicBezTo>
                <a:cubicBezTo>
                  <a:pt x="295" y="583"/>
                  <a:pt x="304" y="560"/>
                  <a:pt x="320" y="544"/>
                </a:cubicBezTo>
                <a:cubicBezTo>
                  <a:pt x="388" y="476"/>
                  <a:pt x="336" y="548"/>
                  <a:pt x="384" y="480"/>
                </a:cubicBezTo>
                <a:cubicBezTo>
                  <a:pt x="396" y="463"/>
                  <a:pt x="402" y="440"/>
                  <a:pt x="416" y="424"/>
                </a:cubicBezTo>
                <a:cubicBezTo>
                  <a:pt x="425" y="414"/>
                  <a:pt x="438" y="409"/>
                  <a:pt x="448" y="400"/>
                </a:cubicBezTo>
                <a:cubicBezTo>
                  <a:pt x="457" y="393"/>
                  <a:pt x="465" y="385"/>
                  <a:pt x="472" y="376"/>
                </a:cubicBezTo>
                <a:cubicBezTo>
                  <a:pt x="518" y="320"/>
                  <a:pt x="556" y="251"/>
                  <a:pt x="600" y="192"/>
                </a:cubicBezTo>
                <a:cubicBezTo>
                  <a:pt x="632" y="149"/>
                  <a:pt x="624" y="171"/>
                  <a:pt x="656" y="144"/>
                </a:cubicBezTo>
                <a:cubicBezTo>
                  <a:pt x="749" y="66"/>
                  <a:pt x="793" y="21"/>
                  <a:pt x="920" y="0"/>
                </a:cubicBezTo>
                <a:cubicBezTo>
                  <a:pt x="976" y="5"/>
                  <a:pt x="1032" y="7"/>
                  <a:pt x="1088" y="16"/>
                </a:cubicBezTo>
                <a:cubicBezTo>
                  <a:pt x="1124" y="22"/>
                  <a:pt x="1161" y="48"/>
                  <a:pt x="1192" y="64"/>
                </a:cubicBezTo>
                <a:cubicBezTo>
                  <a:pt x="1282" y="109"/>
                  <a:pt x="1355" y="175"/>
                  <a:pt x="1416" y="256"/>
                </a:cubicBezTo>
                <a:cubicBezTo>
                  <a:pt x="1446" y="375"/>
                  <a:pt x="1466" y="496"/>
                  <a:pt x="1496" y="616"/>
                </a:cubicBezTo>
                <a:cubicBezTo>
                  <a:pt x="1509" y="667"/>
                  <a:pt x="1537" y="710"/>
                  <a:pt x="1552" y="760"/>
                </a:cubicBezTo>
                <a:cubicBezTo>
                  <a:pt x="1572" y="827"/>
                  <a:pt x="1577" y="910"/>
                  <a:pt x="1616" y="968"/>
                </a:cubicBezTo>
                <a:cubicBezTo>
                  <a:pt x="1629" y="1034"/>
                  <a:pt x="1638" y="1091"/>
                  <a:pt x="1680" y="1144"/>
                </a:cubicBezTo>
                <a:cubicBezTo>
                  <a:pt x="1707" y="1253"/>
                  <a:pt x="1734" y="1361"/>
                  <a:pt x="1752" y="1472"/>
                </a:cubicBezTo>
                <a:cubicBezTo>
                  <a:pt x="1755" y="1517"/>
                  <a:pt x="1756" y="1563"/>
                  <a:pt x="1760" y="1608"/>
                </a:cubicBezTo>
                <a:cubicBezTo>
                  <a:pt x="1762" y="1627"/>
                  <a:pt x="1770" y="1645"/>
                  <a:pt x="1768" y="1664"/>
                </a:cubicBezTo>
                <a:cubicBezTo>
                  <a:pt x="1768" y="1664"/>
                  <a:pt x="1728" y="1729"/>
                  <a:pt x="1728" y="1696"/>
                </a:cubicBezTo>
                <a:cubicBezTo>
                  <a:pt x="1568" y="1708"/>
                  <a:pt x="1406" y="1694"/>
                  <a:pt x="1248" y="1720"/>
                </a:cubicBezTo>
                <a:cubicBezTo>
                  <a:pt x="1085" y="1717"/>
                  <a:pt x="760" y="1712"/>
                  <a:pt x="760" y="1712"/>
                </a:cubicBezTo>
                <a:lnTo>
                  <a:pt x="40" y="1688"/>
                </a:lnTo>
                <a:cubicBezTo>
                  <a:pt x="30" y="1607"/>
                  <a:pt x="39" y="1644"/>
                  <a:pt x="16" y="1576"/>
                </a:cubicBezTo>
                <a:cubicBezTo>
                  <a:pt x="11" y="1560"/>
                  <a:pt x="0" y="1528"/>
                  <a:pt x="0" y="1528"/>
                </a:cubicBezTo>
                <a:cubicBezTo>
                  <a:pt x="6" y="1510"/>
                  <a:pt x="8" y="1490"/>
                  <a:pt x="16" y="1472"/>
                </a:cubicBezTo>
                <a:cubicBezTo>
                  <a:pt x="20" y="1463"/>
                  <a:pt x="32" y="1448"/>
                  <a:pt x="32" y="1448"/>
                </a:cubicBezTo>
                <a:close/>
              </a:path>
            </a:pathLst>
          </a:custGeom>
          <a:gradFill rotWithShape="0">
            <a:gsLst>
              <a:gs pos="0">
                <a:schemeClr val="folHlink"/>
              </a:gs>
              <a:gs pos="100000">
                <a:schemeClr val="folHlink">
                  <a:gamma/>
                  <a:shade val="81961"/>
                  <a:invGamma/>
                </a:schemeClr>
              </a:gs>
            </a:gsLst>
            <a:path path="rect">
              <a:fillToRect l="50000" t="50000" r="50000" b="50000"/>
            </a:path>
          </a:gradFill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72707" name="Freeform 4"/>
          <p:cNvSpPr>
            <a:spLocks/>
          </p:cNvSpPr>
          <p:nvPr/>
        </p:nvSpPr>
        <p:spPr bwMode="auto">
          <a:xfrm>
            <a:off x="3276600" y="2895600"/>
            <a:ext cx="3373438" cy="2919413"/>
          </a:xfrm>
          <a:custGeom>
            <a:avLst/>
            <a:gdLst>
              <a:gd name="T0" fmla="*/ 2147483647 w 2125"/>
              <a:gd name="T1" fmla="*/ 2147483647 h 1839"/>
              <a:gd name="T2" fmla="*/ 2147483647 w 2125"/>
              <a:gd name="T3" fmla="*/ 2147483647 h 1839"/>
              <a:gd name="T4" fmla="*/ 2147483647 w 2125"/>
              <a:gd name="T5" fmla="*/ 2147483647 h 1839"/>
              <a:gd name="T6" fmla="*/ 2147483647 w 2125"/>
              <a:gd name="T7" fmla="*/ 2147483647 h 1839"/>
              <a:gd name="T8" fmla="*/ 2147483647 w 2125"/>
              <a:gd name="T9" fmla="*/ 2147483647 h 1839"/>
              <a:gd name="T10" fmla="*/ 2147483647 w 2125"/>
              <a:gd name="T11" fmla="*/ 2147483647 h 1839"/>
              <a:gd name="T12" fmla="*/ 2147483647 w 2125"/>
              <a:gd name="T13" fmla="*/ 2147483647 h 1839"/>
              <a:gd name="T14" fmla="*/ 2147483647 w 2125"/>
              <a:gd name="T15" fmla="*/ 2147483647 h 1839"/>
              <a:gd name="T16" fmla="*/ 2147483647 w 2125"/>
              <a:gd name="T17" fmla="*/ 2147483647 h 1839"/>
              <a:gd name="T18" fmla="*/ 2147483647 w 2125"/>
              <a:gd name="T19" fmla="*/ 2147483647 h 1839"/>
              <a:gd name="T20" fmla="*/ 2147483647 w 2125"/>
              <a:gd name="T21" fmla="*/ 2147483647 h 1839"/>
              <a:gd name="T22" fmla="*/ 2147483647 w 2125"/>
              <a:gd name="T23" fmla="*/ 2147483647 h 1839"/>
              <a:gd name="T24" fmla="*/ 2147483647 w 2125"/>
              <a:gd name="T25" fmla="*/ 2147483647 h 1839"/>
              <a:gd name="T26" fmla="*/ 2147483647 w 2125"/>
              <a:gd name="T27" fmla="*/ 2147483647 h 1839"/>
              <a:gd name="T28" fmla="*/ 2147483647 w 2125"/>
              <a:gd name="T29" fmla="*/ 2147483647 h 1839"/>
              <a:gd name="T30" fmla="*/ 2147483647 w 2125"/>
              <a:gd name="T31" fmla="*/ 2147483647 h 1839"/>
              <a:gd name="T32" fmla="*/ 2147483647 w 2125"/>
              <a:gd name="T33" fmla="*/ 2147483647 h 1839"/>
              <a:gd name="T34" fmla="*/ 2147483647 w 2125"/>
              <a:gd name="T35" fmla="*/ 2147483647 h 1839"/>
              <a:gd name="T36" fmla="*/ 2147483647 w 2125"/>
              <a:gd name="T37" fmla="*/ 2147483647 h 1839"/>
              <a:gd name="T38" fmla="*/ 2147483647 w 2125"/>
              <a:gd name="T39" fmla="*/ 2147483647 h 1839"/>
              <a:gd name="T40" fmla="*/ 2147483647 w 2125"/>
              <a:gd name="T41" fmla="*/ 2147483647 h 1839"/>
              <a:gd name="T42" fmla="*/ 2147483647 w 2125"/>
              <a:gd name="T43" fmla="*/ 2147483647 h 1839"/>
              <a:gd name="T44" fmla="*/ 2147483647 w 2125"/>
              <a:gd name="T45" fmla="*/ 2147483647 h 1839"/>
              <a:gd name="T46" fmla="*/ 2147483647 w 2125"/>
              <a:gd name="T47" fmla="*/ 2147483647 h 1839"/>
              <a:gd name="T48" fmla="*/ 2147483647 w 2125"/>
              <a:gd name="T49" fmla="*/ 2147483647 h 1839"/>
              <a:gd name="T50" fmla="*/ 2147483647 w 2125"/>
              <a:gd name="T51" fmla="*/ 2147483647 h 1839"/>
              <a:gd name="T52" fmla="*/ 2147483647 w 2125"/>
              <a:gd name="T53" fmla="*/ 2147483647 h 1839"/>
              <a:gd name="T54" fmla="*/ 2147483647 w 2125"/>
              <a:gd name="T55" fmla="*/ 2147483647 h 1839"/>
              <a:gd name="T56" fmla="*/ 2147483647 w 2125"/>
              <a:gd name="T57" fmla="*/ 2147483647 h 1839"/>
              <a:gd name="T58" fmla="*/ 2147483647 w 2125"/>
              <a:gd name="T59" fmla="*/ 2147483647 h 1839"/>
              <a:gd name="T60" fmla="*/ 2147483647 w 2125"/>
              <a:gd name="T61" fmla="*/ 2147483647 h 1839"/>
              <a:gd name="T62" fmla="*/ 2147483647 w 2125"/>
              <a:gd name="T63" fmla="*/ 2147483647 h 1839"/>
              <a:gd name="T64" fmla="*/ 2147483647 w 2125"/>
              <a:gd name="T65" fmla="*/ 2147483647 h 1839"/>
              <a:gd name="T66" fmla="*/ 2147483647 w 2125"/>
              <a:gd name="T67" fmla="*/ 2147483647 h 1839"/>
              <a:gd name="T68" fmla="*/ 2147483647 w 2125"/>
              <a:gd name="T69" fmla="*/ 2147483647 h 1839"/>
              <a:gd name="T70" fmla="*/ 2147483647 w 2125"/>
              <a:gd name="T71" fmla="*/ 2147483647 h 1839"/>
              <a:gd name="T72" fmla="*/ 2147483647 w 2125"/>
              <a:gd name="T73" fmla="*/ 2147483647 h 1839"/>
              <a:gd name="T74" fmla="*/ 2147483647 w 2125"/>
              <a:gd name="T75" fmla="*/ 2147483647 h 1839"/>
              <a:gd name="T76" fmla="*/ 2147483647 w 2125"/>
              <a:gd name="T77" fmla="*/ 2147483647 h 1839"/>
              <a:gd name="T78" fmla="*/ 2147483647 w 2125"/>
              <a:gd name="T79" fmla="*/ 2147483647 h 1839"/>
              <a:gd name="T80" fmla="*/ 2147483647 w 2125"/>
              <a:gd name="T81" fmla="*/ 2147483647 h 1839"/>
              <a:gd name="T82" fmla="*/ 2147483647 w 2125"/>
              <a:gd name="T83" fmla="*/ 2147483647 h 1839"/>
              <a:gd name="T84" fmla="*/ 2147483647 w 2125"/>
              <a:gd name="T85" fmla="*/ 2147483647 h 183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125"/>
              <a:gd name="T130" fmla="*/ 0 h 1839"/>
              <a:gd name="T131" fmla="*/ 2125 w 2125"/>
              <a:gd name="T132" fmla="*/ 1839 h 1839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125" h="1839">
                <a:moveTo>
                  <a:pt x="1195" y="21"/>
                </a:moveTo>
                <a:cubicBezTo>
                  <a:pt x="1163" y="29"/>
                  <a:pt x="1136" y="45"/>
                  <a:pt x="1105" y="57"/>
                </a:cubicBezTo>
                <a:cubicBezTo>
                  <a:pt x="1036" y="83"/>
                  <a:pt x="963" y="112"/>
                  <a:pt x="901" y="153"/>
                </a:cubicBezTo>
                <a:cubicBezTo>
                  <a:pt x="868" y="175"/>
                  <a:pt x="842" y="201"/>
                  <a:pt x="811" y="225"/>
                </a:cubicBezTo>
                <a:cubicBezTo>
                  <a:pt x="800" y="234"/>
                  <a:pt x="775" y="249"/>
                  <a:pt x="775" y="249"/>
                </a:cubicBezTo>
                <a:cubicBezTo>
                  <a:pt x="743" y="297"/>
                  <a:pt x="785" y="239"/>
                  <a:pt x="745" y="279"/>
                </a:cubicBezTo>
                <a:cubicBezTo>
                  <a:pt x="725" y="299"/>
                  <a:pt x="711" y="325"/>
                  <a:pt x="691" y="345"/>
                </a:cubicBezTo>
                <a:cubicBezTo>
                  <a:pt x="642" y="394"/>
                  <a:pt x="589" y="440"/>
                  <a:pt x="535" y="483"/>
                </a:cubicBezTo>
                <a:cubicBezTo>
                  <a:pt x="509" y="504"/>
                  <a:pt x="475" y="519"/>
                  <a:pt x="451" y="543"/>
                </a:cubicBezTo>
                <a:cubicBezTo>
                  <a:pt x="417" y="577"/>
                  <a:pt x="383" y="611"/>
                  <a:pt x="349" y="645"/>
                </a:cubicBezTo>
                <a:cubicBezTo>
                  <a:pt x="305" y="689"/>
                  <a:pt x="279" y="745"/>
                  <a:pt x="235" y="789"/>
                </a:cubicBezTo>
                <a:cubicBezTo>
                  <a:pt x="218" y="832"/>
                  <a:pt x="190" y="865"/>
                  <a:pt x="175" y="909"/>
                </a:cubicBezTo>
                <a:cubicBezTo>
                  <a:pt x="145" y="998"/>
                  <a:pt x="155" y="1084"/>
                  <a:pt x="97" y="1161"/>
                </a:cubicBezTo>
                <a:cubicBezTo>
                  <a:pt x="84" y="1211"/>
                  <a:pt x="52" y="1254"/>
                  <a:pt x="43" y="1305"/>
                </a:cubicBezTo>
                <a:cubicBezTo>
                  <a:pt x="30" y="1379"/>
                  <a:pt x="31" y="1462"/>
                  <a:pt x="7" y="1533"/>
                </a:cubicBezTo>
                <a:cubicBezTo>
                  <a:pt x="0" y="1595"/>
                  <a:pt x="3" y="1649"/>
                  <a:pt x="25" y="1707"/>
                </a:cubicBezTo>
                <a:cubicBezTo>
                  <a:pt x="26" y="1709"/>
                  <a:pt x="34" y="1745"/>
                  <a:pt x="37" y="1749"/>
                </a:cubicBezTo>
                <a:cubicBezTo>
                  <a:pt x="47" y="1762"/>
                  <a:pt x="80" y="1769"/>
                  <a:pt x="91" y="1773"/>
                </a:cubicBezTo>
                <a:cubicBezTo>
                  <a:pt x="142" y="1790"/>
                  <a:pt x="225" y="1794"/>
                  <a:pt x="277" y="1797"/>
                </a:cubicBezTo>
                <a:cubicBezTo>
                  <a:pt x="325" y="1800"/>
                  <a:pt x="373" y="1801"/>
                  <a:pt x="421" y="1803"/>
                </a:cubicBezTo>
                <a:cubicBezTo>
                  <a:pt x="598" y="1838"/>
                  <a:pt x="784" y="1815"/>
                  <a:pt x="961" y="1809"/>
                </a:cubicBezTo>
                <a:cubicBezTo>
                  <a:pt x="1172" y="1813"/>
                  <a:pt x="1376" y="1827"/>
                  <a:pt x="1585" y="1839"/>
                </a:cubicBezTo>
                <a:cubicBezTo>
                  <a:pt x="1691" y="1837"/>
                  <a:pt x="1797" y="1839"/>
                  <a:pt x="1903" y="1833"/>
                </a:cubicBezTo>
                <a:cubicBezTo>
                  <a:pt x="1928" y="1832"/>
                  <a:pt x="1975" y="1809"/>
                  <a:pt x="1975" y="1809"/>
                </a:cubicBezTo>
                <a:cubicBezTo>
                  <a:pt x="2003" y="1790"/>
                  <a:pt x="2038" y="1786"/>
                  <a:pt x="2065" y="1767"/>
                </a:cubicBezTo>
                <a:cubicBezTo>
                  <a:pt x="2100" y="1742"/>
                  <a:pt x="2115" y="1687"/>
                  <a:pt x="2125" y="1647"/>
                </a:cubicBezTo>
                <a:cubicBezTo>
                  <a:pt x="2123" y="1615"/>
                  <a:pt x="2122" y="1583"/>
                  <a:pt x="2119" y="1551"/>
                </a:cubicBezTo>
                <a:cubicBezTo>
                  <a:pt x="2117" y="1534"/>
                  <a:pt x="2102" y="1516"/>
                  <a:pt x="2095" y="1503"/>
                </a:cubicBezTo>
                <a:cubicBezTo>
                  <a:pt x="2083" y="1479"/>
                  <a:pt x="2072" y="1445"/>
                  <a:pt x="2065" y="1419"/>
                </a:cubicBezTo>
                <a:cubicBezTo>
                  <a:pt x="2052" y="1372"/>
                  <a:pt x="2047" y="1326"/>
                  <a:pt x="2029" y="1281"/>
                </a:cubicBezTo>
                <a:cubicBezTo>
                  <a:pt x="2014" y="1176"/>
                  <a:pt x="1999" y="1075"/>
                  <a:pt x="1963" y="975"/>
                </a:cubicBezTo>
                <a:cubicBezTo>
                  <a:pt x="1954" y="951"/>
                  <a:pt x="1945" y="900"/>
                  <a:pt x="1933" y="873"/>
                </a:cubicBezTo>
                <a:cubicBezTo>
                  <a:pt x="1927" y="860"/>
                  <a:pt x="1909" y="837"/>
                  <a:pt x="1909" y="837"/>
                </a:cubicBezTo>
                <a:cubicBezTo>
                  <a:pt x="1883" y="733"/>
                  <a:pt x="1832" y="640"/>
                  <a:pt x="1777" y="549"/>
                </a:cubicBezTo>
                <a:cubicBezTo>
                  <a:pt x="1769" y="516"/>
                  <a:pt x="1748" y="475"/>
                  <a:pt x="1729" y="447"/>
                </a:cubicBezTo>
                <a:cubicBezTo>
                  <a:pt x="1721" y="435"/>
                  <a:pt x="1705" y="411"/>
                  <a:pt x="1705" y="411"/>
                </a:cubicBezTo>
                <a:cubicBezTo>
                  <a:pt x="1690" y="351"/>
                  <a:pt x="1662" y="294"/>
                  <a:pt x="1639" y="237"/>
                </a:cubicBezTo>
                <a:cubicBezTo>
                  <a:pt x="1626" y="205"/>
                  <a:pt x="1626" y="183"/>
                  <a:pt x="1591" y="171"/>
                </a:cubicBezTo>
                <a:cubicBezTo>
                  <a:pt x="1549" y="119"/>
                  <a:pt x="1498" y="66"/>
                  <a:pt x="1435" y="39"/>
                </a:cubicBezTo>
                <a:cubicBezTo>
                  <a:pt x="1419" y="32"/>
                  <a:pt x="1376" y="23"/>
                  <a:pt x="1369" y="21"/>
                </a:cubicBezTo>
                <a:cubicBezTo>
                  <a:pt x="1353" y="17"/>
                  <a:pt x="1321" y="9"/>
                  <a:pt x="1321" y="9"/>
                </a:cubicBezTo>
                <a:cubicBezTo>
                  <a:pt x="1258" y="14"/>
                  <a:pt x="1279" y="0"/>
                  <a:pt x="1219" y="9"/>
                </a:cubicBezTo>
                <a:cubicBezTo>
                  <a:pt x="1210" y="15"/>
                  <a:pt x="1179" y="37"/>
                  <a:pt x="1195" y="21"/>
                </a:cubicBezTo>
                <a:close/>
              </a:path>
            </a:pathLst>
          </a:custGeom>
          <a:gradFill rotWithShape="0">
            <a:gsLst>
              <a:gs pos="0">
                <a:srgbClr val="C79BB1"/>
              </a:gs>
              <a:gs pos="100000">
                <a:srgbClr val="A37F91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48132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8392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ja-JP" altLang="en-US" dirty="0"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“</a:t>
            </a:r>
            <a:r>
              <a:rPr lang="en-US" dirty="0"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Passive” Aeration</a:t>
            </a:r>
          </a:p>
        </p:txBody>
      </p:sp>
      <p:sp>
        <p:nvSpPr>
          <p:cNvPr id="72710" name="Freeform 7"/>
          <p:cNvSpPr>
            <a:spLocks/>
          </p:cNvSpPr>
          <p:nvPr/>
        </p:nvSpPr>
        <p:spPr bwMode="auto">
          <a:xfrm>
            <a:off x="3657600" y="3200400"/>
            <a:ext cx="2581275" cy="2260600"/>
          </a:xfrm>
          <a:custGeom>
            <a:avLst/>
            <a:gdLst>
              <a:gd name="T0" fmla="*/ 2147483647 w 1626"/>
              <a:gd name="T1" fmla="*/ 0 h 1424"/>
              <a:gd name="T2" fmla="*/ 2147483647 w 1626"/>
              <a:gd name="T3" fmla="*/ 2147483647 h 1424"/>
              <a:gd name="T4" fmla="*/ 2147483647 w 1626"/>
              <a:gd name="T5" fmla="*/ 2147483647 h 1424"/>
              <a:gd name="T6" fmla="*/ 2147483647 w 1626"/>
              <a:gd name="T7" fmla="*/ 2147483647 h 1424"/>
              <a:gd name="T8" fmla="*/ 2147483647 w 1626"/>
              <a:gd name="T9" fmla="*/ 2147483647 h 1424"/>
              <a:gd name="T10" fmla="*/ 2147483647 w 1626"/>
              <a:gd name="T11" fmla="*/ 2147483647 h 1424"/>
              <a:gd name="T12" fmla="*/ 2147483647 w 1626"/>
              <a:gd name="T13" fmla="*/ 2147483647 h 1424"/>
              <a:gd name="T14" fmla="*/ 2147483647 w 1626"/>
              <a:gd name="T15" fmla="*/ 2147483647 h 1424"/>
              <a:gd name="T16" fmla="*/ 2147483647 w 1626"/>
              <a:gd name="T17" fmla="*/ 2147483647 h 1424"/>
              <a:gd name="T18" fmla="*/ 2147483647 w 1626"/>
              <a:gd name="T19" fmla="*/ 2147483647 h 1424"/>
              <a:gd name="T20" fmla="*/ 2147483647 w 1626"/>
              <a:gd name="T21" fmla="*/ 2147483647 h 1424"/>
              <a:gd name="T22" fmla="*/ 2147483647 w 1626"/>
              <a:gd name="T23" fmla="*/ 2147483647 h 1424"/>
              <a:gd name="T24" fmla="*/ 2147483647 w 1626"/>
              <a:gd name="T25" fmla="*/ 2147483647 h 1424"/>
              <a:gd name="T26" fmla="*/ 2147483647 w 1626"/>
              <a:gd name="T27" fmla="*/ 2147483647 h 1424"/>
              <a:gd name="T28" fmla="*/ 2147483647 w 1626"/>
              <a:gd name="T29" fmla="*/ 2147483647 h 1424"/>
              <a:gd name="T30" fmla="*/ 2147483647 w 1626"/>
              <a:gd name="T31" fmla="*/ 2147483647 h 1424"/>
              <a:gd name="T32" fmla="*/ 2147483647 w 1626"/>
              <a:gd name="T33" fmla="*/ 2147483647 h 1424"/>
              <a:gd name="T34" fmla="*/ 2147483647 w 1626"/>
              <a:gd name="T35" fmla="*/ 2147483647 h 1424"/>
              <a:gd name="T36" fmla="*/ 2147483647 w 1626"/>
              <a:gd name="T37" fmla="*/ 2147483647 h 1424"/>
              <a:gd name="T38" fmla="*/ 2147483647 w 1626"/>
              <a:gd name="T39" fmla="*/ 2147483647 h 1424"/>
              <a:gd name="T40" fmla="*/ 2147483647 w 1626"/>
              <a:gd name="T41" fmla="*/ 2147483647 h 1424"/>
              <a:gd name="T42" fmla="*/ 2147483647 w 1626"/>
              <a:gd name="T43" fmla="*/ 2147483647 h 1424"/>
              <a:gd name="T44" fmla="*/ 2147483647 w 1626"/>
              <a:gd name="T45" fmla="*/ 2147483647 h 1424"/>
              <a:gd name="T46" fmla="*/ 2147483647 w 1626"/>
              <a:gd name="T47" fmla="*/ 2147483647 h 1424"/>
              <a:gd name="T48" fmla="*/ 2147483647 w 1626"/>
              <a:gd name="T49" fmla="*/ 2147483647 h 1424"/>
              <a:gd name="T50" fmla="*/ 2147483647 w 1626"/>
              <a:gd name="T51" fmla="*/ 2147483647 h 1424"/>
              <a:gd name="T52" fmla="*/ 2147483647 w 1626"/>
              <a:gd name="T53" fmla="*/ 2147483647 h 1424"/>
              <a:gd name="T54" fmla="*/ 2147483647 w 1626"/>
              <a:gd name="T55" fmla="*/ 2147483647 h 1424"/>
              <a:gd name="T56" fmla="*/ 2147483647 w 1626"/>
              <a:gd name="T57" fmla="*/ 0 h 142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626"/>
              <a:gd name="T88" fmla="*/ 0 h 1424"/>
              <a:gd name="T89" fmla="*/ 1626 w 1626"/>
              <a:gd name="T90" fmla="*/ 1424 h 1424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626" h="1424">
                <a:moveTo>
                  <a:pt x="880" y="0"/>
                </a:moveTo>
                <a:cubicBezTo>
                  <a:pt x="1025" y="7"/>
                  <a:pt x="1014" y="1"/>
                  <a:pt x="1112" y="40"/>
                </a:cubicBezTo>
                <a:cubicBezTo>
                  <a:pt x="1149" y="95"/>
                  <a:pt x="1215" y="130"/>
                  <a:pt x="1256" y="184"/>
                </a:cubicBezTo>
                <a:cubicBezTo>
                  <a:pt x="1290" y="229"/>
                  <a:pt x="1305" y="281"/>
                  <a:pt x="1336" y="328"/>
                </a:cubicBezTo>
                <a:cubicBezTo>
                  <a:pt x="1352" y="391"/>
                  <a:pt x="1363" y="463"/>
                  <a:pt x="1392" y="520"/>
                </a:cubicBezTo>
                <a:cubicBezTo>
                  <a:pt x="1412" y="676"/>
                  <a:pt x="1437" y="886"/>
                  <a:pt x="1520" y="1024"/>
                </a:cubicBezTo>
                <a:cubicBezTo>
                  <a:pt x="1534" y="1092"/>
                  <a:pt x="1517" y="1039"/>
                  <a:pt x="1560" y="1104"/>
                </a:cubicBezTo>
                <a:cubicBezTo>
                  <a:pt x="1582" y="1137"/>
                  <a:pt x="1584" y="1167"/>
                  <a:pt x="1608" y="1200"/>
                </a:cubicBezTo>
                <a:cubicBezTo>
                  <a:pt x="1621" y="1266"/>
                  <a:pt x="1626" y="1328"/>
                  <a:pt x="1584" y="1384"/>
                </a:cubicBezTo>
                <a:cubicBezTo>
                  <a:pt x="1581" y="1392"/>
                  <a:pt x="1583" y="1403"/>
                  <a:pt x="1576" y="1408"/>
                </a:cubicBezTo>
                <a:cubicBezTo>
                  <a:pt x="1562" y="1418"/>
                  <a:pt x="1528" y="1424"/>
                  <a:pt x="1528" y="1424"/>
                </a:cubicBezTo>
                <a:cubicBezTo>
                  <a:pt x="1306" y="1415"/>
                  <a:pt x="1087" y="1398"/>
                  <a:pt x="864" y="1392"/>
                </a:cubicBezTo>
                <a:cubicBezTo>
                  <a:pt x="803" y="1384"/>
                  <a:pt x="749" y="1361"/>
                  <a:pt x="688" y="1352"/>
                </a:cubicBezTo>
                <a:cubicBezTo>
                  <a:pt x="492" y="1324"/>
                  <a:pt x="518" y="1335"/>
                  <a:pt x="248" y="1328"/>
                </a:cubicBezTo>
                <a:cubicBezTo>
                  <a:pt x="216" y="1325"/>
                  <a:pt x="184" y="1326"/>
                  <a:pt x="152" y="1320"/>
                </a:cubicBezTo>
                <a:cubicBezTo>
                  <a:pt x="61" y="1303"/>
                  <a:pt x="41" y="1217"/>
                  <a:pt x="20" y="1134"/>
                </a:cubicBezTo>
                <a:cubicBezTo>
                  <a:pt x="23" y="1094"/>
                  <a:pt x="0" y="1039"/>
                  <a:pt x="26" y="1008"/>
                </a:cubicBezTo>
                <a:cubicBezTo>
                  <a:pt x="37" y="995"/>
                  <a:pt x="73" y="935"/>
                  <a:pt x="86" y="924"/>
                </a:cubicBezTo>
                <a:cubicBezTo>
                  <a:pt x="141" y="874"/>
                  <a:pt x="126" y="817"/>
                  <a:pt x="192" y="784"/>
                </a:cubicBezTo>
                <a:cubicBezTo>
                  <a:pt x="259" y="750"/>
                  <a:pt x="169" y="788"/>
                  <a:pt x="240" y="744"/>
                </a:cubicBezTo>
                <a:cubicBezTo>
                  <a:pt x="252" y="736"/>
                  <a:pt x="267" y="735"/>
                  <a:pt x="280" y="728"/>
                </a:cubicBezTo>
                <a:cubicBezTo>
                  <a:pt x="306" y="714"/>
                  <a:pt x="349" y="678"/>
                  <a:pt x="368" y="656"/>
                </a:cubicBezTo>
                <a:cubicBezTo>
                  <a:pt x="387" y="634"/>
                  <a:pt x="396" y="604"/>
                  <a:pt x="416" y="584"/>
                </a:cubicBezTo>
                <a:cubicBezTo>
                  <a:pt x="470" y="530"/>
                  <a:pt x="500" y="465"/>
                  <a:pt x="536" y="400"/>
                </a:cubicBezTo>
                <a:cubicBezTo>
                  <a:pt x="566" y="345"/>
                  <a:pt x="601" y="294"/>
                  <a:pt x="632" y="240"/>
                </a:cubicBezTo>
                <a:cubicBezTo>
                  <a:pt x="642" y="222"/>
                  <a:pt x="645" y="201"/>
                  <a:pt x="656" y="184"/>
                </a:cubicBezTo>
                <a:cubicBezTo>
                  <a:pt x="662" y="175"/>
                  <a:pt x="673" y="169"/>
                  <a:pt x="680" y="160"/>
                </a:cubicBezTo>
                <a:cubicBezTo>
                  <a:pt x="714" y="119"/>
                  <a:pt x="740" y="63"/>
                  <a:pt x="792" y="40"/>
                </a:cubicBezTo>
                <a:cubicBezTo>
                  <a:pt x="823" y="26"/>
                  <a:pt x="855" y="25"/>
                  <a:pt x="880" y="0"/>
                </a:cubicBezTo>
                <a:close/>
              </a:path>
            </a:pathLst>
          </a:cu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72712" name="Freeform 9"/>
          <p:cNvSpPr>
            <a:spLocks/>
          </p:cNvSpPr>
          <p:nvPr/>
        </p:nvSpPr>
        <p:spPr bwMode="auto">
          <a:xfrm>
            <a:off x="4256088" y="3421063"/>
            <a:ext cx="1395412" cy="1608137"/>
          </a:xfrm>
          <a:custGeom>
            <a:avLst/>
            <a:gdLst>
              <a:gd name="T0" fmla="*/ 2147483647 w 879"/>
              <a:gd name="T1" fmla="*/ 2147483647 h 1013"/>
              <a:gd name="T2" fmla="*/ 2147483647 w 879"/>
              <a:gd name="T3" fmla="*/ 2147483647 h 1013"/>
              <a:gd name="T4" fmla="*/ 2147483647 w 879"/>
              <a:gd name="T5" fmla="*/ 2147483647 h 1013"/>
              <a:gd name="T6" fmla="*/ 2147483647 w 879"/>
              <a:gd name="T7" fmla="*/ 2147483647 h 1013"/>
              <a:gd name="T8" fmla="*/ 2147483647 w 879"/>
              <a:gd name="T9" fmla="*/ 2147483647 h 1013"/>
              <a:gd name="T10" fmla="*/ 2147483647 w 879"/>
              <a:gd name="T11" fmla="*/ 2147483647 h 1013"/>
              <a:gd name="T12" fmla="*/ 2147483647 w 879"/>
              <a:gd name="T13" fmla="*/ 2147483647 h 1013"/>
              <a:gd name="T14" fmla="*/ 2147483647 w 879"/>
              <a:gd name="T15" fmla="*/ 2147483647 h 1013"/>
              <a:gd name="T16" fmla="*/ 2147483647 w 879"/>
              <a:gd name="T17" fmla="*/ 2147483647 h 1013"/>
              <a:gd name="T18" fmla="*/ 2147483647 w 879"/>
              <a:gd name="T19" fmla="*/ 2147483647 h 1013"/>
              <a:gd name="T20" fmla="*/ 2147483647 w 879"/>
              <a:gd name="T21" fmla="*/ 2147483647 h 1013"/>
              <a:gd name="T22" fmla="*/ 2147483647 w 879"/>
              <a:gd name="T23" fmla="*/ 2147483647 h 1013"/>
              <a:gd name="T24" fmla="*/ 2147483647 w 879"/>
              <a:gd name="T25" fmla="*/ 2147483647 h 1013"/>
              <a:gd name="T26" fmla="*/ 2147483647 w 879"/>
              <a:gd name="T27" fmla="*/ 2147483647 h 1013"/>
              <a:gd name="T28" fmla="*/ 2147483647 w 879"/>
              <a:gd name="T29" fmla="*/ 2147483647 h 1013"/>
              <a:gd name="T30" fmla="*/ 2147483647 w 879"/>
              <a:gd name="T31" fmla="*/ 2147483647 h 1013"/>
              <a:gd name="T32" fmla="*/ 2147483647 w 879"/>
              <a:gd name="T33" fmla="*/ 2147483647 h 1013"/>
              <a:gd name="T34" fmla="*/ 2147483647 w 879"/>
              <a:gd name="T35" fmla="*/ 2147483647 h 1013"/>
              <a:gd name="T36" fmla="*/ 2147483647 w 879"/>
              <a:gd name="T37" fmla="*/ 2147483647 h 101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879"/>
              <a:gd name="T58" fmla="*/ 0 h 1013"/>
              <a:gd name="T59" fmla="*/ 879 w 879"/>
              <a:gd name="T60" fmla="*/ 1013 h 1013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879" h="1013">
                <a:moveTo>
                  <a:pt x="503" y="17"/>
                </a:moveTo>
                <a:cubicBezTo>
                  <a:pt x="456" y="64"/>
                  <a:pt x="451" y="79"/>
                  <a:pt x="415" y="133"/>
                </a:cubicBezTo>
                <a:cubicBezTo>
                  <a:pt x="404" y="177"/>
                  <a:pt x="377" y="207"/>
                  <a:pt x="351" y="245"/>
                </a:cubicBezTo>
                <a:cubicBezTo>
                  <a:pt x="339" y="263"/>
                  <a:pt x="333" y="285"/>
                  <a:pt x="319" y="301"/>
                </a:cubicBezTo>
                <a:cubicBezTo>
                  <a:pt x="310" y="311"/>
                  <a:pt x="296" y="315"/>
                  <a:pt x="287" y="325"/>
                </a:cubicBezTo>
                <a:cubicBezTo>
                  <a:pt x="262" y="354"/>
                  <a:pt x="234" y="397"/>
                  <a:pt x="207" y="429"/>
                </a:cubicBezTo>
                <a:cubicBezTo>
                  <a:pt x="170" y="473"/>
                  <a:pt x="146" y="532"/>
                  <a:pt x="119" y="581"/>
                </a:cubicBezTo>
                <a:cubicBezTo>
                  <a:pt x="85" y="643"/>
                  <a:pt x="47" y="701"/>
                  <a:pt x="15" y="765"/>
                </a:cubicBezTo>
                <a:cubicBezTo>
                  <a:pt x="7" y="814"/>
                  <a:pt x="0" y="824"/>
                  <a:pt x="15" y="877"/>
                </a:cubicBezTo>
                <a:cubicBezTo>
                  <a:pt x="37" y="956"/>
                  <a:pt x="222" y="968"/>
                  <a:pt x="279" y="973"/>
                </a:cubicBezTo>
                <a:cubicBezTo>
                  <a:pt x="360" y="989"/>
                  <a:pt x="437" y="1006"/>
                  <a:pt x="519" y="1013"/>
                </a:cubicBezTo>
                <a:cubicBezTo>
                  <a:pt x="614" y="996"/>
                  <a:pt x="675" y="982"/>
                  <a:pt x="751" y="925"/>
                </a:cubicBezTo>
                <a:cubicBezTo>
                  <a:pt x="768" y="874"/>
                  <a:pt x="746" y="929"/>
                  <a:pt x="783" y="877"/>
                </a:cubicBezTo>
                <a:cubicBezTo>
                  <a:pt x="824" y="820"/>
                  <a:pt x="862" y="745"/>
                  <a:pt x="879" y="677"/>
                </a:cubicBezTo>
                <a:cubicBezTo>
                  <a:pt x="873" y="539"/>
                  <a:pt x="879" y="453"/>
                  <a:pt x="783" y="357"/>
                </a:cubicBezTo>
                <a:cubicBezTo>
                  <a:pt x="767" y="317"/>
                  <a:pt x="732" y="284"/>
                  <a:pt x="719" y="245"/>
                </a:cubicBezTo>
                <a:cubicBezTo>
                  <a:pt x="698" y="182"/>
                  <a:pt x="676" y="109"/>
                  <a:pt x="639" y="53"/>
                </a:cubicBezTo>
                <a:cubicBezTo>
                  <a:pt x="628" y="37"/>
                  <a:pt x="603" y="28"/>
                  <a:pt x="587" y="17"/>
                </a:cubicBezTo>
                <a:cubicBezTo>
                  <a:pt x="561" y="0"/>
                  <a:pt x="532" y="27"/>
                  <a:pt x="503" y="17"/>
                </a:cubicBezTo>
                <a:close/>
              </a:path>
            </a:pathLst>
          </a:custGeom>
          <a:gradFill rotWithShape="0">
            <a:gsLst>
              <a:gs pos="0">
                <a:srgbClr val="FF0000"/>
              </a:gs>
              <a:gs pos="100000">
                <a:srgbClr val="D100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553994" name="AutoShape 10"/>
          <p:cNvSpPr>
            <a:spLocks noChangeArrowheads="1"/>
          </p:cNvSpPr>
          <p:nvPr/>
        </p:nvSpPr>
        <p:spPr bwMode="auto">
          <a:xfrm rot="-5400000">
            <a:off x="4000500" y="2324100"/>
            <a:ext cx="2133600" cy="1295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FF0000"/>
              </a:gs>
              <a:gs pos="100000">
                <a:srgbClr val="FFFF00"/>
              </a:gs>
            </a:gsLst>
            <a:lin ang="5400000" scaled="1"/>
          </a:gra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553995" name="Text Box 11"/>
          <p:cNvSpPr txBox="1">
            <a:spLocks noChangeArrowheads="1"/>
          </p:cNvSpPr>
          <p:nvPr/>
        </p:nvSpPr>
        <p:spPr bwMode="auto">
          <a:xfrm>
            <a:off x="4114800" y="1182469"/>
            <a:ext cx="20398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3600" dirty="0">
                <a:solidFill>
                  <a:srgbClr val="FF3300"/>
                </a:solidFill>
                <a:effectLst/>
                <a:latin typeface="Gill Sans MT" panose="020B0502020104020203" pitchFamily="34" charset="77"/>
              </a:rPr>
              <a:t>Warm air</a:t>
            </a: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890587" y="4648198"/>
            <a:ext cx="8047038" cy="1143000"/>
            <a:chOff x="321" y="2928"/>
            <a:chExt cx="5069" cy="720"/>
          </a:xfrm>
        </p:grpSpPr>
        <p:sp>
          <p:nvSpPr>
            <p:cNvPr id="72726" name="Freeform 13"/>
            <p:cNvSpPr>
              <a:spLocks/>
            </p:cNvSpPr>
            <p:nvPr/>
          </p:nvSpPr>
          <p:spPr bwMode="auto">
            <a:xfrm>
              <a:off x="432" y="2976"/>
              <a:ext cx="2352" cy="624"/>
            </a:xfrm>
            <a:custGeom>
              <a:avLst/>
              <a:gdLst>
                <a:gd name="T0" fmla="*/ 0 w 2016"/>
                <a:gd name="T1" fmla="*/ 624 h 624"/>
                <a:gd name="T2" fmla="*/ 27491 w 2016"/>
                <a:gd name="T3" fmla="*/ 576 h 624"/>
                <a:gd name="T4" fmla="*/ 38698 w 2016"/>
                <a:gd name="T5" fmla="*/ 336 h 624"/>
                <a:gd name="T6" fmla="*/ 42764 w 2016"/>
                <a:gd name="T7" fmla="*/ 0 h 6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16"/>
                <a:gd name="T13" fmla="*/ 0 h 624"/>
                <a:gd name="T14" fmla="*/ 2016 w 2016"/>
                <a:gd name="T15" fmla="*/ 624 h 6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16" h="624">
                  <a:moveTo>
                    <a:pt x="0" y="624"/>
                  </a:moveTo>
                  <a:cubicBezTo>
                    <a:pt x="496" y="624"/>
                    <a:pt x="992" y="624"/>
                    <a:pt x="1296" y="576"/>
                  </a:cubicBezTo>
                  <a:cubicBezTo>
                    <a:pt x="1600" y="528"/>
                    <a:pt x="1704" y="432"/>
                    <a:pt x="1824" y="336"/>
                  </a:cubicBezTo>
                  <a:cubicBezTo>
                    <a:pt x="1944" y="240"/>
                    <a:pt x="1984" y="56"/>
                    <a:pt x="2016" y="0"/>
                  </a:cubicBezTo>
                </a:path>
              </a:pathLst>
            </a:custGeom>
            <a:noFill/>
            <a:ln w="1905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Gill Sans MT" panose="020B0502020104020203" pitchFamily="34" charset="77"/>
              </a:endParaRPr>
            </a:p>
          </p:txBody>
        </p:sp>
        <p:sp>
          <p:nvSpPr>
            <p:cNvPr id="72727" name="Text Box 14"/>
            <p:cNvSpPr txBox="1">
              <a:spLocks noChangeArrowheads="1"/>
            </p:cNvSpPr>
            <p:nvPr/>
          </p:nvSpPr>
          <p:spPr bwMode="auto">
            <a:xfrm>
              <a:off x="321" y="2928"/>
              <a:ext cx="1044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dirty="0">
                  <a:solidFill>
                    <a:srgbClr val="000000"/>
                  </a:solidFill>
                  <a:effectLst/>
                  <a:latin typeface="Gill Sans MT" panose="020B0502020104020203" pitchFamily="34" charset="77"/>
                </a:rPr>
                <a:t>Cool</a:t>
              </a:r>
            </a:p>
            <a:p>
              <a:pPr algn="ctr"/>
              <a:r>
                <a:rPr lang="en-US" dirty="0">
                  <a:solidFill>
                    <a:srgbClr val="000000"/>
                  </a:solidFill>
                  <a:effectLst/>
                  <a:latin typeface="Gill Sans MT" panose="020B0502020104020203" pitchFamily="34" charset="77"/>
                </a:rPr>
                <a:t>Ambient air</a:t>
              </a:r>
            </a:p>
          </p:txBody>
        </p:sp>
        <p:sp>
          <p:nvSpPr>
            <p:cNvPr id="72728" name="Freeform 15"/>
            <p:cNvSpPr>
              <a:spLocks/>
            </p:cNvSpPr>
            <p:nvPr/>
          </p:nvSpPr>
          <p:spPr bwMode="auto">
            <a:xfrm flipH="1">
              <a:off x="2976" y="3024"/>
              <a:ext cx="2016" cy="624"/>
            </a:xfrm>
            <a:custGeom>
              <a:avLst/>
              <a:gdLst>
                <a:gd name="T0" fmla="*/ 0 w 2016"/>
                <a:gd name="T1" fmla="*/ 624 h 624"/>
                <a:gd name="T2" fmla="*/ 1296 w 2016"/>
                <a:gd name="T3" fmla="*/ 576 h 624"/>
                <a:gd name="T4" fmla="*/ 1824 w 2016"/>
                <a:gd name="T5" fmla="*/ 336 h 624"/>
                <a:gd name="T6" fmla="*/ 2016 w 2016"/>
                <a:gd name="T7" fmla="*/ 0 h 6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16"/>
                <a:gd name="T13" fmla="*/ 0 h 624"/>
                <a:gd name="T14" fmla="*/ 2016 w 2016"/>
                <a:gd name="T15" fmla="*/ 624 h 6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16" h="624">
                  <a:moveTo>
                    <a:pt x="0" y="624"/>
                  </a:moveTo>
                  <a:cubicBezTo>
                    <a:pt x="496" y="624"/>
                    <a:pt x="992" y="624"/>
                    <a:pt x="1296" y="576"/>
                  </a:cubicBezTo>
                  <a:cubicBezTo>
                    <a:pt x="1600" y="528"/>
                    <a:pt x="1704" y="432"/>
                    <a:pt x="1824" y="336"/>
                  </a:cubicBezTo>
                  <a:cubicBezTo>
                    <a:pt x="1944" y="240"/>
                    <a:pt x="1984" y="56"/>
                    <a:pt x="2016" y="0"/>
                  </a:cubicBezTo>
                </a:path>
              </a:pathLst>
            </a:custGeom>
            <a:noFill/>
            <a:ln w="1905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Gill Sans MT" panose="020B0502020104020203" pitchFamily="34" charset="77"/>
              </a:endParaRPr>
            </a:p>
          </p:txBody>
        </p:sp>
        <p:sp>
          <p:nvSpPr>
            <p:cNvPr id="72729" name="Text Box 16"/>
            <p:cNvSpPr txBox="1">
              <a:spLocks noChangeArrowheads="1"/>
            </p:cNvSpPr>
            <p:nvPr/>
          </p:nvSpPr>
          <p:spPr bwMode="auto">
            <a:xfrm>
              <a:off x="4346" y="2928"/>
              <a:ext cx="1044" cy="523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dirty="0">
                  <a:solidFill>
                    <a:srgbClr val="000000"/>
                  </a:solidFill>
                  <a:effectLst/>
                  <a:latin typeface="Gill Sans MT" panose="020B0502020104020203" pitchFamily="34" charset="77"/>
                </a:rPr>
                <a:t>Cool</a:t>
              </a:r>
            </a:p>
            <a:p>
              <a:pPr algn="ctr"/>
              <a:r>
                <a:rPr lang="en-US" dirty="0">
                  <a:solidFill>
                    <a:srgbClr val="000000"/>
                  </a:solidFill>
                  <a:effectLst/>
                  <a:latin typeface="Gill Sans MT" panose="020B0502020104020203" pitchFamily="34" charset="77"/>
                </a:rPr>
                <a:t>Ambient ai</a:t>
              </a:r>
              <a:r>
                <a:rPr lang="en-US" dirty="0">
                  <a:solidFill>
                    <a:srgbClr val="000000"/>
                  </a:solidFill>
                  <a:latin typeface="Gill Sans MT" panose="020B0502020104020203" pitchFamily="34" charset="77"/>
                </a:rPr>
                <a:t>r</a:t>
              </a:r>
            </a:p>
          </p:txBody>
        </p:sp>
      </p:grpSp>
      <p:sp>
        <p:nvSpPr>
          <p:cNvPr id="72717" name="Rectangle 17"/>
          <p:cNvSpPr>
            <a:spLocks noChangeArrowheads="1"/>
          </p:cNvSpPr>
          <p:nvPr/>
        </p:nvSpPr>
        <p:spPr bwMode="auto">
          <a:xfrm>
            <a:off x="762000" y="6477000"/>
            <a:ext cx="43359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effectLst/>
                <a:latin typeface="Gill Sans MT" panose="020B0502020104020203" pitchFamily="34" charset="77"/>
              </a:rPr>
              <a:t>Adapted from slides by Rick Stehouwer, and Cary </a:t>
            </a:r>
            <a:r>
              <a:rPr lang="en-US" sz="1400" dirty="0" err="1">
                <a:solidFill>
                  <a:schemeClr val="tx2"/>
                </a:solidFill>
                <a:effectLst/>
                <a:latin typeface="Gill Sans MT" panose="020B0502020104020203" pitchFamily="34" charset="77"/>
              </a:rPr>
              <a:t>Oshins</a:t>
            </a:r>
            <a:endParaRPr lang="en-US" sz="1400" dirty="0">
              <a:solidFill>
                <a:schemeClr val="tx2"/>
              </a:solidFill>
              <a:effectLst/>
              <a:latin typeface="Gill Sans MT" panose="020B0502020104020203" pitchFamily="34" charset="77"/>
            </a:endParaRPr>
          </a:p>
        </p:txBody>
      </p:sp>
      <p:cxnSp>
        <p:nvCxnSpPr>
          <p:cNvPr id="554003" name="AutoShape 19"/>
          <p:cNvCxnSpPr>
            <a:cxnSpLocks noChangeShapeType="1"/>
          </p:cNvCxnSpPr>
          <p:nvPr/>
        </p:nvCxnSpPr>
        <p:spPr bwMode="auto">
          <a:xfrm>
            <a:off x="2133600" y="3657600"/>
            <a:ext cx="1497013" cy="909638"/>
          </a:xfrm>
          <a:prstGeom prst="curvedConnector3">
            <a:avLst>
              <a:gd name="adj1" fmla="val 49949"/>
            </a:avLst>
          </a:prstGeom>
          <a:noFill/>
          <a:ln w="38100">
            <a:solidFill>
              <a:srgbClr val="FF66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554005" name="Text Box 21"/>
          <p:cNvSpPr txBox="1">
            <a:spLocks noChangeArrowheads="1"/>
          </p:cNvSpPr>
          <p:nvPr/>
        </p:nvSpPr>
        <p:spPr bwMode="auto">
          <a:xfrm>
            <a:off x="762000" y="1447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effectLst/>
                <a:latin typeface="Gill Sans MT" panose="020B0502020104020203" pitchFamily="34" charset="77"/>
              </a:rPr>
              <a:t>Diffusion</a:t>
            </a:r>
          </a:p>
        </p:txBody>
      </p:sp>
      <p:cxnSp>
        <p:nvCxnSpPr>
          <p:cNvPr id="554006" name="AutoShape 22"/>
          <p:cNvCxnSpPr>
            <a:cxnSpLocks noChangeShapeType="1"/>
          </p:cNvCxnSpPr>
          <p:nvPr/>
        </p:nvCxnSpPr>
        <p:spPr bwMode="auto">
          <a:xfrm>
            <a:off x="2438400" y="3048000"/>
            <a:ext cx="1497013" cy="909638"/>
          </a:xfrm>
          <a:prstGeom prst="curvedConnector3">
            <a:avLst>
              <a:gd name="adj1" fmla="val 49949"/>
            </a:avLst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554012" name="Text Box 28"/>
          <p:cNvSpPr txBox="1">
            <a:spLocks noChangeArrowheads="1"/>
          </p:cNvSpPr>
          <p:nvPr/>
        </p:nvSpPr>
        <p:spPr bwMode="auto">
          <a:xfrm>
            <a:off x="685800" y="34290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r>
              <a:rPr lang="en-US" dirty="0">
                <a:solidFill>
                  <a:srgbClr val="FF3300"/>
                </a:solidFill>
                <a:effectLst/>
                <a:latin typeface="Gill Sans MT" panose="020B0502020104020203" pitchFamily="34" charset="77"/>
              </a:rPr>
              <a:t>CO</a:t>
            </a:r>
            <a:r>
              <a:rPr lang="en-US" baseline="-25000" dirty="0">
                <a:solidFill>
                  <a:srgbClr val="FF3300"/>
                </a:solidFill>
                <a:effectLst/>
                <a:latin typeface="Gill Sans MT" panose="020B0502020104020203" pitchFamily="34" charset="77"/>
              </a:rPr>
              <a:t>2</a:t>
            </a:r>
            <a:r>
              <a:rPr lang="en-US" dirty="0">
                <a:solidFill>
                  <a:srgbClr val="FF3300"/>
                </a:solidFill>
                <a:effectLst/>
                <a:latin typeface="Gill Sans MT" panose="020B0502020104020203" pitchFamily="34" charset="77"/>
              </a:rPr>
              <a:t> out</a:t>
            </a:r>
          </a:p>
        </p:txBody>
      </p:sp>
      <p:sp>
        <p:nvSpPr>
          <p:cNvPr id="554013" name="Text Box 29"/>
          <p:cNvSpPr txBox="1">
            <a:spLocks noChangeArrowheads="1"/>
          </p:cNvSpPr>
          <p:nvPr/>
        </p:nvSpPr>
        <p:spPr bwMode="auto">
          <a:xfrm>
            <a:off x="990600" y="2819400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r>
              <a:rPr lang="en-US" dirty="0">
                <a:solidFill>
                  <a:srgbClr val="0000FF"/>
                </a:solidFill>
                <a:effectLst/>
                <a:latin typeface="Gill Sans MT" panose="020B0502020104020203" pitchFamily="34" charset="77"/>
              </a:rPr>
              <a:t>O</a:t>
            </a:r>
            <a:r>
              <a:rPr lang="en-US" baseline="-25000" dirty="0">
                <a:solidFill>
                  <a:srgbClr val="0000FF"/>
                </a:solidFill>
                <a:effectLst/>
                <a:latin typeface="Gill Sans MT" panose="020B0502020104020203" pitchFamily="34" charset="77"/>
              </a:rPr>
              <a:t>2</a:t>
            </a:r>
            <a:r>
              <a:rPr lang="en-US" dirty="0">
                <a:solidFill>
                  <a:srgbClr val="0000FF"/>
                </a:solidFill>
                <a:effectLst/>
                <a:latin typeface="Gill Sans MT" panose="020B0502020104020203" pitchFamily="34" charset="77"/>
              </a:rPr>
              <a:t> in</a:t>
            </a:r>
          </a:p>
        </p:txBody>
      </p:sp>
      <p:sp>
        <p:nvSpPr>
          <p:cNvPr id="24" name="Text Box 28"/>
          <p:cNvSpPr txBox="1">
            <a:spLocks noChangeArrowheads="1"/>
          </p:cNvSpPr>
          <p:nvPr/>
        </p:nvSpPr>
        <p:spPr bwMode="auto">
          <a:xfrm>
            <a:off x="7467600" y="37338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r>
              <a:rPr lang="en-US" dirty="0">
                <a:solidFill>
                  <a:srgbClr val="FF3300"/>
                </a:solidFill>
                <a:effectLst/>
                <a:latin typeface="Gill Sans MT" panose="020B0502020104020203" pitchFamily="34" charset="77"/>
              </a:rPr>
              <a:t>CO</a:t>
            </a:r>
            <a:r>
              <a:rPr lang="en-US" baseline="-25000" dirty="0">
                <a:solidFill>
                  <a:srgbClr val="FF3300"/>
                </a:solidFill>
                <a:effectLst/>
                <a:latin typeface="Gill Sans MT" panose="020B0502020104020203" pitchFamily="34" charset="77"/>
              </a:rPr>
              <a:t>2</a:t>
            </a:r>
            <a:r>
              <a:rPr lang="en-US" dirty="0">
                <a:solidFill>
                  <a:srgbClr val="FF3300"/>
                </a:solidFill>
                <a:effectLst/>
                <a:latin typeface="Gill Sans MT" panose="020B0502020104020203" pitchFamily="34" charset="77"/>
              </a:rPr>
              <a:t> out</a:t>
            </a:r>
          </a:p>
        </p:txBody>
      </p:sp>
      <p:sp>
        <p:nvSpPr>
          <p:cNvPr id="25" name="Text Box 29"/>
          <p:cNvSpPr txBox="1">
            <a:spLocks noChangeArrowheads="1"/>
          </p:cNvSpPr>
          <p:nvPr/>
        </p:nvSpPr>
        <p:spPr bwMode="auto">
          <a:xfrm>
            <a:off x="7086600" y="2971800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r>
              <a:rPr lang="en-US" dirty="0">
                <a:solidFill>
                  <a:srgbClr val="0000FF"/>
                </a:solidFill>
                <a:effectLst/>
                <a:latin typeface="Gill Sans MT" panose="020B0502020104020203" pitchFamily="34" charset="77"/>
              </a:rPr>
              <a:t>O</a:t>
            </a:r>
            <a:r>
              <a:rPr lang="en-US" baseline="-25000" dirty="0">
                <a:solidFill>
                  <a:srgbClr val="0000FF"/>
                </a:solidFill>
                <a:effectLst/>
                <a:latin typeface="Gill Sans MT" panose="020B0502020104020203" pitchFamily="34" charset="77"/>
              </a:rPr>
              <a:t>2</a:t>
            </a:r>
            <a:r>
              <a:rPr lang="en-US" dirty="0">
                <a:solidFill>
                  <a:srgbClr val="0000FF"/>
                </a:solidFill>
                <a:effectLst/>
                <a:latin typeface="Gill Sans MT" panose="020B0502020104020203" pitchFamily="34" charset="77"/>
              </a:rPr>
              <a:t> in</a:t>
            </a:r>
          </a:p>
        </p:txBody>
      </p:sp>
      <p:cxnSp>
        <p:nvCxnSpPr>
          <p:cNvPr id="26" name="AutoShape 22"/>
          <p:cNvCxnSpPr>
            <a:cxnSpLocks noChangeShapeType="1"/>
          </p:cNvCxnSpPr>
          <p:nvPr/>
        </p:nvCxnSpPr>
        <p:spPr bwMode="auto">
          <a:xfrm rot="10800000" flipV="1">
            <a:off x="5943600" y="3276600"/>
            <a:ext cx="1524000" cy="838200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9" name="AutoShape 19"/>
          <p:cNvCxnSpPr>
            <a:cxnSpLocks noChangeShapeType="1"/>
          </p:cNvCxnSpPr>
          <p:nvPr/>
        </p:nvCxnSpPr>
        <p:spPr bwMode="auto">
          <a:xfrm rot="10800000" flipV="1">
            <a:off x="6248400" y="3962400"/>
            <a:ext cx="1371600" cy="685800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rgbClr val="FF66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62490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994" grpId="0" animBg="1"/>
      <p:bldP spid="553995" grpId="0"/>
      <p:bldP spid="554012" grpId="0"/>
      <p:bldP spid="554013" grpId="0"/>
      <p:bldP spid="24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2257425" y="4748213"/>
            <a:ext cx="1358900" cy="198437"/>
          </a:xfrm>
          <a:prstGeom prst="rect">
            <a:avLst/>
          </a:prstGeom>
          <a:pattFill prst="dkVert">
            <a:fgClr>
              <a:srgbClr val="474747"/>
            </a:fgClr>
            <a:bgClr>
              <a:srgbClr val="CECECE"/>
            </a:bgClr>
          </a:patt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"/>
            <a:ext cx="8458200" cy="1371600"/>
          </a:xfrm>
        </p:spPr>
        <p:txBody>
          <a:bodyPr vert="horz" wrap="square" lIns="90488" tIns="44450" rIns="90488" bIns="4445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dirty="0">
                <a:solidFill>
                  <a:srgbClr val="000000"/>
                </a:solidFill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Forced Aeration</a:t>
            </a:r>
          </a:p>
        </p:txBody>
      </p:sp>
      <p:grpSp>
        <p:nvGrpSpPr>
          <p:cNvPr id="74756" name="Group 4"/>
          <p:cNvGrpSpPr>
            <a:grpSpLocks/>
          </p:cNvGrpSpPr>
          <p:nvPr/>
        </p:nvGrpSpPr>
        <p:grpSpPr bwMode="auto">
          <a:xfrm>
            <a:off x="3276600" y="2971800"/>
            <a:ext cx="5181600" cy="2211388"/>
            <a:chOff x="1920" y="1872"/>
            <a:chExt cx="3264" cy="1393"/>
          </a:xfrm>
        </p:grpSpPr>
        <p:grpSp>
          <p:nvGrpSpPr>
            <p:cNvPr id="74787" name="Group 5"/>
            <p:cNvGrpSpPr>
              <a:grpSpLocks/>
            </p:cNvGrpSpPr>
            <p:nvPr/>
          </p:nvGrpSpPr>
          <p:grpSpPr bwMode="auto">
            <a:xfrm>
              <a:off x="1921" y="1872"/>
              <a:ext cx="3263" cy="1393"/>
              <a:chOff x="1921" y="1872"/>
              <a:chExt cx="3263" cy="1393"/>
            </a:xfrm>
          </p:grpSpPr>
          <p:sp>
            <p:nvSpPr>
              <p:cNvPr id="74789" name="Arc 6"/>
              <p:cNvSpPr>
                <a:spLocks/>
              </p:cNvSpPr>
              <p:nvPr/>
            </p:nvSpPr>
            <p:spPr bwMode="auto">
              <a:xfrm>
                <a:off x="3552" y="1872"/>
                <a:ext cx="1632" cy="139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E9B03"/>
              </a:solidFill>
              <a:ln w="101600" cap="rnd">
                <a:pattFill prst="pct50">
                  <a:fgClr>
                    <a:srgbClr val="372000"/>
                  </a:fgClr>
                  <a:bgClr>
                    <a:srgbClr val="FE9B03"/>
                  </a:bgClr>
                </a:patt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Gill Sans MT" panose="020B0502020104020203" pitchFamily="34" charset="77"/>
                </a:endParaRPr>
              </a:p>
            </p:txBody>
          </p:sp>
          <p:sp>
            <p:nvSpPr>
              <p:cNvPr id="74790" name="Arc 7"/>
              <p:cNvSpPr>
                <a:spLocks/>
              </p:cNvSpPr>
              <p:nvPr/>
            </p:nvSpPr>
            <p:spPr bwMode="auto">
              <a:xfrm>
                <a:off x="1921" y="1873"/>
                <a:ext cx="1632" cy="139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21600"/>
                    </a:moveTo>
                    <a:cubicBezTo>
                      <a:pt x="0" y="9675"/>
                      <a:pt x="9662" y="7"/>
                      <a:pt x="21587" y="0"/>
                    </a:cubicBezTo>
                  </a:path>
                  <a:path w="21600" h="21600" stroke="0" extrusionOk="0">
                    <a:moveTo>
                      <a:pt x="0" y="21600"/>
                    </a:moveTo>
                    <a:cubicBezTo>
                      <a:pt x="0" y="9675"/>
                      <a:pt x="9662" y="7"/>
                      <a:pt x="21587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E9B03"/>
              </a:solidFill>
              <a:ln w="101600" cap="rnd">
                <a:pattFill prst="pct50">
                  <a:fgClr>
                    <a:srgbClr val="372000"/>
                  </a:fgClr>
                  <a:bgClr>
                    <a:srgbClr val="FE9B03"/>
                  </a:bgClr>
                </a:patt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Gill Sans MT" panose="020B0502020104020203" pitchFamily="34" charset="77"/>
                </a:endParaRPr>
              </a:p>
            </p:txBody>
          </p:sp>
        </p:grpSp>
        <p:sp>
          <p:nvSpPr>
            <p:cNvPr id="74788" name="Line 8"/>
            <p:cNvSpPr>
              <a:spLocks noChangeShapeType="1"/>
            </p:cNvSpPr>
            <p:nvPr/>
          </p:nvSpPr>
          <p:spPr bwMode="auto">
            <a:xfrm>
              <a:off x="1920" y="3264"/>
              <a:ext cx="3264" cy="0"/>
            </a:xfrm>
            <a:prstGeom prst="line">
              <a:avLst/>
            </a:prstGeom>
            <a:noFill/>
            <a:ln w="101600">
              <a:pattFill prst="pct50">
                <a:fgClr>
                  <a:srgbClr val="372000"/>
                </a:fgClr>
                <a:bgClr>
                  <a:srgbClr val="FE9B03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Gill Sans MT" panose="020B0502020104020203" pitchFamily="34" charset="77"/>
              </a:endParaRPr>
            </a:p>
          </p:txBody>
        </p:sp>
      </p:grpSp>
      <p:grpSp>
        <p:nvGrpSpPr>
          <p:cNvPr id="74757" name="Group 9"/>
          <p:cNvGrpSpPr>
            <a:grpSpLocks/>
          </p:cNvGrpSpPr>
          <p:nvPr/>
        </p:nvGrpSpPr>
        <p:grpSpPr bwMode="auto">
          <a:xfrm>
            <a:off x="5260975" y="4630738"/>
            <a:ext cx="1295400" cy="552450"/>
            <a:chOff x="3170" y="2917"/>
            <a:chExt cx="816" cy="348"/>
          </a:xfrm>
        </p:grpSpPr>
        <p:grpSp>
          <p:nvGrpSpPr>
            <p:cNvPr id="74783" name="Group 10"/>
            <p:cNvGrpSpPr>
              <a:grpSpLocks/>
            </p:cNvGrpSpPr>
            <p:nvPr/>
          </p:nvGrpSpPr>
          <p:grpSpPr bwMode="auto">
            <a:xfrm>
              <a:off x="3171" y="2917"/>
              <a:ext cx="815" cy="348"/>
              <a:chOff x="3171" y="2917"/>
              <a:chExt cx="815" cy="348"/>
            </a:xfrm>
          </p:grpSpPr>
          <p:sp>
            <p:nvSpPr>
              <p:cNvPr id="74785" name="Arc 11"/>
              <p:cNvSpPr>
                <a:spLocks/>
              </p:cNvSpPr>
              <p:nvPr/>
            </p:nvSpPr>
            <p:spPr bwMode="auto">
              <a:xfrm>
                <a:off x="3578" y="2917"/>
                <a:ext cx="408" cy="3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pattFill prst="pct50">
                <a:fgClr>
                  <a:srgbClr val="372000"/>
                </a:fgClr>
                <a:bgClr>
                  <a:srgbClr val="FE9B03"/>
                </a:bgClr>
              </a:pattFill>
              <a:ln w="12700" cap="rnd">
                <a:pattFill prst="pct50">
                  <a:fgClr>
                    <a:srgbClr val="372000"/>
                  </a:fgClr>
                  <a:bgClr>
                    <a:srgbClr val="FE9B03"/>
                  </a:bgClr>
                </a:patt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Gill Sans MT" panose="020B0502020104020203" pitchFamily="34" charset="77"/>
                </a:endParaRPr>
              </a:p>
            </p:txBody>
          </p:sp>
          <p:sp>
            <p:nvSpPr>
              <p:cNvPr id="74786" name="Arc 12"/>
              <p:cNvSpPr>
                <a:spLocks/>
              </p:cNvSpPr>
              <p:nvPr/>
            </p:nvSpPr>
            <p:spPr bwMode="auto">
              <a:xfrm>
                <a:off x="3171" y="2917"/>
                <a:ext cx="408" cy="3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21600"/>
                    </a:moveTo>
                    <a:cubicBezTo>
                      <a:pt x="0" y="9691"/>
                      <a:pt x="9638" y="29"/>
                      <a:pt x="21547" y="0"/>
                    </a:cubicBezTo>
                  </a:path>
                  <a:path w="21600" h="21600" stroke="0" extrusionOk="0">
                    <a:moveTo>
                      <a:pt x="0" y="21600"/>
                    </a:moveTo>
                    <a:cubicBezTo>
                      <a:pt x="0" y="9691"/>
                      <a:pt x="9638" y="29"/>
                      <a:pt x="21547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pattFill prst="pct50">
                <a:fgClr>
                  <a:srgbClr val="372000"/>
                </a:fgClr>
                <a:bgClr>
                  <a:srgbClr val="FE9B03"/>
                </a:bgClr>
              </a:pattFill>
              <a:ln w="12700" cap="rnd">
                <a:pattFill prst="pct50">
                  <a:fgClr>
                    <a:srgbClr val="372000"/>
                  </a:fgClr>
                  <a:bgClr>
                    <a:srgbClr val="FE9B03"/>
                  </a:bgClr>
                </a:patt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Gill Sans MT" panose="020B0502020104020203" pitchFamily="34" charset="77"/>
                </a:endParaRPr>
              </a:p>
            </p:txBody>
          </p:sp>
        </p:grpSp>
        <p:sp>
          <p:nvSpPr>
            <p:cNvPr id="74784" name="Line 13"/>
            <p:cNvSpPr>
              <a:spLocks noChangeShapeType="1"/>
            </p:cNvSpPr>
            <p:nvPr/>
          </p:nvSpPr>
          <p:spPr bwMode="auto">
            <a:xfrm>
              <a:off x="3170" y="3264"/>
              <a:ext cx="816" cy="0"/>
            </a:xfrm>
            <a:prstGeom prst="line">
              <a:avLst/>
            </a:prstGeom>
            <a:noFill/>
            <a:ln w="12700">
              <a:pattFill prst="pct50">
                <a:fgClr>
                  <a:srgbClr val="372000"/>
                </a:fgClr>
                <a:bgClr>
                  <a:srgbClr val="FE9B03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Gill Sans MT" panose="020B0502020104020203" pitchFamily="34" charset="77"/>
              </a:endParaRPr>
            </a:p>
          </p:txBody>
        </p:sp>
      </p:grpSp>
      <p:sp>
        <p:nvSpPr>
          <p:cNvPr id="74758" name="Oval 14"/>
          <p:cNvSpPr>
            <a:spLocks noChangeArrowheads="1"/>
          </p:cNvSpPr>
          <p:nvPr/>
        </p:nvSpPr>
        <p:spPr bwMode="auto">
          <a:xfrm>
            <a:off x="5778500" y="4864100"/>
            <a:ext cx="254000" cy="254000"/>
          </a:xfrm>
          <a:prstGeom prst="ellipse">
            <a:avLst/>
          </a:prstGeom>
          <a:solidFill>
            <a:srgbClr val="114FFB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4641850" y="4268788"/>
            <a:ext cx="2347913" cy="766762"/>
            <a:chOff x="2780" y="2689"/>
            <a:chExt cx="1479" cy="483"/>
          </a:xfrm>
        </p:grpSpPr>
        <p:sp>
          <p:nvSpPr>
            <p:cNvPr id="74779" name="Line 16"/>
            <p:cNvSpPr>
              <a:spLocks noChangeShapeType="1"/>
            </p:cNvSpPr>
            <p:nvPr/>
          </p:nvSpPr>
          <p:spPr bwMode="auto">
            <a:xfrm flipH="1" flipV="1">
              <a:off x="3136" y="2689"/>
              <a:ext cx="317" cy="364"/>
            </a:xfrm>
            <a:prstGeom prst="line">
              <a:avLst/>
            </a:prstGeom>
            <a:noFill/>
            <a:ln w="76200">
              <a:solidFill>
                <a:srgbClr val="114FF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Gill Sans MT" panose="020B0502020104020203" pitchFamily="34" charset="77"/>
              </a:endParaRPr>
            </a:p>
          </p:txBody>
        </p:sp>
        <p:sp>
          <p:nvSpPr>
            <p:cNvPr id="74780" name="Line 17"/>
            <p:cNvSpPr>
              <a:spLocks noChangeShapeType="1"/>
            </p:cNvSpPr>
            <p:nvPr/>
          </p:nvSpPr>
          <p:spPr bwMode="auto">
            <a:xfrm flipV="1">
              <a:off x="3760" y="3146"/>
              <a:ext cx="499" cy="1"/>
            </a:xfrm>
            <a:prstGeom prst="line">
              <a:avLst/>
            </a:prstGeom>
            <a:noFill/>
            <a:ln w="76200">
              <a:solidFill>
                <a:srgbClr val="114FF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Gill Sans MT" panose="020B0502020104020203" pitchFamily="34" charset="77"/>
              </a:endParaRPr>
            </a:p>
          </p:txBody>
        </p:sp>
        <p:sp>
          <p:nvSpPr>
            <p:cNvPr id="74781" name="Line 18"/>
            <p:cNvSpPr>
              <a:spLocks noChangeShapeType="1"/>
            </p:cNvSpPr>
            <p:nvPr/>
          </p:nvSpPr>
          <p:spPr bwMode="auto">
            <a:xfrm flipH="1">
              <a:off x="2780" y="3172"/>
              <a:ext cx="581" cy="0"/>
            </a:xfrm>
            <a:prstGeom prst="line">
              <a:avLst/>
            </a:prstGeom>
            <a:noFill/>
            <a:ln w="76200">
              <a:solidFill>
                <a:srgbClr val="114FF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Gill Sans MT" panose="020B0502020104020203" pitchFamily="34" charset="77"/>
              </a:endParaRPr>
            </a:p>
          </p:txBody>
        </p:sp>
        <p:sp>
          <p:nvSpPr>
            <p:cNvPr id="74782" name="Line 19"/>
            <p:cNvSpPr>
              <a:spLocks noChangeShapeType="1"/>
            </p:cNvSpPr>
            <p:nvPr/>
          </p:nvSpPr>
          <p:spPr bwMode="auto">
            <a:xfrm flipV="1">
              <a:off x="3693" y="2701"/>
              <a:ext cx="335" cy="339"/>
            </a:xfrm>
            <a:prstGeom prst="line">
              <a:avLst/>
            </a:prstGeom>
            <a:noFill/>
            <a:ln w="76200">
              <a:solidFill>
                <a:srgbClr val="114FF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Gill Sans MT" panose="020B0502020104020203" pitchFamily="34" charset="77"/>
              </a:endParaRPr>
            </a:p>
          </p:txBody>
        </p:sp>
      </p:grpSp>
      <p:grpSp>
        <p:nvGrpSpPr>
          <p:cNvPr id="74760" name="Group 25"/>
          <p:cNvGrpSpPr>
            <a:grpSpLocks/>
          </p:cNvGrpSpPr>
          <p:nvPr/>
        </p:nvGrpSpPr>
        <p:grpSpPr bwMode="auto">
          <a:xfrm>
            <a:off x="1633538" y="4197350"/>
            <a:ext cx="950912" cy="749300"/>
            <a:chOff x="885" y="2644"/>
            <a:chExt cx="599" cy="472"/>
          </a:xfrm>
        </p:grpSpPr>
        <p:sp>
          <p:nvSpPr>
            <p:cNvPr id="74775" name="Rectangle 26"/>
            <p:cNvSpPr>
              <a:spLocks noChangeArrowheads="1"/>
            </p:cNvSpPr>
            <p:nvPr/>
          </p:nvSpPr>
          <p:spPr bwMode="auto">
            <a:xfrm>
              <a:off x="1108" y="2980"/>
              <a:ext cx="376" cy="136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Gill Sans MT" panose="020B0502020104020203" pitchFamily="34" charset="77"/>
              </a:endParaRPr>
            </a:p>
          </p:txBody>
        </p:sp>
        <p:grpSp>
          <p:nvGrpSpPr>
            <p:cNvPr id="74776" name="Group 27"/>
            <p:cNvGrpSpPr>
              <a:grpSpLocks/>
            </p:cNvGrpSpPr>
            <p:nvPr/>
          </p:nvGrpSpPr>
          <p:grpSpPr bwMode="auto">
            <a:xfrm>
              <a:off x="885" y="2644"/>
              <a:ext cx="472" cy="472"/>
              <a:chOff x="885" y="2644"/>
              <a:chExt cx="472" cy="472"/>
            </a:xfrm>
          </p:grpSpPr>
          <p:sp>
            <p:nvSpPr>
              <p:cNvPr id="74777" name="Oval 28"/>
              <p:cNvSpPr>
                <a:spLocks noChangeArrowheads="1"/>
              </p:cNvSpPr>
              <p:nvPr/>
            </p:nvSpPr>
            <p:spPr bwMode="auto">
              <a:xfrm>
                <a:off x="885" y="2644"/>
                <a:ext cx="472" cy="472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Gill Sans MT" panose="020B0502020104020203" pitchFamily="34" charset="77"/>
                </a:endParaRPr>
              </a:p>
            </p:txBody>
          </p:sp>
          <p:sp>
            <p:nvSpPr>
              <p:cNvPr id="74778" name="Oval 29"/>
              <p:cNvSpPr>
                <a:spLocks noChangeArrowheads="1"/>
              </p:cNvSpPr>
              <p:nvPr/>
            </p:nvSpPr>
            <p:spPr bwMode="auto">
              <a:xfrm>
                <a:off x="1005" y="2764"/>
                <a:ext cx="232" cy="232"/>
              </a:xfrm>
              <a:prstGeom prst="ellipse">
                <a:avLst/>
              </a:prstGeom>
              <a:pattFill prst="openDmnd">
                <a:fgClr>
                  <a:srgbClr val="FFFFFF"/>
                </a:fgClr>
                <a:bgClr>
                  <a:schemeClr val="bg1"/>
                </a:bgClr>
              </a:patt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Gill Sans MT" panose="020B0502020104020203" pitchFamily="34" charset="77"/>
                </a:endParaRPr>
              </a:p>
            </p:txBody>
          </p:sp>
        </p:grpSp>
      </p:grpSp>
      <p:sp>
        <p:nvSpPr>
          <p:cNvPr id="626718" name="Line 30"/>
          <p:cNvSpPr>
            <a:spLocks noChangeShapeType="1"/>
          </p:cNvSpPr>
          <p:nvPr/>
        </p:nvSpPr>
        <p:spPr bwMode="auto">
          <a:xfrm>
            <a:off x="930275" y="4602163"/>
            <a:ext cx="914400" cy="0"/>
          </a:xfrm>
          <a:prstGeom prst="line">
            <a:avLst/>
          </a:prstGeom>
          <a:noFill/>
          <a:ln w="127000">
            <a:solidFill>
              <a:srgbClr val="114FF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2852738" y="2370138"/>
            <a:ext cx="6091237" cy="2209800"/>
            <a:chOff x="1653" y="1493"/>
            <a:chExt cx="3837" cy="1392"/>
          </a:xfrm>
        </p:grpSpPr>
        <p:sp>
          <p:nvSpPr>
            <p:cNvPr id="74768" name="Line 15"/>
            <p:cNvSpPr>
              <a:spLocks noChangeShapeType="1"/>
            </p:cNvSpPr>
            <p:nvPr/>
          </p:nvSpPr>
          <p:spPr bwMode="auto">
            <a:xfrm flipV="1">
              <a:off x="4206" y="1632"/>
              <a:ext cx="144" cy="432"/>
            </a:xfrm>
            <a:prstGeom prst="line">
              <a:avLst/>
            </a:prstGeom>
            <a:noFill/>
            <a:ln w="50800">
              <a:pattFill prst="pct50">
                <a:fgClr>
                  <a:srgbClr val="F76681"/>
                </a:fgClr>
                <a:bgClr>
                  <a:srgbClr val="E5405D"/>
                </a:bgClr>
              </a:patt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Gill Sans MT" panose="020B0502020104020203" pitchFamily="34" charset="77"/>
              </a:endParaRPr>
            </a:p>
          </p:txBody>
        </p:sp>
        <p:sp>
          <p:nvSpPr>
            <p:cNvPr id="74769" name="Line 20"/>
            <p:cNvSpPr>
              <a:spLocks noChangeShapeType="1"/>
            </p:cNvSpPr>
            <p:nvPr/>
          </p:nvSpPr>
          <p:spPr bwMode="auto">
            <a:xfrm flipV="1">
              <a:off x="5052" y="2691"/>
              <a:ext cx="438" cy="194"/>
            </a:xfrm>
            <a:prstGeom prst="line">
              <a:avLst/>
            </a:prstGeom>
            <a:noFill/>
            <a:ln w="50800">
              <a:pattFill prst="pct50">
                <a:fgClr>
                  <a:srgbClr val="F76681"/>
                </a:fgClr>
                <a:bgClr>
                  <a:srgbClr val="E5405D"/>
                </a:bgClr>
              </a:patt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Gill Sans MT" panose="020B0502020104020203" pitchFamily="34" charset="77"/>
              </a:endParaRPr>
            </a:p>
          </p:txBody>
        </p:sp>
        <p:sp>
          <p:nvSpPr>
            <p:cNvPr id="74770" name="Line 21"/>
            <p:cNvSpPr>
              <a:spLocks noChangeShapeType="1"/>
            </p:cNvSpPr>
            <p:nvPr/>
          </p:nvSpPr>
          <p:spPr bwMode="auto">
            <a:xfrm flipH="1" flipV="1">
              <a:off x="1653" y="2639"/>
              <a:ext cx="438" cy="194"/>
            </a:xfrm>
            <a:prstGeom prst="line">
              <a:avLst/>
            </a:prstGeom>
            <a:noFill/>
            <a:ln w="50800">
              <a:pattFill prst="pct50">
                <a:fgClr>
                  <a:srgbClr val="F76681"/>
                </a:fgClr>
                <a:bgClr>
                  <a:srgbClr val="E5405D"/>
                </a:bgClr>
              </a:patt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Gill Sans MT" panose="020B0502020104020203" pitchFamily="34" charset="77"/>
              </a:endParaRPr>
            </a:p>
          </p:txBody>
        </p:sp>
        <p:sp>
          <p:nvSpPr>
            <p:cNvPr id="74771" name="Line 22"/>
            <p:cNvSpPr>
              <a:spLocks noChangeShapeType="1"/>
            </p:cNvSpPr>
            <p:nvPr/>
          </p:nvSpPr>
          <p:spPr bwMode="auto">
            <a:xfrm flipH="1" flipV="1">
              <a:off x="2855" y="1584"/>
              <a:ext cx="144" cy="432"/>
            </a:xfrm>
            <a:prstGeom prst="line">
              <a:avLst/>
            </a:prstGeom>
            <a:noFill/>
            <a:ln w="50800">
              <a:pattFill prst="pct50">
                <a:fgClr>
                  <a:srgbClr val="F76681"/>
                </a:fgClr>
                <a:bgClr>
                  <a:srgbClr val="E5405D"/>
                </a:bgClr>
              </a:patt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Gill Sans MT" panose="020B0502020104020203" pitchFamily="34" charset="77"/>
              </a:endParaRPr>
            </a:p>
          </p:txBody>
        </p:sp>
        <p:sp>
          <p:nvSpPr>
            <p:cNvPr id="74772" name="Line 23"/>
            <p:cNvSpPr>
              <a:spLocks noChangeShapeType="1"/>
            </p:cNvSpPr>
            <p:nvPr/>
          </p:nvSpPr>
          <p:spPr bwMode="auto">
            <a:xfrm flipH="1" flipV="1">
              <a:off x="2135" y="1946"/>
              <a:ext cx="345" cy="331"/>
            </a:xfrm>
            <a:prstGeom prst="line">
              <a:avLst/>
            </a:prstGeom>
            <a:noFill/>
            <a:ln w="50800">
              <a:pattFill prst="pct50">
                <a:fgClr>
                  <a:srgbClr val="F76681"/>
                </a:fgClr>
                <a:bgClr>
                  <a:srgbClr val="E5405D"/>
                </a:bgClr>
              </a:patt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Gill Sans MT" panose="020B0502020104020203" pitchFamily="34" charset="77"/>
              </a:endParaRPr>
            </a:p>
          </p:txBody>
        </p:sp>
        <p:sp>
          <p:nvSpPr>
            <p:cNvPr id="74773" name="Line 24"/>
            <p:cNvSpPr>
              <a:spLocks noChangeShapeType="1"/>
            </p:cNvSpPr>
            <p:nvPr/>
          </p:nvSpPr>
          <p:spPr bwMode="auto">
            <a:xfrm flipV="1">
              <a:off x="4746" y="2053"/>
              <a:ext cx="332" cy="307"/>
            </a:xfrm>
            <a:prstGeom prst="line">
              <a:avLst/>
            </a:prstGeom>
            <a:noFill/>
            <a:ln w="50800">
              <a:pattFill prst="pct50">
                <a:fgClr>
                  <a:srgbClr val="F76681"/>
                </a:fgClr>
                <a:bgClr>
                  <a:srgbClr val="E5405D"/>
                </a:bgClr>
              </a:patt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Gill Sans MT" panose="020B0502020104020203" pitchFamily="34" charset="77"/>
              </a:endParaRPr>
            </a:p>
          </p:txBody>
        </p:sp>
        <p:sp>
          <p:nvSpPr>
            <p:cNvPr id="74774" name="Line 31"/>
            <p:cNvSpPr>
              <a:spLocks noChangeShapeType="1"/>
            </p:cNvSpPr>
            <p:nvPr/>
          </p:nvSpPr>
          <p:spPr bwMode="auto">
            <a:xfrm flipV="1">
              <a:off x="3638" y="1493"/>
              <a:ext cx="2" cy="493"/>
            </a:xfrm>
            <a:prstGeom prst="line">
              <a:avLst/>
            </a:prstGeom>
            <a:noFill/>
            <a:ln w="50800">
              <a:pattFill prst="pct50">
                <a:fgClr>
                  <a:srgbClr val="F76681"/>
                </a:fgClr>
                <a:bgClr>
                  <a:srgbClr val="E5405D"/>
                </a:bgClr>
              </a:patt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Gill Sans MT" panose="020B0502020104020203" pitchFamily="34" charset="77"/>
              </a:endParaRPr>
            </a:p>
          </p:txBody>
        </p:sp>
      </p:grpSp>
      <p:sp>
        <p:nvSpPr>
          <p:cNvPr id="626722" name="Text Box 34"/>
          <p:cNvSpPr txBox="1">
            <a:spLocks noChangeArrowheads="1"/>
          </p:cNvSpPr>
          <p:nvPr/>
        </p:nvSpPr>
        <p:spPr bwMode="auto">
          <a:xfrm>
            <a:off x="914400" y="5181600"/>
            <a:ext cx="2057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rgbClr val="000000"/>
                </a:solidFill>
                <a:effectLst/>
                <a:latin typeface="Gill Sans MT" panose="020B0502020104020203" pitchFamily="34" charset="77"/>
              </a:rPr>
              <a:t>Mechanical blower (fan)</a:t>
            </a:r>
          </a:p>
        </p:txBody>
      </p:sp>
      <p:sp>
        <p:nvSpPr>
          <p:cNvPr id="626724" name="Text Box 36"/>
          <p:cNvSpPr txBox="1">
            <a:spLocks noChangeArrowheads="1"/>
          </p:cNvSpPr>
          <p:nvPr/>
        </p:nvSpPr>
        <p:spPr bwMode="auto">
          <a:xfrm>
            <a:off x="4724400" y="5257800"/>
            <a:ext cx="23184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  <a:effectLst/>
                <a:latin typeface="Gill Sans MT" panose="020B0502020104020203" pitchFamily="34" charset="77"/>
              </a:rPr>
              <a:t>Air supply duct 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Gill Sans MT" panose="020B0502020104020203" pitchFamily="34" charset="77"/>
              </a:rPr>
              <a:t>(perforated pipe)</a:t>
            </a:r>
          </a:p>
        </p:txBody>
      </p:sp>
      <p:sp>
        <p:nvSpPr>
          <p:cNvPr id="626726" name="Rectangle 38"/>
          <p:cNvSpPr>
            <a:spLocks noChangeArrowheads="1"/>
          </p:cNvSpPr>
          <p:nvPr/>
        </p:nvSpPr>
        <p:spPr bwMode="auto">
          <a:xfrm>
            <a:off x="976312" y="2895600"/>
            <a:ext cx="2605088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r>
              <a:rPr lang="en-US" sz="3600" b="1" dirty="0">
                <a:solidFill>
                  <a:srgbClr val="000000"/>
                </a:solidFill>
                <a:effectLst/>
                <a:latin typeface="Gill Sans MT" panose="020B0502020104020203" pitchFamily="34" charset="77"/>
              </a:rPr>
              <a:t>Pressure</a:t>
            </a:r>
          </a:p>
        </p:txBody>
      </p:sp>
    </p:spTree>
    <p:extLst>
      <p:ext uri="{BB962C8B-B14F-4D97-AF65-F5344CB8AC3E}">
        <p14:creationId xmlns:p14="http://schemas.microsoft.com/office/powerpoint/2010/main" val="1826428065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26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26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26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26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6718" grpId="0" animBg="1"/>
      <p:bldP spid="626722" grpId="0" autoUpdateAnimBg="0"/>
      <p:bldP spid="626724" grpId="0" autoUpdateAnimBg="0"/>
      <p:bldP spid="626726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9" name="Line 3"/>
          <p:cNvSpPr>
            <a:spLocks noChangeShapeType="1"/>
          </p:cNvSpPr>
          <p:nvPr/>
        </p:nvSpPr>
        <p:spPr bwMode="auto">
          <a:xfrm flipH="1">
            <a:off x="1423987" y="4329113"/>
            <a:ext cx="914400" cy="0"/>
          </a:xfrm>
          <a:prstGeom prst="line">
            <a:avLst/>
          </a:prstGeom>
          <a:noFill/>
          <a:ln w="1270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2751137" y="4748213"/>
            <a:ext cx="1358900" cy="198437"/>
          </a:xfrm>
          <a:prstGeom prst="rect">
            <a:avLst/>
          </a:prstGeom>
          <a:pattFill prst="dkVert">
            <a:fgClr>
              <a:srgbClr val="474747"/>
            </a:fgClr>
            <a:bgClr>
              <a:srgbClr val="CECECE"/>
            </a:bgClr>
          </a:patt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1" y="0"/>
            <a:ext cx="8458200" cy="1541463"/>
          </a:xfrm>
        </p:spPr>
        <p:txBody>
          <a:bodyPr vert="horz" wrap="square" lIns="90488" tIns="44450" rIns="90488" bIns="4445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solidFill>
                  <a:srgbClr val="000000"/>
                </a:solidFill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Forced Aeration - Suction</a:t>
            </a:r>
          </a:p>
        </p:txBody>
      </p:sp>
      <p:grpSp>
        <p:nvGrpSpPr>
          <p:cNvPr id="76806" name="Group 6"/>
          <p:cNvGrpSpPr>
            <a:grpSpLocks/>
          </p:cNvGrpSpPr>
          <p:nvPr/>
        </p:nvGrpSpPr>
        <p:grpSpPr bwMode="auto">
          <a:xfrm>
            <a:off x="3770312" y="2971800"/>
            <a:ext cx="5181600" cy="2211388"/>
            <a:chOff x="1920" y="1872"/>
            <a:chExt cx="3264" cy="1393"/>
          </a:xfrm>
        </p:grpSpPr>
        <p:grpSp>
          <p:nvGrpSpPr>
            <p:cNvPr id="76833" name="Group 7"/>
            <p:cNvGrpSpPr>
              <a:grpSpLocks/>
            </p:cNvGrpSpPr>
            <p:nvPr/>
          </p:nvGrpSpPr>
          <p:grpSpPr bwMode="auto">
            <a:xfrm>
              <a:off x="1921" y="1872"/>
              <a:ext cx="3263" cy="1393"/>
              <a:chOff x="1921" y="1872"/>
              <a:chExt cx="3263" cy="1393"/>
            </a:xfrm>
          </p:grpSpPr>
          <p:sp>
            <p:nvSpPr>
              <p:cNvPr id="76835" name="Arc 8"/>
              <p:cNvSpPr>
                <a:spLocks/>
              </p:cNvSpPr>
              <p:nvPr/>
            </p:nvSpPr>
            <p:spPr bwMode="auto">
              <a:xfrm>
                <a:off x="3552" y="1872"/>
                <a:ext cx="1632" cy="139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E9B03"/>
              </a:solidFill>
              <a:ln w="101600" cap="rnd">
                <a:pattFill prst="pct50">
                  <a:fgClr>
                    <a:srgbClr val="372000"/>
                  </a:fgClr>
                  <a:bgClr>
                    <a:srgbClr val="FE9B03"/>
                  </a:bgClr>
                </a:patt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Gill Sans MT" panose="020B0502020104020203" pitchFamily="34" charset="77"/>
                </a:endParaRPr>
              </a:p>
            </p:txBody>
          </p:sp>
          <p:sp>
            <p:nvSpPr>
              <p:cNvPr id="76836" name="Arc 9"/>
              <p:cNvSpPr>
                <a:spLocks/>
              </p:cNvSpPr>
              <p:nvPr/>
            </p:nvSpPr>
            <p:spPr bwMode="auto">
              <a:xfrm>
                <a:off x="1921" y="1873"/>
                <a:ext cx="1632" cy="139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21600"/>
                    </a:moveTo>
                    <a:cubicBezTo>
                      <a:pt x="0" y="9675"/>
                      <a:pt x="9662" y="7"/>
                      <a:pt x="21587" y="0"/>
                    </a:cubicBezTo>
                  </a:path>
                  <a:path w="21600" h="21600" stroke="0" extrusionOk="0">
                    <a:moveTo>
                      <a:pt x="0" y="21600"/>
                    </a:moveTo>
                    <a:cubicBezTo>
                      <a:pt x="0" y="9675"/>
                      <a:pt x="9662" y="7"/>
                      <a:pt x="21587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E9B03"/>
              </a:solidFill>
              <a:ln w="101600" cap="rnd">
                <a:pattFill prst="pct50">
                  <a:fgClr>
                    <a:srgbClr val="372000"/>
                  </a:fgClr>
                  <a:bgClr>
                    <a:srgbClr val="FE9B03"/>
                  </a:bgClr>
                </a:patt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Gill Sans MT" panose="020B0502020104020203" pitchFamily="34" charset="77"/>
                </a:endParaRPr>
              </a:p>
            </p:txBody>
          </p:sp>
        </p:grpSp>
        <p:sp>
          <p:nvSpPr>
            <p:cNvPr id="76834" name="Line 10"/>
            <p:cNvSpPr>
              <a:spLocks noChangeShapeType="1"/>
            </p:cNvSpPr>
            <p:nvPr/>
          </p:nvSpPr>
          <p:spPr bwMode="auto">
            <a:xfrm>
              <a:off x="1920" y="3264"/>
              <a:ext cx="3264" cy="0"/>
            </a:xfrm>
            <a:prstGeom prst="line">
              <a:avLst/>
            </a:prstGeom>
            <a:noFill/>
            <a:ln w="101600">
              <a:pattFill prst="pct50">
                <a:fgClr>
                  <a:srgbClr val="372000"/>
                </a:fgClr>
                <a:bgClr>
                  <a:srgbClr val="FE9B03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Gill Sans MT" panose="020B0502020104020203" pitchFamily="34" charset="77"/>
              </a:endParaRPr>
            </a:p>
          </p:txBody>
        </p:sp>
      </p:grpSp>
      <p:grpSp>
        <p:nvGrpSpPr>
          <p:cNvPr id="76807" name="Group 11"/>
          <p:cNvGrpSpPr>
            <a:grpSpLocks/>
          </p:cNvGrpSpPr>
          <p:nvPr/>
        </p:nvGrpSpPr>
        <p:grpSpPr bwMode="auto">
          <a:xfrm>
            <a:off x="5754687" y="4630738"/>
            <a:ext cx="1295400" cy="552450"/>
            <a:chOff x="3170" y="2917"/>
            <a:chExt cx="816" cy="348"/>
          </a:xfrm>
        </p:grpSpPr>
        <p:grpSp>
          <p:nvGrpSpPr>
            <p:cNvPr id="76829" name="Group 12"/>
            <p:cNvGrpSpPr>
              <a:grpSpLocks/>
            </p:cNvGrpSpPr>
            <p:nvPr/>
          </p:nvGrpSpPr>
          <p:grpSpPr bwMode="auto">
            <a:xfrm>
              <a:off x="3171" y="2917"/>
              <a:ext cx="815" cy="348"/>
              <a:chOff x="3171" y="2917"/>
              <a:chExt cx="815" cy="348"/>
            </a:xfrm>
          </p:grpSpPr>
          <p:sp>
            <p:nvSpPr>
              <p:cNvPr id="76831" name="Arc 13"/>
              <p:cNvSpPr>
                <a:spLocks/>
              </p:cNvSpPr>
              <p:nvPr/>
            </p:nvSpPr>
            <p:spPr bwMode="auto">
              <a:xfrm>
                <a:off x="3578" y="2917"/>
                <a:ext cx="408" cy="3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pattFill prst="pct50">
                <a:fgClr>
                  <a:srgbClr val="372000"/>
                </a:fgClr>
                <a:bgClr>
                  <a:srgbClr val="FE9B03"/>
                </a:bgClr>
              </a:pattFill>
              <a:ln w="12700" cap="rnd">
                <a:pattFill prst="pct50">
                  <a:fgClr>
                    <a:srgbClr val="372000"/>
                  </a:fgClr>
                  <a:bgClr>
                    <a:srgbClr val="FE9B03"/>
                  </a:bgClr>
                </a:patt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Gill Sans MT" panose="020B0502020104020203" pitchFamily="34" charset="77"/>
                </a:endParaRPr>
              </a:p>
            </p:txBody>
          </p:sp>
          <p:sp>
            <p:nvSpPr>
              <p:cNvPr id="76832" name="Arc 14"/>
              <p:cNvSpPr>
                <a:spLocks/>
              </p:cNvSpPr>
              <p:nvPr/>
            </p:nvSpPr>
            <p:spPr bwMode="auto">
              <a:xfrm>
                <a:off x="3171" y="2917"/>
                <a:ext cx="408" cy="3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21600"/>
                    </a:moveTo>
                    <a:cubicBezTo>
                      <a:pt x="0" y="9691"/>
                      <a:pt x="9638" y="29"/>
                      <a:pt x="21547" y="0"/>
                    </a:cubicBezTo>
                  </a:path>
                  <a:path w="21600" h="21600" stroke="0" extrusionOk="0">
                    <a:moveTo>
                      <a:pt x="0" y="21600"/>
                    </a:moveTo>
                    <a:cubicBezTo>
                      <a:pt x="0" y="9691"/>
                      <a:pt x="9638" y="29"/>
                      <a:pt x="21547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pattFill prst="pct50">
                <a:fgClr>
                  <a:srgbClr val="372000"/>
                </a:fgClr>
                <a:bgClr>
                  <a:srgbClr val="FE9B03"/>
                </a:bgClr>
              </a:pattFill>
              <a:ln w="12700" cap="rnd">
                <a:pattFill prst="pct50">
                  <a:fgClr>
                    <a:srgbClr val="372000"/>
                  </a:fgClr>
                  <a:bgClr>
                    <a:srgbClr val="FE9B03"/>
                  </a:bgClr>
                </a:patt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Gill Sans MT" panose="020B0502020104020203" pitchFamily="34" charset="77"/>
                </a:endParaRPr>
              </a:p>
            </p:txBody>
          </p:sp>
        </p:grpSp>
        <p:sp>
          <p:nvSpPr>
            <p:cNvPr id="76830" name="Line 15"/>
            <p:cNvSpPr>
              <a:spLocks noChangeShapeType="1"/>
            </p:cNvSpPr>
            <p:nvPr/>
          </p:nvSpPr>
          <p:spPr bwMode="auto">
            <a:xfrm>
              <a:off x="3170" y="3264"/>
              <a:ext cx="816" cy="0"/>
            </a:xfrm>
            <a:prstGeom prst="line">
              <a:avLst/>
            </a:prstGeom>
            <a:noFill/>
            <a:ln w="12700">
              <a:pattFill prst="pct50">
                <a:fgClr>
                  <a:srgbClr val="372000"/>
                </a:fgClr>
                <a:bgClr>
                  <a:srgbClr val="FE9B03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Gill Sans MT" panose="020B0502020104020203" pitchFamily="34" charset="77"/>
              </a:endParaRPr>
            </a:p>
          </p:txBody>
        </p:sp>
      </p:grpSp>
      <p:sp>
        <p:nvSpPr>
          <p:cNvPr id="76808" name="Oval 16"/>
          <p:cNvSpPr>
            <a:spLocks noChangeArrowheads="1"/>
          </p:cNvSpPr>
          <p:nvPr/>
        </p:nvSpPr>
        <p:spPr bwMode="auto">
          <a:xfrm>
            <a:off x="6272212" y="4864100"/>
            <a:ext cx="254000" cy="254000"/>
          </a:xfrm>
          <a:prstGeom prst="ellipse">
            <a:avLst/>
          </a:prstGeom>
          <a:solidFill>
            <a:srgbClr val="CC0000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5248275" y="4343400"/>
            <a:ext cx="2244725" cy="692150"/>
            <a:chOff x="2851" y="2736"/>
            <a:chExt cx="1414" cy="436"/>
          </a:xfrm>
        </p:grpSpPr>
        <p:sp>
          <p:nvSpPr>
            <p:cNvPr id="76825" name="Line 18"/>
            <p:cNvSpPr>
              <a:spLocks noChangeShapeType="1"/>
            </p:cNvSpPr>
            <p:nvPr/>
          </p:nvSpPr>
          <p:spPr bwMode="auto">
            <a:xfrm rot="10800000" flipH="1" flipV="1">
              <a:off x="3181" y="2754"/>
              <a:ext cx="202" cy="229"/>
            </a:xfrm>
            <a:prstGeom prst="line">
              <a:avLst/>
            </a:prstGeom>
            <a:noFill/>
            <a:ln w="76200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Gill Sans MT" panose="020B0502020104020203" pitchFamily="34" charset="77"/>
              </a:endParaRPr>
            </a:p>
          </p:txBody>
        </p:sp>
        <p:sp>
          <p:nvSpPr>
            <p:cNvPr id="76826" name="Line 19"/>
            <p:cNvSpPr>
              <a:spLocks noChangeShapeType="1"/>
            </p:cNvSpPr>
            <p:nvPr/>
          </p:nvSpPr>
          <p:spPr bwMode="auto">
            <a:xfrm flipH="1" flipV="1">
              <a:off x="3910" y="3146"/>
              <a:ext cx="355" cy="1"/>
            </a:xfrm>
            <a:prstGeom prst="line">
              <a:avLst/>
            </a:prstGeom>
            <a:noFill/>
            <a:ln w="76200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Gill Sans MT" panose="020B0502020104020203" pitchFamily="34" charset="77"/>
              </a:endParaRPr>
            </a:p>
          </p:txBody>
        </p:sp>
        <p:sp>
          <p:nvSpPr>
            <p:cNvPr id="76827" name="Line 20"/>
            <p:cNvSpPr>
              <a:spLocks noChangeShapeType="1"/>
            </p:cNvSpPr>
            <p:nvPr/>
          </p:nvSpPr>
          <p:spPr bwMode="auto">
            <a:xfrm>
              <a:off x="2851" y="3172"/>
              <a:ext cx="380" cy="0"/>
            </a:xfrm>
            <a:prstGeom prst="line">
              <a:avLst/>
            </a:prstGeom>
            <a:noFill/>
            <a:ln w="76200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Gill Sans MT" panose="020B0502020104020203" pitchFamily="34" charset="77"/>
              </a:endParaRPr>
            </a:p>
          </p:txBody>
        </p:sp>
        <p:sp>
          <p:nvSpPr>
            <p:cNvPr id="76828" name="Line 21"/>
            <p:cNvSpPr>
              <a:spLocks noChangeShapeType="1"/>
            </p:cNvSpPr>
            <p:nvPr/>
          </p:nvSpPr>
          <p:spPr bwMode="auto">
            <a:xfrm rot="10800000" flipV="1">
              <a:off x="3773" y="2736"/>
              <a:ext cx="239" cy="224"/>
            </a:xfrm>
            <a:prstGeom prst="line">
              <a:avLst/>
            </a:prstGeom>
            <a:noFill/>
            <a:ln w="76200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Gill Sans MT" panose="020B0502020104020203" pitchFamily="34" charset="77"/>
              </a:endParaRPr>
            </a:p>
          </p:txBody>
        </p:sp>
      </p:grpSp>
      <p:grpSp>
        <p:nvGrpSpPr>
          <p:cNvPr id="76810" name="Group 22"/>
          <p:cNvGrpSpPr>
            <a:grpSpLocks/>
          </p:cNvGrpSpPr>
          <p:nvPr/>
        </p:nvGrpSpPr>
        <p:grpSpPr bwMode="auto">
          <a:xfrm rot="10800000">
            <a:off x="2127250" y="4229100"/>
            <a:ext cx="950912" cy="749300"/>
            <a:chOff x="885" y="2644"/>
            <a:chExt cx="599" cy="472"/>
          </a:xfrm>
        </p:grpSpPr>
        <p:sp>
          <p:nvSpPr>
            <p:cNvPr id="76821" name="Rectangle 23"/>
            <p:cNvSpPr>
              <a:spLocks noChangeArrowheads="1"/>
            </p:cNvSpPr>
            <p:nvPr/>
          </p:nvSpPr>
          <p:spPr bwMode="auto">
            <a:xfrm>
              <a:off x="1108" y="2980"/>
              <a:ext cx="376" cy="136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Gill Sans MT" panose="020B0502020104020203" pitchFamily="34" charset="77"/>
              </a:endParaRPr>
            </a:p>
          </p:txBody>
        </p:sp>
        <p:grpSp>
          <p:nvGrpSpPr>
            <p:cNvPr id="76822" name="Group 24"/>
            <p:cNvGrpSpPr>
              <a:grpSpLocks/>
            </p:cNvGrpSpPr>
            <p:nvPr/>
          </p:nvGrpSpPr>
          <p:grpSpPr bwMode="auto">
            <a:xfrm>
              <a:off x="885" y="2644"/>
              <a:ext cx="472" cy="472"/>
              <a:chOff x="885" y="2644"/>
              <a:chExt cx="472" cy="472"/>
            </a:xfrm>
          </p:grpSpPr>
          <p:sp>
            <p:nvSpPr>
              <p:cNvPr id="76823" name="Oval 25"/>
              <p:cNvSpPr>
                <a:spLocks noChangeArrowheads="1"/>
              </p:cNvSpPr>
              <p:nvPr/>
            </p:nvSpPr>
            <p:spPr bwMode="auto">
              <a:xfrm>
                <a:off x="885" y="2644"/>
                <a:ext cx="472" cy="472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Gill Sans MT" panose="020B0502020104020203" pitchFamily="34" charset="77"/>
                </a:endParaRPr>
              </a:p>
            </p:txBody>
          </p:sp>
          <p:sp>
            <p:nvSpPr>
              <p:cNvPr id="76824" name="Oval 26"/>
              <p:cNvSpPr>
                <a:spLocks noChangeArrowheads="1"/>
              </p:cNvSpPr>
              <p:nvPr/>
            </p:nvSpPr>
            <p:spPr bwMode="auto">
              <a:xfrm>
                <a:off x="1005" y="2764"/>
                <a:ext cx="232" cy="232"/>
              </a:xfrm>
              <a:prstGeom prst="ellipse">
                <a:avLst/>
              </a:prstGeom>
              <a:pattFill prst="openDmnd">
                <a:fgClr>
                  <a:srgbClr val="FFFFFF"/>
                </a:fgClr>
                <a:bgClr>
                  <a:schemeClr val="bg1"/>
                </a:bgClr>
              </a:patt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Gill Sans MT" panose="020B0502020104020203" pitchFamily="34" charset="77"/>
                </a:endParaRPr>
              </a:p>
            </p:txBody>
          </p:sp>
        </p:grpSp>
      </p:grpSp>
      <p:grpSp>
        <p:nvGrpSpPr>
          <p:cNvPr id="9" name="Group 27"/>
          <p:cNvGrpSpPr>
            <a:grpSpLocks/>
          </p:cNvGrpSpPr>
          <p:nvPr/>
        </p:nvGrpSpPr>
        <p:grpSpPr bwMode="auto">
          <a:xfrm>
            <a:off x="3489325" y="2209800"/>
            <a:ext cx="5629275" cy="2076450"/>
            <a:chOff x="1759" y="1383"/>
            <a:chExt cx="3546" cy="1308"/>
          </a:xfrm>
        </p:grpSpPr>
        <p:sp>
          <p:nvSpPr>
            <p:cNvPr id="76814" name="Line 28"/>
            <p:cNvSpPr>
              <a:spLocks noChangeShapeType="1"/>
            </p:cNvSpPr>
            <p:nvPr/>
          </p:nvSpPr>
          <p:spPr bwMode="auto">
            <a:xfrm flipH="1">
              <a:off x="4350" y="1632"/>
              <a:ext cx="164" cy="432"/>
            </a:xfrm>
            <a:prstGeom prst="line">
              <a:avLst/>
            </a:prstGeom>
            <a:noFill/>
            <a:ln w="50800">
              <a:solidFill>
                <a:srgbClr val="3333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Gill Sans MT" panose="020B0502020104020203" pitchFamily="34" charset="77"/>
              </a:endParaRPr>
            </a:p>
          </p:txBody>
        </p:sp>
        <p:sp>
          <p:nvSpPr>
            <p:cNvPr id="76815" name="Line 29"/>
            <p:cNvSpPr>
              <a:spLocks noChangeShapeType="1"/>
            </p:cNvSpPr>
            <p:nvPr/>
          </p:nvSpPr>
          <p:spPr bwMode="auto">
            <a:xfrm flipH="1">
              <a:off x="5052" y="2592"/>
              <a:ext cx="253" cy="99"/>
            </a:xfrm>
            <a:prstGeom prst="line">
              <a:avLst/>
            </a:prstGeom>
            <a:noFill/>
            <a:ln w="50800">
              <a:solidFill>
                <a:srgbClr val="3333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Gill Sans MT" panose="020B0502020104020203" pitchFamily="34" charset="77"/>
              </a:endParaRPr>
            </a:p>
          </p:txBody>
        </p:sp>
        <p:sp>
          <p:nvSpPr>
            <p:cNvPr id="76816" name="Line 30"/>
            <p:cNvSpPr>
              <a:spLocks noChangeShapeType="1"/>
            </p:cNvSpPr>
            <p:nvPr/>
          </p:nvSpPr>
          <p:spPr bwMode="auto">
            <a:xfrm>
              <a:off x="1759" y="2439"/>
              <a:ext cx="332" cy="200"/>
            </a:xfrm>
            <a:prstGeom prst="line">
              <a:avLst/>
            </a:prstGeom>
            <a:noFill/>
            <a:ln w="50800">
              <a:solidFill>
                <a:srgbClr val="3333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Gill Sans MT" panose="020B0502020104020203" pitchFamily="34" charset="77"/>
              </a:endParaRPr>
            </a:p>
          </p:txBody>
        </p:sp>
        <p:sp>
          <p:nvSpPr>
            <p:cNvPr id="76817" name="Line 31"/>
            <p:cNvSpPr>
              <a:spLocks noChangeShapeType="1"/>
            </p:cNvSpPr>
            <p:nvPr/>
          </p:nvSpPr>
          <p:spPr bwMode="auto">
            <a:xfrm>
              <a:off x="2646" y="1545"/>
              <a:ext cx="249" cy="441"/>
            </a:xfrm>
            <a:prstGeom prst="line">
              <a:avLst/>
            </a:prstGeom>
            <a:noFill/>
            <a:ln w="50800">
              <a:solidFill>
                <a:srgbClr val="3333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Gill Sans MT" panose="020B0502020104020203" pitchFamily="34" charset="77"/>
              </a:endParaRPr>
            </a:p>
          </p:txBody>
        </p:sp>
        <p:sp>
          <p:nvSpPr>
            <p:cNvPr id="76818" name="Line 32"/>
            <p:cNvSpPr>
              <a:spLocks noChangeShapeType="1"/>
            </p:cNvSpPr>
            <p:nvPr/>
          </p:nvSpPr>
          <p:spPr bwMode="auto">
            <a:xfrm>
              <a:off x="2125" y="1868"/>
              <a:ext cx="327" cy="340"/>
            </a:xfrm>
            <a:prstGeom prst="line">
              <a:avLst/>
            </a:prstGeom>
            <a:noFill/>
            <a:ln w="50800">
              <a:solidFill>
                <a:srgbClr val="3333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Gill Sans MT" panose="020B0502020104020203" pitchFamily="34" charset="77"/>
              </a:endParaRPr>
            </a:p>
          </p:txBody>
        </p:sp>
        <p:sp>
          <p:nvSpPr>
            <p:cNvPr id="76819" name="Line 33"/>
            <p:cNvSpPr>
              <a:spLocks noChangeShapeType="1"/>
            </p:cNvSpPr>
            <p:nvPr/>
          </p:nvSpPr>
          <p:spPr bwMode="auto">
            <a:xfrm flipH="1">
              <a:off x="4781" y="1966"/>
              <a:ext cx="329" cy="345"/>
            </a:xfrm>
            <a:prstGeom prst="line">
              <a:avLst/>
            </a:prstGeom>
            <a:noFill/>
            <a:ln w="50800">
              <a:solidFill>
                <a:srgbClr val="3333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Gill Sans MT" panose="020B0502020104020203" pitchFamily="34" charset="77"/>
              </a:endParaRPr>
            </a:p>
          </p:txBody>
        </p:sp>
        <p:sp>
          <p:nvSpPr>
            <p:cNvPr id="76820" name="Line 34"/>
            <p:cNvSpPr>
              <a:spLocks noChangeShapeType="1"/>
            </p:cNvSpPr>
            <p:nvPr/>
          </p:nvSpPr>
          <p:spPr bwMode="auto">
            <a:xfrm>
              <a:off x="3593" y="1383"/>
              <a:ext cx="2" cy="493"/>
            </a:xfrm>
            <a:prstGeom prst="line">
              <a:avLst/>
            </a:prstGeom>
            <a:noFill/>
            <a:ln w="50800">
              <a:solidFill>
                <a:srgbClr val="3333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Gill Sans MT" panose="020B0502020104020203" pitchFamily="34" charset="77"/>
              </a:endParaRPr>
            </a:p>
          </p:txBody>
        </p:sp>
      </p:grpSp>
      <p:sp>
        <p:nvSpPr>
          <p:cNvPr id="628771" name="Text Box 35"/>
          <p:cNvSpPr txBox="1">
            <a:spLocks noChangeArrowheads="1"/>
          </p:cNvSpPr>
          <p:nvPr/>
        </p:nvSpPr>
        <p:spPr bwMode="auto">
          <a:xfrm>
            <a:off x="685800" y="5029200"/>
            <a:ext cx="11482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  <a:effectLst/>
                <a:latin typeface="Gill Sans MT" panose="020B0502020104020203" pitchFamily="34" charset="77"/>
              </a:rPr>
              <a:t>Treatment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762000" y="3200400"/>
            <a:ext cx="1066800" cy="1676400"/>
          </a:xfrm>
          <a:prstGeom prst="roundRect">
            <a:avLst/>
          </a:prstGeom>
          <a:pattFill prst="sphere">
            <a:fgClr>
              <a:srgbClr val="804000"/>
            </a:fgClr>
            <a:bgClr>
              <a:schemeClr val="bg1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77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" name="Up Arrow 2"/>
          <p:cNvSpPr/>
          <p:nvPr/>
        </p:nvSpPr>
        <p:spPr bwMode="auto">
          <a:xfrm>
            <a:off x="914400" y="2895600"/>
            <a:ext cx="76200" cy="304800"/>
          </a:xfrm>
          <a:prstGeom prst="upArrow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77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9" name="Up Arrow 38"/>
          <p:cNvSpPr/>
          <p:nvPr/>
        </p:nvSpPr>
        <p:spPr bwMode="auto">
          <a:xfrm>
            <a:off x="1143000" y="2895600"/>
            <a:ext cx="76200" cy="304800"/>
          </a:xfrm>
          <a:prstGeom prst="upArrow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77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40" name="Up Arrow 39"/>
          <p:cNvSpPr/>
          <p:nvPr/>
        </p:nvSpPr>
        <p:spPr bwMode="auto">
          <a:xfrm>
            <a:off x="1371600" y="2895600"/>
            <a:ext cx="76200" cy="304800"/>
          </a:xfrm>
          <a:prstGeom prst="upArrow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77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41" name="Up Arrow 40"/>
          <p:cNvSpPr/>
          <p:nvPr/>
        </p:nvSpPr>
        <p:spPr bwMode="auto">
          <a:xfrm>
            <a:off x="1600200" y="2895600"/>
            <a:ext cx="76200" cy="304800"/>
          </a:xfrm>
          <a:prstGeom prst="upArrow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77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86060" y="25016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3645052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28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8739" grpId="0" animBg="1"/>
      <p:bldP spid="628771" grpId="0" autoUpdateAnimBg="0"/>
      <p:bldP spid="3" grpId="0" animBg="1"/>
      <p:bldP spid="39" grpId="0" animBg="1"/>
      <p:bldP spid="40" grpId="0" animBg="1"/>
      <p:bldP spid="4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 descr="Compost Sit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96938"/>
            <a:ext cx="8458200" cy="596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026"/>
          <p:cNvSpPr txBox="1">
            <a:spLocks noChangeArrowheads="1"/>
          </p:cNvSpPr>
          <p:nvPr/>
        </p:nvSpPr>
        <p:spPr>
          <a:xfrm>
            <a:off x="685800" y="100012"/>
            <a:ext cx="8458200" cy="890588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panose="020B0502020104020203" pitchFamily="34" charset="77"/>
              </a:rPr>
              <a:t>What Does Aeration Do?</a:t>
            </a:r>
          </a:p>
        </p:txBody>
      </p:sp>
      <p:sp>
        <p:nvSpPr>
          <p:cNvPr id="5" name="Rectangle 1027"/>
          <p:cNvSpPr txBox="1">
            <a:spLocks noChangeArrowheads="1"/>
          </p:cNvSpPr>
          <p:nvPr/>
        </p:nvSpPr>
        <p:spPr bwMode="auto">
          <a:xfrm>
            <a:off x="3352800" y="1236662"/>
            <a:ext cx="5791200" cy="188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825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1200"/>
              </a:spcBef>
              <a:buSzPct val="80000"/>
              <a:buFont typeface="Wingdings 2" charset="0"/>
              <a:buChar char=""/>
            </a:pPr>
            <a:r>
              <a:rPr lang="en-US" sz="2800" b="1" dirty="0">
                <a:effectLst/>
                <a:latin typeface="Gill Sans MT" panose="020B0502020104020203" pitchFamily="34" charset="77"/>
              </a:rPr>
              <a:t>Cools – removes heat</a:t>
            </a:r>
          </a:p>
          <a:p>
            <a:pPr eaLnBrk="1" hangingPunct="1">
              <a:spcBef>
                <a:spcPts val="1200"/>
              </a:spcBef>
              <a:buSzPct val="80000"/>
              <a:buFont typeface="Wingdings 2" charset="0"/>
              <a:buChar char=""/>
            </a:pPr>
            <a:r>
              <a:rPr lang="en-US" sz="2800" b="1" dirty="0">
                <a:effectLst/>
                <a:latin typeface="Gill Sans MT" panose="020B0502020104020203" pitchFamily="34" charset="77"/>
              </a:rPr>
              <a:t>Dries – removes moisture</a:t>
            </a:r>
          </a:p>
          <a:p>
            <a:pPr eaLnBrk="1" hangingPunct="1">
              <a:spcBef>
                <a:spcPts val="1200"/>
              </a:spcBef>
              <a:buSzPct val="80000"/>
              <a:buFont typeface="Wingdings 2" charset="0"/>
              <a:buChar char=""/>
            </a:pPr>
            <a:r>
              <a:rPr lang="en-US" sz="2800" b="1" dirty="0">
                <a:effectLst/>
                <a:latin typeface="Gill Sans MT" panose="020B0502020104020203" pitchFamily="34" charset="77"/>
              </a:rPr>
              <a:t>Purges - removes gases</a:t>
            </a:r>
          </a:p>
        </p:txBody>
      </p:sp>
      <p:sp>
        <p:nvSpPr>
          <p:cNvPr id="6" name="Rectangle 1027"/>
          <p:cNvSpPr txBox="1">
            <a:spLocks noChangeArrowheads="1"/>
          </p:cNvSpPr>
          <p:nvPr/>
        </p:nvSpPr>
        <p:spPr bwMode="auto">
          <a:xfrm>
            <a:off x="4484688" y="4191001"/>
            <a:ext cx="44846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825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1771650" indent="-171450" algn="r" eaLnBrk="1" hangingPunct="1">
              <a:spcBef>
                <a:spcPts val="240"/>
              </a:spcBef>
              <a:buSzPct val="80000"/>
              <a:buFont typeface="Wingdings 2" charset="0"/>
              <a:buChar char=""/>
              <a:tabLst>
                <a:tab pos="1320800" algn="l"/>
              </a:tabLst>
            </a:pPr>
            <a:r>
              <a:rPr lang="en-US" dirty="0">
                <a:solidFill>
                  <a:schemeClr val="bg1"/>
                </a:solidFill>
                <a:effectLst/>
                <a:latin typeface="Gill Sans MT" panose="020B0502020104020203" pitchFamily="34" charset="77"/>
              </a:rPr>
              <a:t>Captures exhaust (if negative)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351088" y="6078538"/>
            <a:ext cx="66770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chemeClr val="bg1"/>
                </a:solidFill>
                <a:effectLst/>
                <a:latin typeface="Gill Sans MT" panose="020B0502020104020203" pitchFamily="34" charset="77"/>
              </a:rPr>
              <a:t>Provides fresh air with 21% oxygen</a:t>
            </a:r>
          </a:p>
        </p:txBody>
      </p:sp>
      <p:sp>
        <p:nvSpPr>
          <p:cNvPr id="12" name="Up Arrow 11"/>
          <p:cNvSpPr/>
          <p:nvPr/>
        </p:nvSpPr>
        <p:spPr>
          <a:xfrm>
            <a:off x="3502025" y="5326063"/>
            <a:ext cx="536575" cy="755650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14" name="Line 3"/>
          <p:cNvSpPr>
            <a:spLocks noChangeShapeType="1"/>
          </p:cNvSpPr>
          <p:nvPr/>
        </p:nvSpPr>
        <p:spPr bwMode="auto">
          <a:xfrm flipV="1">
            <a:off x="5588000" y="4775200"/>
            <a:ext cx="434975" cy="0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4427538" y="4732338"/>
            <a:ext cx="1177925" cy="406400"/>
            <a:chOff x="4615543" y="4717143"/>
            <a:chExt cx="1178556" cy="406402"/>
          </a:xfrm>
        </p:grpSpPr>
        <p:sp>
          <p:nvSpPr>
            <p:cNvPr id="78859" name="Rectangle 4"/>
            <p:cNvSpPr>
              <a:spLocks noChangeArrowheads="1"/>
            </p:cNvSpPr>
            <p:nvPr/>
          </p:nvSpPr>
          <p:spPr bwMode="auto">
            <a:xfrm flipH="1">
              <a:off x="4615543" y="4998697"/>
              <a:ext cx="807721" cy="107627"/>
            </a:xfrm>
            <a:prstGeom prst="rect">
              <a:avLst/>
            </a:prstGeom>
            <a:pattFill prst="dkVert">
              <a:fgClr>
                <a:srgbClr val="474747"/>
              </a:fgClr>
              <a:bgClr>
                <a:srgbClr val="CECECE"/>
              </a:bgClr>
            </a:patt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Gill Sans MT" panose="020B0502020104020203" pitchFamily="34" charset="77"/>
              </a:endParaRPr>
            </a:p>
          </p:txBody>
        </p:sp>
        <p:grpSp>
          <p:nvGrpSpPr>
            <p:cNvPr id="78860" name="Group 22"/>
            <p:cNvGrpSpPr>
              <a:grpSpLocks/>
            </p:cNvGrpSpPr>
            <p:nvPr/>
          </p:nvGrpSpPr>
          <p:grpSpPr bwMode="auto">
            <a:xfrm rot="10800000" flipH="1">
              <a:off x="5228883" y="4717143"/>
              <a:ext cx="565216" cy="406402"/>
              <a:chOff x="885" y="2644"/>
              <a:chExt cx="599" cy="472"/>
            </a:xfrm>
          </p:grpSpPr>
          <p:sp>
            <p:nvSpPr>
              <p:cNvPr id="78861" name="Rectangle 23"/>
              <p:cNvSpPr>
                <a:spLocks noChangeArrowheads="1"/>
              </p:cNvSpPr>
              <p:nvPr/>
            </p:nvSpPr>
            <p:spPr bwMode="auto">
              <a:xfrm>
                <a:off x="1108" y="2980"/>
                <a:ext cx="376" cy="136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Gill Sans MT" panose="020B0502020104020203" pitchFamily="34" charset="77"/>
                </a:endParaRPr>
              </a:p>
            </p:txBody>
          </p:sp>
          <p:grpSp>
            <p:nvGrpSpPr>
              <p:cNvPr id="78862" name="Group 24"/>
              <p:cNvGrpSpPr>
                <a:grpSpLocks/>
              </p:cNvGrpSpPr>
              <p:nvPr/>
            </p:nvGrpSpPr>
            <p:grpSpPr bwMode="auto">
              <a:xfrm>
                <a:off x="885" y="2644"/>
                <a:ext cx="472" cy="472"/>
                <a:chOff x="885" y="2644"/>
                <a:chExt cx="472" cy="472"/>
              </a:xfrm>
            </p:grpSpPr>
            <p:sp>
              <p:nvSpPr>
                <p:cNvPr id="78863" name="Oval 25"/>
                <p:cNvSpPr>
                  <a:spLocks noChangeArrowheads="1"/>
                </p:cNvSpPr>
                <p:nvPr/>
              </p:nvSpPr>
              <p:spPr bwMode="auto">
                <a:xfrm>
                  <a:off x="885" y="2644"/>
                  <a:ext cx="472" cy="472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Gill Sans MT" panose="020B0502020104020203" pitchFamily="34" charset="77"/>
                  </a:endParaRPr>
                </a:p>
              </p:txBody>
            </p:sp>
            <p:sp>
              <p:nvSpPr>
                <p:cNvPr id="78864" name="Oval 26"/>
                <p:cNvSpPr>
                  <a:spLocks noChangeArrowheads="1"/>
                </p:cNvSpPr>
                <p:nvPr/>
              </p:nvSpPr>
              <p:spPr bwMode="auto">
                <a:xfrm>
                  <a:off x="1005" y="2764"/>
                  <a:ext cx="232" cy="232"/>
                </a:xfrm>
                <a:prstGeom prst="ellipse">
                  <a:avLst/>
                </a:prstGeom>
                <a:pattFill prst="openDmnd">
                  <a:fgClr>
                    <a:srgbClr val="FFFFFF"/>
                  </a:fgClr>
                  <a:bgClr>
                    <a:schemeClr val="bg1"/>
                  </a:bgClr>
                </a:patt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Gill Sans MT" panose="020B0502020104020203" pitchFamily="34" charset="77"/>
                  </a:endParaRPr>
                </a:p>
              </p:txBody>
            </p:sp>
          </p:grpSp>
        </p:grpSp>
      </p:grpSp>
      <p:sp>
        <p:nvSpPr>
          <p:cNvPr id="23" name="Up Arrow 22"/>
          <p:cNvSpPr/>
          <p:nvPr/>
        </p:nvSpPr>
        <p:spPr>
          <a:xfrm>
            <a:off x="3511550" y="3276600"/>
            <a:ext cx="536575" cy="10668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highlight>
                <a:srgbClr val="FF0000"/>
              </a:highlight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192602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2" grpId="0" animBg="1"/>
      <p:bldP spid="14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3" descr="OSUwindrAgititateR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845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458200" cy="8382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What Does Turning Do?</a:t>
            </a:r>
          </a:p>
        </p:txBody>
      </p:sp>
    </p:spTree>
    <p:extLst>
      <p:ext uri="{BB962C8B-B14F-4D97-AF65-F5344CB8AC3E}">
        <p14:creationId xmlns:p14="http://schemas.microsoft.com/office/powerpoint/2010/main" val="1540110692"/>
      </p:ext>
    </p:extLst>
  </p:cSld>
  <p:clrMapOvr>
    <a:masterClrMapping/>
  </p:clrMapOvr>
  <p:transition>
    <p:wipe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N142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19200"/>
            <a:ext cx="4191000" cy="5029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152400"/>
            <a:ext cx="845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effectLst/>
                <a:latin typeface="Gill Sans MT" panose="020B0502020104020203" pitchFamily="34" charset="77"/>
              </a:rPr>
              <a:t>What Does Turning D</a:t>
            </a:r>
            <a:r>
              <a:rPr lang="en-US" sz="4400" b="1" dirty="0">
                <a:latin typeface="Gill Sans MT" panose="020B0502020104020203" pitchFamily="34" charset="77"/>
              </a:rPr>
              <a:t>o?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53000" y="1539244"/>
            <a:ext cx="3010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>
              <a:spcBef>
                <a:spcPct val="50000"/>
              </a:spcBef>
              <a:buClr>
                <a:srgbClr val="FFFF00"/>
              </a:buClr>
            </a:pPr>
            <a:r>
              <a:rPr lang="en-US" dirty="0">
                <a:effectLst/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Charges the pile with fresh air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53000" y="1996444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  <a:buClr>
                <a:srgbClr val="FFFF00"/>
              </a:buClr>
            </a:pPr>
            <a:r>
              <a:rPr lang="en-US" dirty="0">
                <a:solidFill>
                  <a:srgbClr val="000000"/>
                </a:solidFill>
                <a:effectLst/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Releases trapped heat, moisture and gases (for better or worse)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53000" y="266700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  <a:buClr>
                <a:srgbClr val="FFFF00"/>
              </a:buClr>
            </a:pPr>
            <a:r>
              <a:rPr lang="en-US" dirty="0">
                <a:solidFill>
                  <a:srgbClr val="000000"/>
                </a:solidFill>
                <a:effectLst/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Re-distributes moisture, nutrients, organisms, etc.,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53000" y="3392656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/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Breaks up air channels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77931" y="3855716"/>
            <a:ext cx="1847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000000"/>
                </a:solidFill>
                <a:effectLst/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“</a:t>
            </a:r>
            <a:r>
              <a:rPr lang="en-US" dirty="0">
                <a:solidFill>
                  <a:srgbClr val="000000"/>
                </a:solidFill>
                <a:effectLst/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Fluffs</a:t>
            </a:r>
            <a:r>
              <a:rPr lang="ja-JP" altLang="en-US" dirty="0">
                <a:solidFill>
                  <a:srgbClr val="000000"/>
                </a:solidFill>
                <a:effectLst/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”</a:t>
            </a:r>
            <a:r>
              <a:rPr lang="en-US" dirty="0">
                <a:solidFill>
                  <a:srgbClr val="000000"/>
                </a:solidFill>
                <a:effectLst/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 … maybe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53000" y="4312916"/>
            <a:ext cx="1661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/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Shreds particles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53000" y="4770116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/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Breaks apart clumps of materials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18230" y="5361350"/>
            <a:ext cx="2214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/>
                <a:latin typeface="Gill Sans MT" panose="020B0502020104020203" pitchFamily="34" charset="77"/>
              </a:rPr>
              <a:t>Generally invigorates 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Gill Sans MT" panose="020B0502020104020203" pitchFamily="34" charset="77"/>
                <a:sym typeface="Wingdings" charset="0"/>
              </a:rPr>
              <a:t> </a:t>
            </a:r>
            <a:r>
              <a:rPr lang="en-US" i="1" dirty="0">
                <a:solidFill>
                  <a:srgbClr val="000000"/>
                </a:solidFill>
                <a:effectLst/>
                <a:latin typeface="Gill Sans MT" panose="020B0502020104020203" pitchFamily="34" charset="77"/>
                <a:sym typeface="Wingdings" charset="0"/>
              </a:rPr>
              <a:t>bursts of activity</a:t>
            </a:r>
            <a:endParaRPr lang="en-US" i="1" dirty="0">
              <a:solidFill>
                <a:srgbClr val="000000"/>
              </a:solidFill>
              <a:effectLst/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4813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458200" cy="1371600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77"/>
              </a:rPr>
              <a:t>It’s all about the soil</a:t>
            </a:r>
          </a:p>
        </p:txBody>
      </p:sp>
      <p:pic>
        <p:nvPicPr>
          <p:cNvPr id="4" name="Content Placeholder 3" descr="DSCN238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6" b="14706"/>
          <a:stretch>
            <a:fillRect/>
          </a:stretch>
        </p:blipFill>
        <p:spPr>
          <a:xfrm>
            <a:off x="1143000" y="1371600"/>
            <a:ext cx="7543800" cy="4800600"/>
          </a:xfrm>
        </p:spPr>
      </p:pic>
    </p:spTree>
    <p:extLst>
      <p:ext uri="{BB962C8B-B14F-4D97-AF65-F5344CB8AC3E}">
        <p14:creationId xmlns:p14="http://schemas.microsoft.com/office/powerpoint/2010/main" val="12812229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27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458200" cy="12954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Aeration</a:t>
            </a:r>
          </a:p>
        </p:txBody>
      </p:sp>
      <p:sp>
        <p:nvSpPr>
          <p:cNvPr id="558085" name="Rectangle 1029"/>
          <p:cNvSpPr>
            <a:spLocks noChangeArrowheads="1"/>
          </p:cNvSpPr>
          <p:nvPr/>
        </p:nvSpPr>
        <p:spPr bwMode="auto">
          <a:xfrm>
            <a:off x="914400" y="1295400"/>
            <a:ext cx="8040688" cy="536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215900">
              <a:spcBef>
                <a:spcPct val="75000"/>
              </a:spcBef>
              <a:buSzPct val="85000"/>
              <a:buFont typeface="Times" charset="0"/>
              <a:buChar char="•"/>
            </a:pPr>
            <a:r>
              <a:rPr lang="en-US" sz="3200" dirty="0">
                <a:effectLst/>
                <a:latin typeface="Gill Sans MT" panose="020B0502020104020203" pitchFamily="34" charset="77"/>
              </a:rPr>
              <a:t>Without fans, aeration relies on diffusion and convection (passive aeration)</a:t>
            </a:r>
          </a:p>
          <a:p>
            <a:pPr marL="342900" indent="-215900">
              <a:spcBef>
                <a:spcPts val="2280"/>
              </a:spcBef>
              <a:buSzPct val="85000"/>
              <a:buFont typeface="Times" charset="0"/>
              <a:buChar char="•"/>
            </a:pPr>
            <a:r>
              <a:rPr lang="en-US" sz="3200" dirty="0">
                <a:effectLst/>
                <a:latin typeface="Gill Sans MT" panose="020B0502020104020203" pitchFamily="34" charset="77"/>
              </a:rPr>
              <a:t>However, </a:t>
            </a:r>
            <a:r>
              <a:rPr lang="en-US" sz="3200" u="sng" dirty="0">
                <a:effectLst/>
                <a:latin typeface="Gill Sans MT" panose="020B0502020104020203" pitchFamily="34" charset="77"/>
              </a:rPr>
              <a:t>all</a:t>
            </a:r>
            <a:r>
              <a:rPr lang="en-US" sz="3200" dirty="0">
                <a:effectLst/>
                <a:latin typeface="Gill Sans MT" panose="020B0502020104020203" pitchFamily="34" charset="77"/>
              </a:rPr>
              <a:t> aeration determined by:</a:t>
            </a:r>
          </a:p>
          <a:p>
            <a:pPr marL="742950" lvl="1" indent="-165100">
              <a:spcBef>
                <a:spcPts val="2280"/>
              </a:spcBef>
              <a:buSzPct val="80000"/>
              <a:buFontTx/>
              <a:buChar char="•"/>
            </a:pPr>
            <a:r>
              <a:rPr lang="en-US" sz="3200" dirty="0">
                <a:effectLst/>
                <a:latin typeface="Gill Sans MT" panose="020B0502020104020203" pitchFamily="34" charset="77"/>
              </a:rPr>
              <a:t>Porosity, bulk density, &amp; particle size</a:t>
            </a:r>
          </a:p>
          <a:p>
            <a:pPr marL="742950" lvl="1" indent="-165100">
              <a:spcBef>
                <a:spcPts val="2280"/>
              </a:spcBef>
              <a:buSzPct val="80000"/>
              <a:buFontTx/>
              <a:buChar char="•"/>
            </a:pPr>
            <a:r>
              <a:rPr lang="en-US" sz="3200" dirty="0">
                <a:effectLst/>
                <a:latin typeface="Gill Sans MT" panose="020B0502020104020203" pitchFamily="34" charset="77"/>
              </a:rPr>
              <a:t>Compaction (pile height and structure)</a:t>
            </a:r>
          </a:p>
          <a:p>
            <a:pPr marL="742950" lvl="1" indent="-165100">
              <a:spcBef>
                <a:spcPts val="2280"/>
              </a:spcBef>
              <a:buSzPct val="80000"/>
              <a:buFontTx/>
              <a:buChar char="•"/>
            </a:pPr>
            <a:r>
              <a:rPr lang="en-US" sz="3200" dirty="0">
                <a:effectLst/>
                <a:latin typeface="Gill Sans MT" panose="020B0502020104020203" pitchFamily="34" charset="77"/>
              </a:rPr>
              <a:t>Moisture </a:t>
            </a:r>
          </a:p>
          <a:p>
            <a:pPr marL="742950" lvl="1" indent="-165100">
              <a:spcBef>
                <a:spcPts val="2280"/>
              </a:spcBef>
              <a:buSzPct val="80000"/>
              <a:buFontTx/>
              <a:buChar char="•"/>
            </a:pPr>
            <a:r>
              <a:rPr lang="en-US" sz="3200" dirty="0">
                <a:effectLst/>
                <a:latin typeface="Gill Sans MT" panose="020B0502020104020203" pitchFamily="34" charset="77"/>
              </a:rPr>
              <a:t>Pile shape and size (especially height)</a:t>
            </a:r>
          </a:p>
        </p:txBody>
      </p:sp>
    </p:spTree>
    <p:extLst>
      <p:ext uri="{BB962C8B-B14F-4D97-AF65-F5344CB8AC3E}">
        <p14:creationId xmlns:p14="http://schemas.microsoft.com/office/powerpoint/2010/main" val="145296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58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8085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956471"/>
            <a:ext cx="6858000" cy="734616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  <a:effectLst/>
                <a:latin typeface="Gill Sans MT" panose="020B0502020104020203" pitchFamily="34" charset="77"/>
              </a:rPr>
              <a:t>O</a:t>
            </a:r>
            <a:r>
              <a:rPr lang="en-US" b="1" baseline="-25000" dirty="0">
                <a:solidFill>
                  <a:schemeClr val="tx1"/>
                </a:solidFill>
                <a:effectLst/>
                <a:latin typeface="Gill Sans MT" panose="020B0502020104020203" pitchFamily="34" charset="77"/>
              </a:rPr>
              <a:t>2</a:t>
            </a:r>
            <a:r>
              <a:rPr lang="en-US" b="1" dirty="0">
                <a:solidFill>
                  <a:schemeClr val="tx1"/>
                </a:solidFill>
                <a:effectLst/>
                <a:latin typeface="Gill Sans MT" panose="020B0502020104020203" pitchFamily="34" charset="77"/>
              </a:rPr>
              <a:t>/CO</a:t>
            </a:r>
            <a:r>
              <a:rPr lang="en-US" b="1" baseline="-25000" dirty="0">
                <a:solidFill>
                  <a:schemeClr val="tx1"/>
                </a:solidFill>
                <a:effectLst/>
                <a:latin typeface="Gill Sans MT" panose="020B0502020104020203" pitchFamily="34" charset="77"/>
              </a:rPr>
              <a:t>2</a:t>
            </a:r>
            <a:r>
              <a:rPr lang="en-US" b="1" dirty="0">
                <a:solidFill>
                  <a:schemeClr val="tx1"/>
                </a:solidFill>
                <a:effectLst/>
                <a:latin typeface="Gill Sans MT" panose="020B0502020104020203" pitchFamily="34" charset="77"/>
              </a:rPr>
              <a:t> Monitoring</a:t>
            </a:r>
          </a:p>
        </p:txBody>
      </p:sp>
      <p:pic>
        <p:nvPicPr>
          <p:cNvPr id="67587" name="Picture 3" descr="CO2RedLacvwana06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6002" y="1962151"/>
            <a:ext cx="2807096" cy="3848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4" descr="IMG_394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5102" y="1962150"/>
            <a:ext cx="288290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3" descr="P10102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845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Text Box 5"/>
          <p:cNvSpPr txBox="1">
            <a:spLocks noChangeArrowheads="1"/>
          </p:cNvSpPr>
          <p:nvPr/>
        </p:nvSpPr>
        <p:spPr bwMode="auto">
          <a:xfrm>
            <a:off x="685800" y="0"/>
            <a:ext cx="8458200" cy="769441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b="1" dirty="0">
                <a:solidFill>
                  <a:srgbClr val="000000"/>
                </a:solidFill>
                <a:effectLst/>
                <a:latin typeface="Gill Sans MT" panose="020B0502020104020203" pitchFamily="34" charset="77"/>
              </a:rPr>
              <a:t>3. Pile </a:t>
            </a:r>
            <a:r>
              <a:rPr lang="ja-JP" altLang="en-US" sz="4400" b="1" dirty="0">
                <a:solidFill>
                  <a:srgbClr val="000000"/>
                </a:solidFill>
                <a:effectLst/>
                <a:latin typeface="Gill Sans MT" panose="020B0502020104020203" pitchFamily="34" charset="77"/>
              </a:rPr>
              <a:t>“</a:t>
            </a:r>
            <a:r>
              <a:rPr lang="en-US" sz="4400" b="1" dirty="0">
                <a:solidFill>
                  <a:srgbClr val="000000"/>
                </a:solidFill>
                <a:effectLst/>
                <a:latin typeface="Gill Sans MT" panose="020B0502020104020203" pitchFamily="34" charset="77"/>
              </a:rPr>
              <a:t>Mechanics</a:t>
            </a:r>
            <a:r>
              <a:rPr lang="ja-JP" altLang="en-US" sz="4400" b="1" dirty="0">
                <a:solidFill>
                  <a:srgbClr val="000000"/>
                </a:solidFill>
                <a:effectLst/>
                <a:latin typeface="Gill Sans MT" panose="020B0502020104020203" pitchFamily="34" charset="77"/>
              </a:rPr>
              <a:t>”</a:t>
            </a:r>
            <a:endParaRPr lang="en-US" sz="4400" b="1" dirty="0">
              <a:solidFill>
                <a:srgbClr val="000000"/>
              </a:solidFill>
              <a:effectLst/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66941864"/>
      </p:ext>
    </p:extLst>
  </p:cSld>
  <p:clrMapOvr>
    <a:masterClrMapping/>
  </p:clrMapOvr>
  <p:transition advClick="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Oval 54"/>
          <p:cNvSpPr>
            <a:spLocks noChangeArrowheads="1"/>
          </p:cNvSpPr>
          <p:nvPr/>
        </p:nvSpPr>
        <p:spPr bwMode="auto">
          <a:xfrm>
            <a:off x="1751012" y="3051175"/>
            <a:ext cx="3641725" cy="2801938"/>
          </a:xfrm>
          <a:prstGeom prst="ellipse">
            <a:avLst/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3" name="Oval 55"/>
          <p:cNvSpPr>
            <a:spLocks noChangeArrowheads="1"/>
          </p:cNvSpPr>
          <p:nvPr/>
        </p:nvSpPr>
        <p:spPr bwMode="auto">
          <a:xfrm>
            <a:off x="4422775" y="1533525"/>
            <a:ext cx="3640137" cy="2801938"/>
          </a:xfrm>
          <a:prstGeom prst="ellipse">
            <a:avLst/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4" name="Oval 56"/>
          <p:cNvSpPr>
            <a:spLocks noChangeArrowheads="1"/>
          </p:cNvSpPr>
          <p:nvPr/>
        </p:nvSpPr>
        <p:spPr bwMode="auto">
          <a:xfrm>
            <a:off x="4422775" y="3751263"/>
            <a:ext cx="3640137" cy="2801937"/>
          </a:xfrm>
          <a:prstGeom prst="ellipse">
            <a:avLst/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/>
              <a:t>  </a:t>
            </a:r>
          </a:p>
        </p:txBody>
      </p:sp>
      <p:sp>
        <p:nvSpPr>
          <p:cNvPr id="87045" name="Oval 57"/>
          <p:cNvSpPr>
            <a:spLocks noChangeArrowheads="1"/>
          </p:cNvSpPr>
          <p:nvPr/>
        </p:nvSpPr>
        <p:spPr bwMode="auto">
          <a:xfrm>
            <a:off x="1509712" y="1066800"/>
            <a:ext cx="3640138" cy="2801938"/>
          </a:xfrm>
          <a:prstGeom prst="ellipse">
            <a:avLst/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8458200" cy="838200"/>
          </a:xfrm>
        </p:spPr>
        <p:txBody>
          <a:bodyPr vert="horz" wrap="square" lIns="90488" tIns="44450" rIns="90488" bIns="44450" numCol="1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US" sz="4800" dirty="0">
                <a:solidFill>
                  <a:srgbClr val="000000"/>
                </a:solidFill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Particle Size &amp; Surface Area</a:t>
            </a:r>
          </a:p>
        </p:txBody>
      </p:sp>
      <p:sp>
        <p:nvSpPr>
          <p:cNvPr id="87048" name="Oval 5"/>
          <p:cNvSpPr>
            <a:spLocks noChangeArrowheads="1"/>
          </p:cNvSpPr>
          <p:nvPr/>
        </p:nvSpPr>
        <p:spPr bwMode="auto">
          <a:xfrm>
            <a:off x="6783387" y="4635500"/>
            <a:ext cx="1016000" cy="1016000"/>
          </a:xfrm>
          <a:prstGeom prst="ellipse">
            <a:avLst/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7049" name="AutoShape 6"/>
          <p:cNvSpPr>
            <a:spLocks noChangeArrowheads="1"/>
          </p:cNvSpPr>
          <p:nvPr/>
        </p:nvSpPr>
        <p:spPr bwMode="auto">
          <a:xfrm rot="5400000" flipH="1">
            <a:off x="6554787" y="4749800"/>
            <a:ext cx="901700" cy="787400"/>
          </a:xfrm>
          <a:prstGeom prst="triangle">
            <a:avLst>
              <a:gd name="adj" fmla="val 49995"/>
            </a:avLst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50" name="Oval 7"/>
          <p:cNvSpPr>
            <a:spLocks noChangeArrowheads="1"/>
          </p:cNvSpPr>
          <p:nvPr/>
        </p:nvSpPr>
        <p:spPr bwMode="auto">
          <a:xfrm>
            <a:off x="7164387" y="4787900"/>
            <a:ext cx="139700" cy="1016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7051" name="Group 8"/>
          <p:cNvGrpSpPr>
            <a:grpSpLocks/>
          </p:cNvGrpSpPr>
          <p:nvPr/>
        </p:nvGrpSpPr>
        <p:grpSpPr bwMode="auto">
          <a:xfrm>
            <a:off x="3186112" y="1981200"/>
            <a:ext cx="3657600" cy="3581400"/>
            <a:chOff x="1632" y="1680"/>
            <a:chExt cx="2304" cy="2256"/>
          </a:xfrm>
        </p:grpSpPr>
        <p:sp>
          <p:nvSpPr>
            <p:cNvPr id="87083" name="Oval 9"/>
            <p:cNvSpPr>
              <a:spLocks noChangeArrowheads="1"/>
            </p:cNvSpPr>
            <p:nvPr/>
          </p:nvSpPr>
          <p:spPr bwMode="auto">
            <a:xfrm>
              <a:off x="1717" y="2496"/>
              <a:ext cx="1280" cy="1152"/>
            </a:xfrm>
            <a:prstGeom prst="ellipse">
              <a:avLst/>
            </a:prstGeom>
            <a:pattFill prst="smConfetti">
              <a:fgClr>
                <a:srgbClr val="4C2E00"/>
              </a:fgClr>
              <a:bgClr>
                <a:srgbClr val="AD6900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84" name="Oval 10"/>
            <p:cNvSpPr>
              <a:spLocks noChangeArrowheads="1"/>
            </p:cNvSpPr>
            <p:nvPr/>
          </p:nvSpPr>
          <p:spPr bwMode="auto">
            <a:xfrm>
              <a:off x="2656" y="1872"/>
              <a:ext cx="1280" cy="1152"/>
            </a:xfrm>
            <a:prstGeom prst="ellipse">
              <a:avLst/>
            </a:prstGeom>
            <a:pattFill prst="smConfetti">
              <a:fgClr>
                <a:srgbClr val="4C2E00"/>
              </a:fgClr>
              <a:bgClr>
                <a:srgbClr val="AD6900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85" name="Oval 11"/>
            <p:cNvSpPr>
              <a:spLocks noChangeArrowheads="1"/>
            </p:cNvSpPr>
            <p:nvPr/>
          </p:nvSpPr>
          <p:spPr bwMode="auto">
            <a:xfrm>
              <a:off x="2656" y="2784"/>
              <a:ext cx="1280" cy="1152"/>
            </a:xfrm>
            <a:prstGeom prst="ellipse">
              <a:avLst/>
            </a:prstGeom>
            <a:pattFill prst="smConfetti">
              <a:fgClr>
                <a:srgbClr val="4C2E00"/>
              </a:fgClr>
              <a:bgClr>
                <a:srgbClr val="AD6900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86" name="Oval 12"/>
            <p:cNvSpPr>
              <a:spLocks noChangeArrowheads="1"/>
            </p:cNvSpPr>
            <p:nvPr/>
          </p:nvSpPr>
          <p:spPr bwMode="auto">
            <a:xfrm>
              <a:off x="1632" y="1680"/>
              <a:ext cx="1280" cy="1152"/>
            </a:xfrm>
            <a:prstGeom prst="ellipse">
              <a:avLst/>
            </a:prstGeom>
            <a:pattFill prst="smConfetti">
              <a:fgClr>
                <a:srgbClr val="4C2E00"/>
              </a:fgClr>
              <a:bgClr>
                <a:srgbClr val="AD6900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7052" name="AutoShape 13"/>
          <p:cNvSpPr>
            <a:spLocks noChangeArrowheads="1"/>
          </p:cNvSpPr>
          <p:nvPr/>
        </p:nvSpPr>
        <p:spPr bwMode="auto">
          <a:xfrm>
            <a:off x="6386512" y="2514600"/>
            <a:ext cx="838200" cy="685800"/>
          </a:xfrm>
          <a:prstGeom prst="star16">
            <a:avLst>
              <a:gd name="adj" fmla="val 37500"/>
            </a:avLst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53" name="Oval 15"/>
          <p:cNvSpPr>
            <a:spLocks noChangeArrowheads="1"/>
          </p:cNvSpPr>
          <p:nvPr/>
        </p:nvSpPr>
        <p:spPr bwMode="auto">
          <a:xfrm>
            <a:off x="6783387" y="2273300"/>
            <a:ext cx="1016000" cy="1016000"/>
          </a:xfrm>
          <a:prstGeom prst="ellipse">
            <a:avLst/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7054" name="AutoShape 16"/>
          <p:cNvSpPr>
            <a:spLocks noChangeArrowheads="1"/>
          </p:cNvSpPr>
          <p:nvPr/>
        </p:nvSpPr>
        <p:spPr bwMode="auto">
          <a:xfrm rot="5400000" flipH="1">
            <a:off x="6554787" y="2387600"/>
            <a:ext cx="901700" cy="787400"/>
          </a:xfrm>
          <a:prstGeom prst="triangle">
            <a:avLst>
              <a:gd name="adj" fmla="val 49995"/>
            </a:avLst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55" name="Oval 17"/>
          <p:cNvSpPr>
            <a:spLocks noChangeArrowheads="1"/>
          </p:cNvSpPr>
          <p:nvPr/>
        </p:nvSpPr>
        <p:spPr bwMode="auto">
          <a:xfrm>
            <a:off x="7164387" y="2425700"/>
            <a:ext cx="139700" cy="1016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7056" name="AutoShape 18"/>
          <p:cNvSpPr>
            <a:spLocks noChangeArrowheads="1"/>
          </p:cNvSpPr>
          <p:nvPr/>
        </p:nvSpPr>
        <p:spPr bwMode="auto">
          <a:xfrm>
            <a:off x="2667000" y="2667000"/>
            <a:ext cx="838200" cy="685800"/>
          </a:xfrm>
          <a:prstGeom prst="star16">
            <a:avLst>
              <a:gd name="adj" fmla="val 37500"/>
            </a:avLst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57" name="Oval 20"/>
          <p:cNvSpPr>
            <a:spLocks noChangeArrowheads="1"/>
          </p:cNvSpPr>
          <p:nvPr/>
        </p:nvSpPr>
        <p:spPr bwMode="auto">
          <a:xfrm>
            <a:off x="2039937" y="2501900"/>
            <a:ext cx="1016000" cy="1016000"/>
          </a:xfrm>
          <a:prstGeom prst="ellipse">
            <a:avLst/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7058" name="AutoShape 21"/>
          <p:cNvSpPr>
            <a:spLocks noChangeArrowheads="1"/>
          </p:cNvSpPr>
          <p:nvPr/>
        </p:nvSpPr>
        <p:spPr bwMode="auto">
          <a:xfrm rot="-5400000">
            <a:off x="2382837" y="2616200"/>
            <a:ext cx="901700" cy="787400"/>
          </a:xfrm>
          <a:prstGeom prst="triangle">
            <a:avLst>
              <a:gd name="adj" fmla="val 49995"/>
            </a:avLst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59" name="Oval 22"/>
          <p:cNvSpPr>
            <a:spLocks noChangeArrowheads="1"/>
          </p:cNvSpPr>
          <p:nvPr/>
        </p:nvSpPr>
        <p:spPr bwMode="auto">
          <a:xfrm>
            <a:off x="2535237" y="2654300"/>
            <a:ext cx="139700" cy="1016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7060" name="AutoShape 23"/>
          <p:cNvSpPr>
            <a:spLocks noChangeArrowheads="1"/>
          </p:cNvSpPr>
          <p:nvPr/>
        </p:nvSpPr>
        <p:spPr bwMode="auto">
          <a:xfrm>
            <a:off x="6157912" y="4800600"/>
            <a:ext cx="838200" cy="685800"/>
          </a:xfrm>
          <a:prstGeom prst="star16">
            <a:avLst>
              <a:gd name="adj" fmla="val 37500"/>
            </a:avLst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61" name="Oval 25"/>
          <p:cNvSpPr>
            <a:spLocks noChangeArrowheads="1"/>
          </p:cNvSpPr>
          <p:nvPr/>
        </p:nvSpPr>
        <p:spPr bwMode="auto">
          <a:xfrm>
            <a:off x="6707187" y="3689350"/>
            <a:ext cx="468313" cy="471488"/>
          </a:xfrm>
          <a:prstGeom prst="ellipse">
            <a:avLst/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7062" name="AutoShape 26"/>
          <p:cNvSpPr>
            <a:spLocks noChangeArrowheads="1"/>
          </p:cNvSpPr>
          <p:nvPr/>
        </p:nvSpPr>
        <p:spPr bwMode="auto">
          <a:xfrm rot="5400000" flipH="1">
            <a:off x="6597650" y="3744913"/>
            <a:ext cx="415925" cy="358775"/>
          </a:xfrm>
          <a:prstGeom prst="triangle">
            <a:avLst>
              <a:gd name="adj" fmla="val 49995"/>
            </a:avLst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63" name="Oval 27"/>
          <p:cNvSpPr>
            <a:spLocks noChangeArrowheads="1"/>
          </p:cNvSpPr>
          <p:nvPr/>
        </p:nvSpPr>
        <p:spPr bwMode="auto">
          <a:xfrm>
            <a:off x="6884987" y="3760788"/>
            <a:ext cx="58738" cy="4286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7064" name="Oval 29"/>
          <p:cNvSpPr>
            <a:spLocks noChangeArrowheads="1"/>
          </p:cNvSpPr>
          <p:nvPr/>
        </p:nvSpPr>
        <p:spPr bwMode="auto">
          <a:xfrm>
            <a:off x="3922712" y="5178425"/>
            <a:ext cx="471488" cy="468313"/>
          </a:xfrm>
          <a:prstGeom prst="ellipse">
            <a:avLst/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7065" name="AutoShape 30"/>
          <p:cNvSpPr>
            <a:spLocks noChangeArrowheads="1"/>
          </p:cNvSpPr>
          <p:nvPr/>
        </p:nvSpPr>
        <p:spPr bwMode="auto">
          <a:xfrm rot="10800000">
            <a:off x="3949700" y="5097463"/>
            <a:ext cx="417512" cy="360362"/>
          </a:xfrm>
          <a:prstGeom prst="triangle">
            <a:avLst>
              <a:gd name="adj" fmla="val 49995"/>
            </a:avLst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66" name="Oval 31"/>
          <p:cNvSpPr>
            <a:spLocks noChangeArrowheads="1"/>
          </p:cNvSpPr>
          <p:nvPr/>
        </p:nvSpPr>
        <p:spPr bwMode="auto">
          <a:xfrm>
            <a:off x="3994150" y="5356225"/>
            <a:ext cx="42862" cy="587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7067" name="Oval 33"/>
          <p:cNvSpPr>
            <a:spLocks noChangeArrowheads="1"/>
          </p:cNvSpPr>
          <p:nvPr/>
        </p:nvSpPr>
        <p:spPr bwMode="auto">
          <a:xfrm>
            <a:off x="5294312" y="5635625"/>
            <a:ext cx="471488" cy="468313"/>
          </a:xfrm>
          <a:prstGeom prst="ellipse">
            <a:avLst/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7068" name="AutoShape 34"/>
          <p:cNvSpPr>
            <a:spLocks noChangeArrowheads="1"/>
          </p:cNvSpPr>
          <p:nvPr/>
        </p:nvSpPr>
        <p:spPr bwMode="auto">
          <a:xfrm rot="10800000">
            <a:off x="5321300" y="5554663"/>
            <a:ext cx="417512" cy="360362"/>
          </a:xfrm>
          <a:prstGeom prst="triangle">
            <a:avLst>
              <a:gd name="adj" fmla="val 49995"/>
            </a:avLst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69" name="Oval 35"/>
          <p:cNvSpPr>
            <a:spLocks noChangeArrowheads="1"/>
          </p:cNvSpPr>
          <p:nvPr/>
        </p:nvSpPr>
        <p:spPr bwMode="auto">
          <a:xfrm>
            <a:off x="5365750" y="5813425"/>
            <a:ext cx="42862" cy="587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7070" name="Oval 37"/>
          <p:cNvSpPr>
            <a:spLocks noChangeArrowheads="1"/>
          </p:cNvSpPr>
          <p:nvPr/>
        </p:nvSpPr>
        <p:spPr bwMode="auto">
          <a:xfrm>
            <a:off x="2740025" y="4298950"/>
            <a:ext cx="468312" cy="471488"/>
          </a:xfrm>
          <a:prstGeom prst="ellipse">
            <a:avLst/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7071" name="AutoShape 38"/>
          <p:cNvSpPr>
            <a:spLocks noChangeArrowheads="1"/>
          </p:cNvSpPr>
          <p:nvPr/>
        </p:nvSpPr>
        <p:spPr bwMode="auto">
          <a:xfrm rot="-5400000">
            <a:off x="2901950" y="4354513"/>
            <a:ext cx="415925" cy="358775"/>
          </a:xfrm>
          <a:prstGeom prst="triangle">
            <a:avLst>
              <a:gd name="adj" fmla="val 49995"/>
            </a:avLst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72" name="Oval 39"/>
          <p:cNvSpPr>
            <a:spLocks noChangeArrowheads="1"/>
          </p:cNvSpPr>
          <p:nvPr/>
        </p:nvSpPr>
        <p:spPr bwMode="auto">
          <a:xfrm>
            <a:off x="2971800" y="4370388"/>
            <a:ext cx="58737" cy="4286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7073" name="Oval 41"/>
          <p:cNvSpPr>
            <a:spLocks noChangeArrowheads="1"/>
          </p:cNvSpPr>
          <p:nvPr/>
        </p:nvSpPr>
        <p:spPr bwMode="auto">
          <a:xfrm>
            <a:off x="4149725" y="1439863"/>
            <a:ext cx="471487" cy="468312"/>
          </a:xfrm>
          <a:prstGeom prst="ellipse">
            <a:avLst/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7074" name="AutoShape 42"/>
          <p:cNvSpPr>
            <a:spLocks noChangeArrowheads="1"/>
          </p:cNvSpPr>
          <p:nvPr/>
        </p:nvSpPr>
        <p:spPr bwMode="auto">
          <a:xfrm>
            <a:off x="4176712" y="1628775"/>
            <a:ext cx="417513" cy="360363"/>
          </a:xfrm>
          <a:prstGeom prst="triangle">
            <a:avLst>
              <a:gd name="adj" fmla="val 49995"/>
            </a:avLst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75" name="Oval 43"/>
          <p:cNvSpPr>
            <a:spLocks noChangeArrowheads="1"/>
          </p:cNvSpPr>
          <p:nvPr/>
        </p:nvSpPr>
        <p:spPr bwMode="auto">
          <a:xfrm>
            <a:off x="4506912" y="1671638"/>
            <a:ext cx="42863" cy="5873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7076" name="Oval 45"/>
          <p:cNvSpPr>
            <a:spLocks noChangeArrowheads="1"/>
          </p:cNvSpPr>
          <p:nvPr/>
        </p:nvSpPr>
        <p:spPr bwMode="auto">
          <a:xfrm>
            <a:off x="2968625" y="1784350"/>
            <a:ext cx="468312" cy="471488"/>
          </a:xfrm>
          <a:prstGeom prst="ellipse">
            <a:avLst/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7077" name="AutoShape 46"/>
          <p:cNvSpPr>
            <a:spLocks noChangeArrowheads="1"/>
          </p:cNvSpPr>
          <p:nvPr/>
        </p:nvSpPr>
        <p:spPr bwMode="auto">
          <a:xfrm rot="-5400000">
            <a:off x="3130550" y="1841500"/>
            <a:ext cx="415925" cy="358775"/>
          </a:xfrm>
          <a:prstGeom prst="triangle">
            <a:avLst>
              <a:gd name="adj" fmla="val 49995"/>
            </a:avLst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78" name="Oval 47"/>
          <p:cNvSpPr>
            <a:spLocks noChangeArrowheads="1"/>
          </p:cNvSpPr>
          <p:nvPr/>
        </p:nvSpPr>
        <p:spPr bwMode="auto">
          <a:xfrm>
            <a:off x="3200400" y="1855788"/>
            <a:ext cx="58737" cy="4286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7079" name="Oval 49"/>
          <p:cNvSpPr>
            <a:spLocks noChangeArrowheads="1"/>
          </p:cNvSpPr>
          <p:nvPr/>
        </p:nvSpPr>
        <p:spPr bwMode="auto">
          <a:xfrm>
            <a:off x="5597525" y="1744663"/>
            <a:ext cx="471487" cy="468312"/>
          </a:xfrm>
          <a:prstGeom prst="ellipse">
            <a:avLst/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7080" name="AutoShape 50"/>
          <p:cNvSpPr>
            <a:spLocks noChangeArrowheads="1"/>
          </p:cNvSpPr>
          <p:nvPr/>
        </p:nvSpPr>
        <p:spPr bwMode="auto">
          <a:xfrm>
            <a:off x="5624512" y="1933575"/>
            <a:ext cx="417513" cy="360363"/>
          </a:xfrm>
          <a:prstGeom prst="triangle">
            <a:avLst>
              <a:gd name="adj" fmla="val 49995"/>
            </a:avLst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81" name="Oval 51"/>
          <p:cNvSpPr>
            <a:spLocks noChangeArrowheads="1"/>
          </p:cNvSpPr>
          <p:nvPr/>
        </p:nvSpPr>
        <p:spPr bwMode="auto">
          <a:xfrm>
            <a:off x="5954712" y="1976438"/>
            <a:ext cx="42863" cy="5873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7082" name="Rectangle 52"/>
          <p:cNvSpPr>
            <a:spLocks noChangeArrowheads="1"/>
          </p:cNvSpPr>
          <p:nvPr/>
        </p:nvSpPr>
        <p:spPr bwMode="auto">
          <a:xfrm>
            <a:off x="4194175" y="3068638"/>
            <a:ext cx="1581781" cy="119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3600" dirty="0">
                <a:solidFill>
                  <a:srgbClr val="FFFFFF"/>
                </a:solidFill>
                <a:effectLst/>
                <a:latin typeface="Gill Sans MT" panose="020B0502020104020203" pitchFamily="34" charset="77"/>
              </a:rPr>
              <a:t>organic</a:t>
            </a:r>
          </a:p>
          <a:p>
            <a:pPr eaLnBrk="0" hangingPunct="0"/>
            <a:r>
              <a:rPr lang="en-US" sz="3600" dirty="0">
                <a:solidFill>
                  <a:srgbClr val="FFFFFF"/>
                </a:solidFill>
                <a:effectLst/>
                <a:latin typeface="Gill Sans MT" panose="020B0502020104020203" pitchFamily="34" charset="77"/>
              </a:rPr>
              <a:t>particle</a:t>
            </a:r>
          </a:p>
        </p:txBody>
      </p:sp>
    </p:spTree>
    <p:extLst>
      <p:ext uri="{BB962C8B-B14F-4D97-AF65-F5344CB8AC3E}">
        <p14:creationId xmlns:p14="http://schemas.microsoft.com/office/powerpoint/2010/main" val="1533758208"/>
      </p:ext>
    </p:extLst>
  </p:cSld>
  <p:clrMapOvr>
    <a:masterClrMapping/>
  </p:clrMapOvr>
  <p:transition spd="slow">
    <p:zoom dir="in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90" name="Group 49"/>
          <p:cNvGrpSpPr>
            <a:grpSpLocks/>
          </p:cNvGrpSpPr>
          <p:nvPr/>
        </p:nvGrpSpPr>
        <p:grpSpPr bwMode="auto">
          <a:xfrm>
            <a:off x="4027488" y="2833688"/>
            <a:ext cx="3295650" cy="2863850"/>
            <a:chOff x="914400" y="1752600"/>
            <a:chExt cx="6553200" cy="5486400"/>
          </a:xfrm>
        </p:grpSpPr>
        <p:sp>
          <p:nvSpPr>
            <p:cNvPr id="89137" name="Oval 54"/>
            <p:cNvSpPr>
              <a:spLocks noChangeArrowheads="1"/>
            </p:cNvSpPr>
            <p:nvPr/>
          </p:nvSpPr>
          <p:spPr bwMode="auto">
            <a:xfrm>
              <a:off x="1155700" y="3736975"/>
              <a:ext cx="3641725" cy="280193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38" name="Oval 55"/>
            <p:cNvSpPr>
              <a:spLocks noChangeArrowheads="1"/>
            </p:cNvSpPr>
            <p:nvPr/>
          </p:nvSpPr>
          <p:spPr bwMode="auto">
            <a:xfrm>
              <a:off x="3827463" y="2219325"/>
              <a:ext cx="3640137" cy="280193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39" name="Oval 56"/>
            <p:cNvSpPr>
              <a:spLocks noChangeArrowheads="1"/>
            </p:cNvSpPr>
            <p:nvPr/>
          </p:nvSpPr>
          <p:spPr bwMode="auto">
            <a:xfrm>
              <a:off x="3827463" y="4437063"/>
              <a:ext cx="3640137" cy="280193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r>
                <a:rPr lang="en-US"/>
                <a:t>  </a:t>
              </a:r>
            </a:p>
          </p:txBody>
        </p:sp>
        <p:sp>
          <p:nvSpPr>
            <p:cNvPr id="89140" name="Oval 57"/>
            <p:cNvSpPr>
              <a:spLocks noChangeArrowheads="1"/>
            </p:cNvSpPr>
            <p:nvPr/>
          </p:nvSpPr>
          <p:spPr bwMode="auto">
            <a:xfrm>
              <a:off x="914400" y="1752600"/>
              <a:ext cx="3640138" cy="280193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41" name="Oval 5"/>
            <p:cNvSpPr>
              <a:spLocks noChangeArrowheads="1"/>
            </p:cNvSpPr>
            <p:nvPr/>
          </p:nvSpPr>
          <p:spPr bwMode="auto">
            <a:xfrm>
              <a:off x="6188075" y="5321300"/>
              <a:ext cx="1016000" cy="1016000"/>
            </a:xfrm>
            <a:prstGeom prst="ellipse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42" name="AutoShape 6"/>
            <p:cNvSpPr>
              <a:spLocks noChangeArrowheads="1"/>
            </p:cNvSpPr>
            <p:nvPr/>
          </p:nvSpPr>
          <p:spPr bwMode="auto">
            <a:xfrm rot="5400000" flipH="1">
              <a:off x="5959475" y="5435600"/>
              <a:ext cx="901700" cy="787400"/>
            </a:xfrm>
            <a:prstGeom prst="triangle">
              <a:avLst>
                <a:gd name="adj" fmla="val 49995"/>
              </a:avLst>
            </a:pr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43" name="Oval 7"/>
            <p:cNvSpPr>
              <a:spLocks noChangeArrowheads="1"/>
            </p:cNvSpPr>
            <p:nvPr/>
          </p:nvSpPr>
          <p:spPr bwMode="auto">
            <a:xfrm>
              <a:off x="6569075" y="5473700"/>
              <a:ext cx="139700" cy="10160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9144" name="Group 8"/>
            <p:cNvGrpSpPr>
              <a:grpSpLocks/>
            </p:cNvGrpSpPr>
            <p:nvPr/>
          </p:nvGrpSpPr>
          <p:grpSpPr bwMode="auto">
            <a:xfrm>
              <a:off x="2590801" y="2667000"/>
              <a:ext cx="3686176" cy="3581400"/>
              <a:chOff x="1632" y="1680"/>
              <a:chExt cx="2322" cy="2256"/>
            </a:xfrm>
          </p:grpSpPr>
          <p:sp>
            <p:nvSpPr>
              <p:cNvPr id="89175" name="Oval 9"/>
              <p:cNvSpPr>
                <a:spLocks noChangeArrowheads="1"/>
              </p:cNvSpPr>
              <p:nvPr/>
            </p:nvSpPr>
            <p:spPr bwMode="auto">
              <a:xfrm>
                <a:off x="1717" y="2496"/>
                <a:ext cx="1280" cy="1152"/>
              </a:xfrm>
              <a:prstGeom prst="ellipse">
                <a:avLst/>
              </a:prstGeom>
              <a:pattFill prst="smConfetti">
                <a:fgClr>
                  <a:srgbClr val="4C2E00"/>
                </a:fgClr>
                <a:bgClr>
                  <a:srgbClr val="AD6900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76" name="Oval 10"/>
              <p:cNvSpPr>
                <a:spLocks noChangeArrowheads="1"/>
              </p:cNvSpPr>
              <p:nvPr/>
            </p:nvSpPr>
            <p:spPr bwMode="auto">
              <a:xfrm>
                <a:off x="2674" y="1890"/>
                <a:ext cx="1280" cy="1152"/>
              </a:xfrm>
              <a:prstGeom prst="ellipse">
                <a:avLst/>
              </a:prstGeom>
              <a:pattFill prst="smConfetti">
                <a:fgClr>
                  <a:srgbClr val="4C2E00"/>
                </a:fgClr>
                <a:bgClr>
                  <a:srgbClr val="AD6900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77" name="Oval 11"/>
              <p:cNvSpPr>
                <a:spLocks noChangeArrowheads="1"/>
              </p:cNvSpPr>
              <p:nvPr/>
            </p:nvSpPr>
            <p:spPr bwMode="auto">
              <a:xfrm>
                <a:off x="2656" y="2784"/>
                <a:ext cx="1280" cy="1152"/>
              </a:xfrm>
              <a:prstGeom prst="ellipse">
                <a:avLst/>
              </a:prstGeom>
              <a:pattFill prst="smConfetti">
                <a:fgClr>
                  <a:srgbClr val="4C2E00"/>
                </a:fgClr>
                <a:bgClr>
                  <a:srgbClr val="AD6900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78" name="Oval 12"/>
              <p:cNvSpPr>
                <a:spLocks noChangeArrowheads="1"/>
              </p:cNvSpPr>
              <p:nvPr/>
            </p:nvSpPr>
            <p:spPr bwMode="auto">
              <a:xfrm>
                <a:off x="1632" y="1680"/>
                <a:ext cx="1280" cy="1152"/>
              </a:xfrm>
              <a:prstGeom prst="ellipse">
                <a:avLst/>
              </a:prstGeom>
              <a:pattFill prst="smConfetti">
                <a:fgClr>
                  <a:srgbClr val="4C2E00"/>
                </a:fgClr>
                <a:bgClr>
                  <a:srgbClr val="AD6900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9145" name="AutoShape 13"/>
            <p:cNvSpPr>
              <a:spLocks noChangeArrowheads="1"/>
            </p:cNvSpPr>
            <p:nvPr/>
          </p:nvSpPr>
          <p:spPr bwMode="auto">
            <a:xfrm>
              <a:off x="5791200" y="3200400"/>
              <a:ext cx="838200" cy="685800"/>
            </a:xfrm>
            <a:prstGeom prst="star16">
              <a:avLst>
                <a:gd name="adj" fmla="val 37500"/>
              </a:avLst>
            </a:pr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46" name="Oval 15"/>
            <p:cNvSpPr>
              <a:spLocks noChangeArrowheads="1"/>
            </p:cNvSpPr>
            <p:nvPr/>
          </p:nvSpPr>
          <p:spPr bwMode="auto">
            <a:xfrm>
              <a:off x="6188075" y="2959100"/>
              <a:ext cx="1016000" cy="1016000"/>
            </a:xfrm>
            <a:prstGeom prst="ellipse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47" name="AutoShape 16"/>
            <p:cNvSpPr>
              <a:spLocks noChangeArrowheads="1"/>
            </p:cNvSpPr>
            <p:nvPr/>
          </p:nvSpPr>
          <p:spPr bwMode="auto">
            <a:xfrm rot="5400000" flipH="1">
              <a:off x="5959475" y="3073400"/>
              <a:ext cx="901700" cy="787400"/>
            </a:xfrm>
            <a:prstGeom prst="triangle">
              <a:avLst>
                <a:gd name="adj" fmla="val 49995"/>
              </a:avLst>
            </a:pr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48" name="Oval 17"/>
            <p:cNvSpPr>
              <a:spLocks noChangeArrowheads="1"/>
            </p:cNvSpPr>
            <p:nvPr/>
          </p:nvSpPr>
          <p:spPr bwMode="auto">
            <a:xfrm>
              <a:off x="6569075" y="3111500"/>
              <a:ext cx="139700" cy="10160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49" name="AutoShape 18"/>
            <p:cNvSpPr>
              <a:spLocks noChangeArrowheads="1"/>
            </p:cNvSpPr>
            <p:nvPr/>
          </p:nvSpPr>
          <p:spPr bwMode="auto">
            <a:xfrm>
              <a:off x="2071688" y="3352800"/>
              <a:ext cx="838200" cy="685800"/>
            </a:xfrm>
            <a:prstGeom prst="star16">
              <a:avLst>
                <a:gd name="adj" fmla="val 37500"/>
              </a:avLst>
            </a:pr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50" name="Oval 20"/>
            <p:cNvSpPr>
              <a:spLocks noChangeArrowheads="1"/>
            </p:cNvSpPr>
            <p:nvPr/>
          </p:nvSpPr>
          <p:spPr bwMode="auto">
            <a:xfrm>
              <a:off x="1444625" y="3187700"/>
              <a:ext cx="1016000" cy="1016000"/>
            </a:xfrm>
            <a:prstGeom prst="ellipse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51" name="AutoShape 21"/>
            <p:cNvSpPr>
              <a:spLocks noChangeArrowheads="1"/>
            </p:cNvSpPr>
            <p:nvPr/>
          </p:nvSpPr>
          <p:spPr bwMode="auto">
            <a:xfrm rot="-5400000">
              <a:off x="1787525" y="3302000"/>
              <a:ext cx="901700" cy="787400"/>
            </a:xfrm>
            <a:prstGeom prst="triangle">
              <a:avLst>
                <a:gd name="adj" fmla="val 49995"/>
              </a:avLst>
            </a:pr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52" name="Oval 22"/>
            <p:cNvSpPr>
              <a:spLocks noChangeArrowheads="1"/>
            </p:cNvSpPr>
            <p:nvPr/>
          </p:nvSpPr>
          <p:spPr bwMode="auto">
            <a:xfrm>
              <a:off x="1939925" y="3340100"/>
              <a:ext cx="139700" cy="10160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53" name="AutoShape 23"/>
            <p:cNvSpPr>
              <a:spLocks noChangeArrowheads="1"/>
            </p:cNvSpPr>
            <p:nvPr/>
          </p:nvSpPr>
          <p:spPr bwMode="auto">
            <a:xfrm>
              <a:off x="5562600" y="5486400"/>
              <a:ext cx="838200" cy="685800"/>
            </a:xfrm>
            <a:prstGeom prst="star16">
              <a:avLst>
                <a:gd name="adj" fmla="val 37500"/>
              </a:avLst>
            </a:pr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54" name="Oval 25"/>
            <p:cNvSpPr>
              <a:spLocks noChangeArrowheads="1"/>
            </p:cNvSpPr>
            <p:nvPr/>
          </p:nvSpPr>
          <p:spPr bwMode="auto">
            <a:xfrm>
              <a:off x="6111875" y="4375150"/>
              <a:ext cx="468313" cy="471488"/>
            </a:xfrm>
            <a:prstGeom prst="ellipse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55" name="AutoShape 26"/>
            <p:cNvSpPr>
              <a:spLocks noChangeArrowheads="1"/>
            </p:cNvSpPr>
            <p:nvPr/>
          </p:nvSpPr>
          <p:spPr bwMode="auto">
            <a:xfrm rot="5400000" flipH="1">
              <a:off x="6002338" y="4430713"/>
              <a:ext cx="415925" cy="358775"/>
            </a:xfrm>
            <a:prstGeom prst="triangle">
              <a:avLst>
                <a:gd name="adj" fmla="val 49995"/>
              </a:avLst>
            </a:pr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56" name="Oval 27"/>
            <p:cNvSpPr>
              <a:spLocks noChangeArrowheads="1"/>
            </p:cNvSpPr>
            <p:nvPr/>
          </p:nvSpPr>
          <p:spPr bwMode="auto">
            <a:xfrm>
              <a:off x="6289675" y="4446588"/>
              <a:ext cx="58738" cy="42862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57" name="Oval 29"/>
            <p:cNvSpPr>
              <a:spLocks noChangeArrowheads="1"/>
            </p:cNvSpPr>
            <p:nvPr/>
          </p:nvSpPr>
          <p:spPr bwMode="auto">
            <a:xfrm>
              <a:off x="3327400" y="5864225"/>
              <a:ext cx="471488" cy="468313"/>
            </a:xfrm>
            <a:prstGeom prst="ellipse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58" name="AutoShape 30"/>
            <p:cNvSpPr>
              <a:spLocks noChangeArrowheads="1"/>
            </p:cNvSpPr>
            <p:nvPr/>
          </p:nvSpPr>
          <p:spPr bwMode="auto">
            <a:xfrm rot="10800000">
              <a:off x="3354388" y="5783263"/>
              <a:ext cx="417512" cy="360362"/>
            </a:xfrm>
            <a:prstGeom prst="triangle">
              <a:avLst>
                <a:gd name="adj" fmla="val 49995"/>
              </a:avLst>
            </a:pr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59" name="Oval 31"/>
            <p:cNvSpPr>
              <a:spLocks noChangeArrowheads="1"/>
            </p:cNvSpPr>
            <p:nvPr/>
          </p:nvSpPr>
          <p:spPr bwMode="auto">
            <a:xfrm>
              <a:off x="3398838" y="6042025"/>
              <a:ext cx="42862" cy="5873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60" name="Oval 33"/>
            <p:cNvSpPr>
              <a:spLocks noChangeArrowheads="1"/>
            </p:cNvSpPr>
            <p:nvPr/>
          </p:nvSpPr>
          <p:spPr bwMode="auto">
            <a:xfrm>
              <a:off x="4699000" y="6321425"/>
              <a:ext cx="471488" cy="468313"/>
            </a:xfrm>
            <a:prstGeom prst="ellipse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61" name="AutoShape 34"/>
            <p:cNvSpPr>
              <a:spLocks noChangeArrowheads="1"/>
            </p:cNvSpPr>
            <p:nvPr/>
          </p:nvSpPr>
          <p:spPr bwMode="auto">
            <a:xfrm rot="10800000">
              <a:off x="4725988" y="6240463"/>
              <a:ext cx="417512" cy="360362"/>
            </a:xfrm>
            <a:prstGeom prst="triangle">
              <a:avLst>
                <a:gd name="adj" fmla="val 49995"/>
              </a:avLst>
            </a:pr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62" name="Oval 35"/>
            <p:cNvSpPr>
              <a:spLocks noChangeArrowheads="1"/>
            </p:cNvSpPr>
            <p:nvPr/>
          </p:nvSpPr>
          <p:spPr bwMode="auto">
            <a:xfrm>
              <a:off x="4770438" y="6499225"/>
              <a:ext cx="42862" cy="5873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63" name="Oval 37"/>
            <p:cNvSpPr>
              <a:spLocks noChangeArrowheads="1"/>
            </p:cNvSpPr>
            <p:nvPr/>
          </p:nvSpPr>
          <p:spPr bwMode="auto">
            <a:xfrm>
              <a:off x="2144713" y="4984750"/>
              <a:ext cx="468312" cy="471488"/>
            </a:xfrm>
            <a:prstGeom prst="ellipse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64" name="AutoShape 38"/>
            <p:cNvSpPr>
              <a:spLocks noChangeArrowheads="1"/>
            </p:cNvSpPr>
            <p:nvPr/>
          </p:nvSpPr>
          <p:spPr bwMode="auto">
            <a:xfrm rot="-5400000">
              <a:off x="2306638" y="5040313"/>
              <a:ext cx="415925" cy="358775"/>
            </a:xfrm>
            <a:prstGeom prst="triangle">
              <a:avLst>
                <a:gd name="adj" fmla="val 49995"/>
              </a:avLst>
            </a:pr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65" name="Oval 39"/>
            <p:cNvSpPr>
              <a:spLocks noChangeArrowheads="1"/>
            </p:cNvSpPr>
            <p:nvPr/>
          </p:nvSpPr>
          <p:spPr bwMode="auto">
            <a:xfrm>
              <a:off x="2376488" y="5056188"/>
              <a:ext cx="58737" cy="42862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66" name="Oval 41"/>
            <p:cNvSpPr>
              <a:spLocks noChangeArrowheads="1"/>
            </p:cNvSpPr>
            <p:nvPr/>
          </p:nvSpPr>
          <p:spPr bwMode="auto">
            <a:xfrm>
              <a:off x="3554413" y="2125663"/>
              <a:ext cx="471487" cy="468312"/>
            </a:xfrm>
            <a:prstGeom prst="ellipse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67" name="AutoShape 42"/>
            <p:cNvSpPr>
              <a:spLocks noChangeArrowheads="1"/>
            </p:cNvSpPr>
            <p:nvPr/>
          </p:nvSpPr>
          <p:spPr bwMode="auto">
            <a:xfrm>
              <a:off x="3581400" y="2314575"/>
              <a:ext cx="417513" cy="360363"/>
            </a:xfrm>
            <a:prstGeom prst="triangle">
              <a:avLst>
                <a:gd name="adj" fmla="val 49995"/>
              </a:avLst>
            </a:pr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68" name="Oval 43"/>
            <p:cNvSpPr>
              <a:spLocks noChangeArrowheads="1"/>
            </p:cNvSpPr>
            <p:nvPr/>
          </p:nvSpPr>
          <p:spPr bwMode="auto">
            <a:xfrm>
              <a:off x="3911600" y="2357438"/>
              <a:ext cx="42863" cy="58737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69" name="Oval 45"/>
            <p:cNvSpPr>
              <a:spLocks noChangeArrowheads="1"/>
            </p:cNvSpPr>
            <p:nvPr/>
          </p:nvSpPr>
          <p:spPr bwMode="auto">
            <a:xfrm>
              <a:off x="2373313" y="2470150"/>
              <a:ext cx="468312" cy="471488"/>
            </a:xfrm>
            <a:prstGeom prst="ellipse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70" name="AutoShape 46"/>
            <p:cNvSpPr>
              <a:spLocks noChangeArrowheads="1"/>
            </p:cNvSpPr>
            <p:nvPr/>
          </p:nvSpPr>
          <p:spPr bwMode="auto">
            <a:xfrm rot="-5400000">
              <a:off x="2535238" y="2527300"/>
              <a:ext cx="415925" cy="358775"/>
            </a:xfrm>
            <a:prstGeom prst="triangle">
              <a:avLst>
                <a:gd name="adj" fmla="val 49995"/>
              </a:avLst>
            </a:pr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71" name="Oval 47"/>
            <p:cNvSpPr>
              <a:spLocks noChangeArrowheads="1"/>
            </p:cNvSpPr>
            <p:nvPr/>
          </p:nvSpPr>
          <p:spPr bwMode="auto">
            <a:xfrm>
              <a:off x="2605088" y="2541588"/>
              <a:ext cx="58737" cy="42862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72" name="Oval 49"/>
            <p:cNvSpPr>
              <a:spLocks noChangeArrowheads="1"/>
            </p:cNvSpPr>
            <p:nvPr/>
          </p:nvSpPr>
          <p:spPr bwMode="auto">
            <a:xfrm>
              <a:off x="5002213" y="2430463"/>
              <a:ext cx="471487" cy="468312"/>
            </a:xfrm>
            <a:prstGeom prst="ellipse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73" name="AutoShape 50"/>
            <p:cNvSpPr>
              <a:spLocks noChangeArrowheads="1"/>
            </p:cNvSpPr>
            <p:nvPr/>
          </p:nvSpPr>
          <p:spPr bwMode="auto">
            <a:xfrm>
              <a:off x="5029200" y="2619375"/>
              <a:ext cx="417513" cy="360363"/>
            </a:xfrm>
            <a:prstGeom prst="triangle">
              <a:avLst>
                <a:gd name="adj" fmla="val 49995"/>
              </a:avLst>
            </a:pr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74" name="Oval 51"/>
            <p:cNvSpPr>
              <a:spLocks noChangeArrowheads="1"/>
            </p:cNvSpPr>
            <p:nvPr/>
          </p:nvSpPr>
          <p:spPr bwMode="auto">
            <a:xfrm>
              <a:off x="5359400" y="2662238"/>
              <a:ext cx="42863" cy="58737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9091" name="Group 48"/>
          <p:cNvGrpSpPr>
            <a:grpSpLocks/>
          </p:cNvGrpSpPr>
          <p:nvPr/>
        </p:nvGrpSpPr>
        <p:grpSpPr bwMode="auto">
          <a:xfrm>
            <a:off x="1162050" y="2289175"/>
            <a:ext cx="3294063" cy="2863850"/>
            <a:chOff x="914400" y="1752600"/>
            <a:chExt cx="6553200" cy="5486400"/>
          </a:xfrm>
        </p:grpSpPr>
        <p:sp>
          <p:nvSpPr>
            <p:cNvPr id="89095" name="Oval 54"/>
            <p:cNvSpPr>
              <a:spLocks noChangeArrowheads="1"/>
            </p:cNvSpPr>
            <p:nvPr/>
          </p:nvSpPr>
          <p:spPr bwMode="auto">
            <a:xfrm>
              <a:off x="1155700" y="3736975"/>
              <a:ext cx="3641725" cy="280193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096" name="Oval 55"/>
            <p:cNvSpPr>
              <a:spLocks noChangeArrowheads="1"/>
            </p:cNvSpPr>
            <p:nvPr/>
          </p:nvSpPr>
          <p:spPr bwMode="auto">
            <a:xfrm>
              <a:off x="3827463" y="2219325"/>
              <a:ext cx="3640137" cy="280193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097" name="Oval 56"/>
            <p:cNvSpPr>
              <a:spLocks noChangeArrowheads="1"/>
            </p:cNvSpPr>
            <p:nvPr/>
          </p:nvSpPr>
          <p:spPr bwMode="auto">
            <a:xfrm>
              <a:off x="3827463" y="4437063"/>
              <a:ext cx="3640137" cy="280193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r>
                <a:rPr lang="en-US"/>
                <a:t>  </a:t>
              </a:r>
            </a:p>
          </p:txBody>
        </p:sp>
        <p:sp>
          <p:nvSpPr>
            <p:cNvPr id="89098" name="Oval 57"/>
            <p:cNvSpPr>
              <a:spLocks noChangeArrowheads="1"/>
            </p:cNvSpPr>
            <p:nvPr/>
          </p:nvSpPr>
          <p:spPr bwMode="auto">
            <a:xfrm>
              <a:off x="914400" y="1752600"/>
              <a:ext cx="3640138" cy="280193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099" name="Oval 5"/>
            <p:cNvSpPr>
              <a:spLocks noChangeArrowheads="1"/>
            </p:cNvSpPr>
            <p:nvPr/>
          </p:nvSpPr>
          <p:spPr bwMode="auto">
            <a:xfrm>
              <a:off x="6188075" y="5321300"/>
              <a:ext cx="1016000" cy="1016000"/>
            </a:xfrm>
            <a:prstGeom prst="ellipse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00" name="AutoShape 6"/>
            <p:cNvSpPr>
              <a:spLocks noChangeArrowheads="1"/>
            </p:cNvSpPr>
            <p:nvPr/>
          </p:nvSpPr>
          <p:spPr bwMode="auto">
            <a:xfrm rot="5400000" flipH="1">
              <a:off x="5959475" y="5435600"/>
              <a:ext cx="901700" cy="787400"/>
            </a:xfrm>
            <a:prstGeom prst="triangle">
              <a:avLst>
                <a:gd name="adj" fmla="val 49995"/>
              </a:avLst>
            </a:pr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01" name="Oval 7"/>
            <p:cNvSpPr>
              <a:spLocks noChangeArrowheads="1"/>
            </p:cNvSpPr>
            <p:nvPr/>
          </p:nvSpPr>
          <p:spPr bwMode="auto">
            <a:xfrm>
              <a:off x="6569075" y="5473700"/>
              <a:ext cx="139700" cy="10160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9102" name="Group 8"/>
            <p:cNvGrpSpPr>
              <a:grpSpLocks/>
            </p:cNvGrpSpPr>
            <p:nvPr/>
          </p:nvGrpSpPr>
          <p:grpSpPr bwMode="auto">
            <a:xfrm>
              <a:off x="2590800" y="2667000"/>
              <a:ext cx="3686175" cy="3581400"/>
              <a:chOff x="1632" y="1680"/>
              <a:chExt cx="2322" cy="2256"/>
            </a:xfrm>
          </p:grpSpPr>
          <p:sp>
            <p:nvSpPr>
              <p:cNvPr id="89133" name="Oval 9"/>
              <p:cNvSpPr>
                <a:spLocks noChangeArrowheads="1"/>
              </p:cNvSpPr>
              <p:nvPr/>
            </p:nvSpPr>
            <p:spPr bwMode="auto">
              <a:xfrm>
                <a:off x="1717" y="2496"/>
                <a:ext cx="1280" cy="1152"/>
              </a:xfrm>
              <a:prstGeom prst="ellipse">
                <a:avLst/>
              </a:prstGeom>
              <a:pattFill prst="smConfetti">
                <a:fgClr>
                  <a:srgbClr val="4C2E00"/>
                </a:fgClr>
                <a:bgClr>
                  <a:srgbClr val="AD6900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34" name="Oval 10"/>
              <p:cNvSpPr>
                <a:spLocks noChangeArrowheads="1"/>
              </p:cNvSpPr>
              <p:nvPr/>
            </p:nvSpPr>
            <p:spPr bwMode="auto">
              <a:xfrm>
                <a:off x="2674" y="1890"/>
                <a:ext cx="1280" cy="1152"/>
              </a:xfrm>
              <a:prstGeom prst="ellipse">
                <a:avLst/>
              </a:prstGeom>
              <a:pattFill prst="smConfetti">
                <a:fgClr>
                  <a:srgbClr val="4C2E00"/>
                </a:fgClr>
                <a:bgClr>
                  <a:srgbClr val="AD6900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35" name="Oval 11"/>
              <p:cNvSpPr>
                <a:spLocks noChangeArrowheads="1"/>
              </p:cNvSpPr>
              <p:nvPr/>
            </p:nvSpPr>
            <p:spPr bwMode="auto">
              <a:xfrm>
                <a:off x="2656" y="2784"/>
                <a:ext cx="1280" cy="1152"/>
              </a:xfrm>
              <a:prstGeom prst="ellipse">
                <a:avLst/>
              </a:prstGeom>
              <a:pattFill prst="smConfetti">
                <a:fgClr>
                  <a:srgbClr val="4C2E00"/>
                </a:fgClr>
                <a:bgClr>
                  <a:srgbClr val="AD6900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36" name="Oval 12"/>
              <p:cNvSpPr>
                <a:spLocks noChangeArrowheads="1"/>
              </p:cNvSpPr>
              <p:nvPr/>
            </p:nvSpPr>
            <p:spPr bwMode="auto">
              <a:xfrm>
                <a:off x="1632" y="1680"/>
                <a:ext cx="1280" cy="1152"/>
              </a:xfrm>
              <a:prstGeom prst="ellipse">
                <a:avLst/>
              </a:prstGeom>
              <a:pattFill prst="smConfetti">
                <a:fgClr>
                  <a:srgbClr val="4C2E00"/>
                </a:fgClr>
                <a:bgClr>
                  <a:srgbClr val="AD6900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9103" name="AutoShape 13"/>
            <p:cNvSpPr>
              <a:spLocks noChangeArrowheads="1"/>
            </p:cNvSpPr>
            <p:nvPr/>
          </p:nvSpPr>
          <p:spPr bwMode="auto">
            <a:xfrm>
              <a:off x="5791200" y="3200400"/>
              <a:ext cx="838200" cy="685800"/>
            </a:xfrm>
            <a:prstGeom prst="star16">
              <a:avLst>
                <a:gd name="adj" fmla="val 37500"/>
              </a:avLst>
            </a:pr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04" name="Oval 15"/>
            <p:cNvSpPr>
              <a:spLocks noChangeArrowheads="1"/>
            </p:cNvSpPr>
            <p:nvPr/>
          </p:nvSpPr>
          <p:spPr bwMode="auto">
            <a:xfrm>
              <a:off x="6188075" y="2959100"/>
              <a:ext cx="1016000" cy="1016000"/>
            </a:xfrm>
            <a:prstGeom prst="ellipse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05" name="AutoShape 16"/>
            <p:cNvSpPr>
              <a:spLocks noChangeArrowheads="1"/>
            </p:cNvSpPr>
            <p:nvPr/>
          </p:nvSpPr>
          <p:spPr bwMode="auto">
            <a:xfrm rot="5400000" flipH="1">
              <a:off x="5959475" y="3073400"/>
              <a:ext cx="901700" cy="787400"/>
            </a:xfrm>
            <a:prstGeom prst="triangle">
              <a:avLst>
                <a:gd name="adj" fmla="val 49995"/>
              </a:avLst>
            </a:pr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06" name="Oval 17"/>
            <p:cNvSpPr>
              <a:spLocks noChangeArrowheads="1"/>
            </p:cNvSpPr>
            <p:nvPr/>
          </p:nvSpPr>
          <p:spPr bwMode="auto">
            <a:xfrm>
              <a:off x="6569075" y="3111500"/>
              <a:ext cx="139700" cy="10160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07" name="AutoShape 18"/>
            <p:cNvSpPr>
              <a:spLocks noChangeArrowheads="1"/>
            </p:cNvSpPr>
            <p:nvPr/>
          </p:nvSpPr>
          <p:spPr bwMode="auto">
            <a:xfrm>
              <a:off x="2071688" y="3352800"/>
              <a:ext cx="838200" cy="685800"/>
            </a:xfrm>
            <a:prstGeom prst="star16">
              <a:avLst>
                <a:gd name="adj" fmla="val 37500"/>
              </a:avLst>
            </a:pr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08" name="Oval 20"/>
            <p:cNvSpPr>
              <a:spLocks noChangeArrowheads="1"/>
            </p:cNvSpPr>
            <p:nvPr/>
          </p:nvSpPr>
          <p:spPr bwMode="auto">
            <a:xfrm>
              <a:off x="1444625" y="3187700"/>
              <a:ext cx="1016000" cy="1016000"/>
            </a:xfrm>
            <a:prstGeom prst="ellipse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09" name="AutoShape 21"/>
            <p:cNvSpPr>
              <a:spLocks noChangeArrowheads="1"/>
            </p:cNvSpPr>
            <p:nvPr/>
          </p:nvSpPr>
          <p:spPr bwMode="auto">
            <a:xfrm rot="-5400000">
              <a:off x="1787525" y="3302000"/>
              <a:ext cx="901700" cy="787400"/>
            </a:xfrm>
            <a:prstGeom prst="triangle">
              <a:avLst>
                <a:gd name="adj" fmla="val 49995"/>
              </a:avLst>
            </a:pr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10" name="Oval 22"/>
            <p:cNvSpPr>
              <a:spLocks noChangeArrowheads="1"/>
            </p:cNvSpPr>
            <p:nvPr/>
          </p:nvSpPr>
          <p:spPr bwMode="auto">
            <a:xfrm>
              <a:off x="1939925" y="3340100"/>
              <a:ext cx="139700" cy="10160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11" name="AutoShape 23"/>
            <p:cNvSpPr>
              <a:spLocks noChangeArrowheads="1"/>
            </p:cNvSpPr>
            <p:nvPr/>
          </p:nvSpPr>
          <p:spPr bwMode="auto">
            <a:xfrm>
              <a:off x="5562600" y="5486400"/>
              <a:ext cx="838200" cy="685800"/>
            </a:xfrm>
            <a:prstGeom prst="star16">
              <a:avLst>
                <a:gd name="adj" fmla="val 37500"/>
              </a:avLst>
            </a:pr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12" name="Oval 25"/>
            <p:cNvSpPr>
              <a:spLocks noChangeArrowheads="1"/>
            </p:cNvSpPr>
            <p:nvPr/>
          </p:nvSpPr>
          <p:spPr bwMode="auto">
            <a:xfrm>
              <a:off x="6111875" y="4375150"/>
              <a:ext cx="468313" cy="471488"/>
            </a:xfrm>
            <a:prstGeom prst="ellipse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13" name="AutoShape 26"/>
            <p:cNvSpPr>
              <a:spLocks noChangeArrowheads="1"/>
            </p:cNvSpPr>
            <p:nvPr/>
          </p:nvSpPr>
          <p:spPr bwMode="auto">
            <a:xfrm rot="5400000" flipH="1">
              <a:off x="6002338" y="4430713"/>
              <a:ext cx="415925" cy="358775"/>
            </a:xfrm>
            <a:prstGeom prst="triangle">
              <a:avLst>
                <a:gd name="adj" fmla="val 49995"/>
              </a:avLst>
            </a:pr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14" name="Oval 27"/>
            <p:cNvSpPr>
              <a:spLocks noChangeArrowheads="1"/>
            </p:cNvSpPr>
            <p:nvPr/>
          </p:nvSpPr>
          <p:spPr bwMode="auto">
            <a:xfrm>
              <a:off x="6289675" y="4446588"/>
              <a:ext cx="58738" cy="42862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15" name="Oval 29"/>
            <p:cNvSpPr>
              <a:spLocks noChangeArrowheads="1"/>
            </p:cNvSpPr>
            <p:nvPr/>
          </p:nvSpPr>
          <p:spPr bwMode="auto">
            <a:xfrm>
              <a:off x="3327400" y="5864225"/>
              <a:ext cx="471488" cy="468313"/>
            </a:xfrm>
            <a:prstGeom prst="ellipse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16" name="AutoShape 30"/>
            <p:cNvSpPr>
              <a:spLocks noChangeArrowheads="1"/>
            </p:cNvSpPr>
            <p:nvPr/>
          </p:nvSpPr>
          <p:spPr bwMode="auto">
            <a:xfrm rot="10800000">
              <a:off x="3354388" y="5783263"/>
              <a:ext cx="417512" cy="360362"/>
            </a:xfrm>
            <a:prstGeom prst="triangle">
              <a:avLst>
                <a:gd name="adj" fmla="val 49995"/>
              </a:avLst>
            </a:pr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17" name="Oval 31"/>
            <p:cNvSpPr>
              <a:spLocks noChangeArrowheads="1"/>
            </p:cNvSpPr>
            <p:nvPr/>
          </p:nvSpPr>
          <p:spPr bwMode="auto">
            <a:xfrm>
              <a:off x="3398838" y="6042025"/>
              <a:ext cx="42862" cy="5873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18" name="Oval 33"/>
            <p:cNvSpPr>
              <a:spLocks noChangeArrowheads="1"/>
            </p:cNvSpPr>
            <p:nvPr/>
          </p:nvSpPr>
          <p:spPr bwMode="auto">
            <a:xfrm>
              <a:off x="4699000" y="6321425"/>
              <a:ext cx="471488" cy="468313"/>
            </a:xfrm>
            <a:prstGeom prst="ellipse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19" name="AutoShape 34"/>
            <p:cNvSpPr>
              <a:spLocks noChangeArrowheads="1"/>
            </p:cNvSpPr>
            <p:nvPr/>
          </p:nvSpPr>
          <p:spPr bwMode="auto">
            <a:xfrm rot="10800000">
              <a:off x="4725988" y="6240463"/>
              <a:ext cx="417512" cy="360362"/>
            </a:xfrm>
            <a:prstGeom prst="triangle">
              <a:avLst>
                <a:gd name="adj" fmla="val 49995"/>
              </a:avLst>
            </a:pr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20" name="Oval 35"/>
            <p:cNvSpPr>
              <a:spLocks noChangeArrowheads="1"/>
            </p:cNvSpPr>
            <p:nvPr/>
          </p:nvSpPr>
          <p:spPr bwMode="auto">
            <a:xfrm>
              <a:off x="4770438" y="6499225"/>
              <a:ext cx="42862" cy="5873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21" name="Oval 37"/>
            <p:cNvSpPr>
              <a:spLocks noChangeArrowheads="1"/>
            </p:cNvSpPr>
            <p:nvPr/>
          </p:nvSpPr>
          <p:spPr bwMode="auto">
            <a:xfrm>
              <a:off x="2144713" y="4984750"/>
              <a:ext cx="468312" cy="471488"/>
            </a:xfrm>
            <a:prstGeom prst="ellipse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22" name="AutoShape 38"/>
            <p:cNvSpPr>
              <a:spLocks noChangeArrowheads="1"/>
            </p:cNvSpPr>
            <p:nvPr/>
          </p:nvSpPr>
          <p:spPr bwMode="auto">
            <a:xfrm rot="-5400000">
              <a:off x="2306638" y="5040313"/>
              <a:ext cx="415925" cy="358775"/>
            </a:xfrm>
            <a:prstGeom prst="triangle">
              <a:avLst>
                <a:gd name="adj" fmla="val 49995"/>
              </a:avLst>
            </a:pr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23" name="Oval 39"/>
            <p:cNvSpPr>
              <a:spLocks noChangeArrowheads="1"/>
            </p:cNvSpPr>
            <p:nvPr/>
          </p:nvSpPr>
          <p:spPr bwMode="auto">
            <a:xfrm>
              <a:off x="2376488" y="5056188"/>
              <a:ext cx="58737" cy="42862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24" name="Oval 41"/>
            <p:cNvSpPr>
              <a:spLocks noChangeArrowheads="1"/>
            </p:cNvSpPr>
            <p:nvPr/>
          </p:nvSpPr>
          <p:spPr bwMode="auto">
            <a:xfrm>
              <a:off x="3554413" y="2125663"/>
              <a:ext cx="471487" cy="468312"/>
            </a:xfrm>
            <a:prstGeom prst="ellipse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25" name="AutoShape 42"/>
            <p:cNvSpPr>
              <a:spLocks noChangeArrowheads="1"/>
            </p:cNvSpPr>
            <p:nvPr/>
          </p:nvSpPr>
          <p:spPr bwMode="auto">
            <a:xfrm>
              <a:off x="3581400" y="2314575"/>
              <a:ext cx="417513" cy="360363"/>
            </a:xfrm>
            <a:prstGeom prst="triangle">
              <a:avLst>
                <a:gd name="adj" fmla="val 49995"/>
              </a:avLst>
            </a:pr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26" name="Oval 43"/>
            <p:cNvSpPr>
              <a:spLocks noChangeArrowheads="1"/>
            </p:cNvSpPr>
            <p:nvPr/>
          </p:nvSpPr>
          <p:spPr bwMode="auto">
            <a:xfrm>
              <a:off x="3911600" y="2357438"/>
              <a:ext cx="42863" cy="58737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27" name="Oval 45"/>
            <p:cNvSpPr>
              <a:spLocks noChangeArrowheads="1"/>
            </p:cNvSpPr>
            <p:nvPr/>
          </p:nvSpPr>
          <p:spPr bwMode="auto">
            <a:xfrm>
              <a:off x="2373313" y="2470150"/>
              <a:ext cx="468312" cy="471488"/>
            </a:xfrm>
            <a:prstGeom prst="ellipse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28" name="AutoShape 46"/>
            <p:cNvSpPr>
              <a:spLocks noChangeArrowheads="1"/>
            </p:cNvSpPr>
            <p:nvPr/>
          </p:nvSpPr>
          <p:spPr bwMode="auto">
            <a:xfrm rot="-5400000">
              <a:off x="2535238" y="2527300"/>
              <a:ext cx="415925" cy="358775"/>
            </a:xfrm>
            <a:prstGeom prst="triangle">
              <a:avLst>
                <a:gd name="adj" fmla="val 49995"/>
              </a:avLst>
            </a:pr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29" name="Oval 47"/>
            <p:cNvSpPr>
              <a:spLocks noChangeArrowheads="1"/>
            </p:cNvSpPr>
            <p:nvPr/>
          </p:nvSpPr>
          <p:spPr bwMode="auto">
            <a:xfrm>
              <a:off x="2605088" y="2541588"/>
              <a:ext cx="58737" cy="42862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30" name="Oval 49"/>
            <p:cNvSpPr>
              <a:spLocks noChangeArrowheads="1"/>
            </p:cNvSpPr>
            <p:nvPr/>
          </p:nvSpPr>
          <p:spPr bwMode="auto">
            <a:xfrm>
              <a:off x="5002213" y="2430463"/>
              <a:ext cx="471487" cy="468312"/>
            </a:xfrm>
            <a:prstGeom prst="ellipse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31" name="AutoShape 50"/>
            <p:cNvSpPr>
              <a:spLocks noChangeArrowheads="1"/>
            </p:cNvSpPr>
            <p:nvPr/>
          </p:nvSpPr>
          <p:spPr bwMode="auto">
            <a:xfrm>
              <a:off x="5029200" y="2619375"/>
              <a:ext cx="417513" cy="360363"/>
            </a:xfrm>
            <a:prstGeom prst="triangle">
              <a:avLst>
                <a:gd name="adj" fmla="val 49995"/>
              </a:avLst>
            </a:pr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32" name="Oval 51"/>
            <p:cNvSpPr>
              <a:spLocks noChangeArrowheads="1"/>
            </p:cNvSpPr>
            <p:nvPr/>
          </p:nvSpPr>
          <p:spPr bwMode="auto">
            <a:xfrm>
              <a:off x="5359400" y="2662238"/>
              <a:ext cx="42863" cy="58737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9092" name="Rectangle 46"/>
          <p:cNvSpPr>
            <a:spLocks noChangeArrowheads="1"/>
          </p:cNvSpPr>
          <p:nvPr/>
        </p:nvSpPr>
        <p:spPr bwMode="auto">
          <a:xfrm>
            <a:off x="1277938" y="1203325"/>
            <a:ext cx="763428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800" dirty="0">
                <a:effectLst/>
                <a:latin typeface="Gill Sans MT" panose="020B0502020104020203" pitchFamily="34" charset="77"/>
              </a:rPr>
              <a:t>Smaller particles have more surface area than larger particles of equal volume so decomposition is faster.</a:t>
            </a:r>
          </a:p>
        </p:txBody>
      </p:sp>
      <p:sp>
        <p:nvSpPr>
          <p:cNvPr id="93" name="Rectangle 92"/>
          <p:cNvSpPr>
            <a:spLocks noChangeArrowheads="1"/>
          </p:cNvSpPr>
          <p:nvPr/>
        </p:nvSpPr>
        <p:spPr bwMode="auto">
          <a:xfrm>
            <a:off x="762000" y="6181725"/>
            <a:ext cx="8004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u="sng" dirty="0">
                <a:solidFill>
                  <a:srgbClr val="FF0000"/>
                </a:solidFill>
                <a:effectLst/>
                <a:latin typeface="Gill Sans MT" panose="020B0502020104020203" pitchFamily="34" charset="77"/>
              </a:rPr>
              <a:t>BUT:</a:t>
            </a:r>
            <a:r>
              <a:rPr lang="en-US" sz="2800" b="1" dirty="0">
                <a:solidFill>
                  <a:srgbClr val="FF0000"/>
                </a:solidFill>
                <a:effectLst/>
                <a:latin typeface="Gill Sans MT" panose="020B0502020104020203" pitchFamily="34" charset="77"/>
              </a:rPr>
              <a:t> </a:t>
            </a:r>
            <a:r>
              <a:rPr lang="en-US" sz="2800" dirty="0">
                <a:solidFill>
                  <a:srgbClr val="FF0000"/>
                </a:solidFill>
                <a:effectLst/>
                <a:latin typeface="Gill Sans MT" panose="020B0502020104020203" pitchFamily="34" charset="77"/>
              </a:rPr>
              <a:t>Small particles restrict air flow</a:t>
            </a:r>
          </a:p>
        </p:txBody>
      </p:sp>
      <p:sp>
        <p:nvSpPr>
          <p:cNvPr id="9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458200" cy="1143000"/>
          </a:xfrm>
        </p:spPr>
        <p:txBody>
          <a:bodyPr vert="horz" wrap="square" lIns="90488" tIns="44450" rIns="90488" bIns="44450" numCol="1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US" sz="4800" dirty="0">
                <a:solidFill>
                  <a:srgbClr val="000000"/>
                </a:solidFill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Particle Size &amp; Surface Area</a:t>
            </a:r>
          </a:p>
        </p:txBody>
      </p:sp>
    </p:spTree>
    <p:extLst>
      <p:ext uri="{BB962C8B-B14F-4D97-AF65-F5344CB8AC3E}">
        <p14:creationId xmlns:p14="http://schemas.microsoft.com/office/powerpoint/2010/main" val="4032734240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3"/>
          <p:cNvSpPr>
            <a:spLocks noChangeArrowheads="1"/>
          </p:cNvSpPr>
          <p:nvPr/>
        </p:nvSpPr>
        <p:spPr bwMode="auto">
          <a:xfrm>
            <a:off x="685800" y="123825"/>
            <a:ext cx="8458199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eaLnBrk="0" hangingPunct="0"/>
            <a:r>
              <a:rPr lang="en-US" sz="4000" b="1" dirty="0">
                <a:solidFill>
                  <a:srgbClr val="000000"/>
                </a:solidFill>
                <a:effectLst/>
                <a:latin typeface="Gill Sans MT" panose="020B0502020104020203" pitchFamily="34" charset="77"/>
              </a:rPr>
              <a:t>Pile Structure/Porosity</a:t>
            </a:r>
          </a:p>
        </p:txBody>
      </p:sp>
      <p:sp>
        <p:nvSpPr>
          <p:cNvPr id="91139" name="Freeform 4"/>
          <p:cNvSpPr>
            <a:spLocks/>
          </p:cNvSpPr>
          <p:nvPr/>
        </p:nvSpPr>
        <p:spPr bwMode="auto">
          <a:xfrm>
            <a:off x="7508875" y="2632075"/>
            <a:ext cx="1455738" cy="2825750"/>
          </a:xfrm>
          <a:custGeom>
            <a:avLst/>
            <a:gdLst>
              <a:gd name="T0" fmla="*/ 2147483647 w 917"/>
              <a:gd name="T1" fmla="*/ 0 h 1780"/>
              <a:gd name="T2" fmla="*/ 2147483647 w 917"/>
              <a:gd name="T3" fmla="*/ 2147483647 h 1780"/>
              <a:gd name="T4" fmla="*/ 2147483647 w 917"/>
              <a:gd name="T5" fmla="*/ 2147483647 h 1780"/>
              <a:gd name="T6" fmla="*/ 2147483647 w 917"/>
              <a:gd name="T7" fmla="*/ 2147483647 h 1780"/>
              <a:gd name="T8" fmla="*/ 2147483647 w 917"/>
              <a:gd name="T9" fmla="*/ 2147483647 h 1780"/>
              <a:gd name="T10" fmla="*/ 2147483647 w 917"/>
              <a:gd name="T11" fmla="*/ 2147483647 h 1780"/>
              <a:gd name="T12" fmla="*/ 2147483647 w 917"/>
              <a:gd name="T13" fmla="*/ 2147483647 h 1780"/>
              <a:gd name="T14" fmla="*/ 2147483647 w 917"/>
              <a:gd name="T15" fmla="*/ 2147483647 h 1780"/>
              <a:gd name="T16" fmla="*/ 2147483647 w 917"/>
              <a:gd name="T17" fmla="*/ 2147483647 h 1780"/>
              <a:gd name="T18" fmla="*/ 2147483647 w 917"/>
              <a:gd name="T19" fmla="*/ 2147483647 h 1780"/>
              <a:gd name="T20" fmla="*/ 2147483647 w 917"/>
              <a:gd name="T21" fmla="*/ 2147483647 h 1780"/>
              <a:gd name="T22" fmla="*/ 2147483647 w 917"/>
              <a:gd name="T23" fmla="*/ 2147483647 h 1780"/>
              <a:gd name="T24" fmla="*/ 2147483647 w 917"/>
              <a:gd name="T25" fmla="*/ 2147483647 h 1780"/>
              <a:gd name="T26" fmla="*/ 2147483647 w 917"/>
              <a:gd name="T27" fmla="*/ 2147483647 h 1780"/>
              <a:gd name="T28" fmla="*/ 0 w 917"/>
              <a:gd name="T29" fmla="*/ 2147483647 h 178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917"/>
              <a:gd name="T46" fmla="*/ 0 h 1780"/>
              <a:gd name="T47" fmla="*/ 917 w 917"/>
              <a:gd name="T48" fmla="*/ 1780 h 178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917" h="1780">
                <a:moveTo>
                  <a:pt x="233" y="0"/>
                </a:moveTo>
                <a:lnTo>
                  <a:pt x="433" y="80"/>
                </a:lnTo>
                <a:lnTo>
                  <a:pt x="596" y="77"/>
                </a:lnTo>
                <a:lnTo>
                  <a:pt x="756" y="208"/>
                </a:lnTo>
                <a:lnTo>
                  <a:pt x="901" y="441"/>
                </a:lnTo>
                <a:lnTo>
                  <a:pt x="893" y="604"/>
                </a:lnTo>
                <a:lnTo>
                  <a:pt x="897" y="836"/>
                </a:lnTo>
                <a:lnTo>
                  <a:pt x="861" y="1028"/>
                </a:lnTo>
                <a:lnTo>
                  <a:pt x="916" y="1139"/>
                </a:lnTo>
                <a:lnTo>
                  <a:pt x="887" y="1313"/>
                </a:lnTo>
                <a:lnTo>
                  <a:pt x="858" y="1473"/>
                </a:lnTo>
                <a:lnTo>
                  <a:pt x="727" y="1575"/>
                </a:lnTo>
                <a:lnTo>
                  <a:pt x="509" y="1735"/>
                </a:lnTo>
                <a:lnTo>
                  <a:pt x="232" y="1779"/>
                </a:lnTo>
                <a:lnTo>
                  <a:pt x="0" y="1779"/>
                </a:lnTo>
              </a:path>
            </a:pathLst>
          </a:custGeom>
          <a:solidFill>
            <a:srgbClr val="FFFCF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1140" name="Freeform 5"/>
          <p:cNvSpPr>
            <a:spLocks/>
          </p:cNvSpPr>
          <p:nvPr/>
        </p:nvSpPr>
        <p:spPr bwMode="auto">
          <a:xfrm>
            <a:off x="1157288" y="2239963"/>
            <a:ext cx="6805612" cy="3771900"/>
          </a:xfrm>
          <a:custGeom>
            <a:avLst/>
            <a:gdLst>
              <a:gd name="T0" fmla="*/ 2147483647 w 4287"/>
              <a:gd name="T1" fmla="*/ 2147483647 h 2376"/>
              <a:gd name="T2" fmla="*/ 2147483647 w 4287"/>
              <a:gd name="T3" fmla="*/ 2147483647 h 2376"/>
              <a:gd name="T4" fmla="*/ 2147483647 w 4287"/>
              <a:gd name="T5" fmla="*/ 2147483647 h 2376"/>
              <a:gd name="T6" fmla="*/ 2147483647 w 4287"/>
              <a:gd name="T7" fmla="*/ 2147483647 h 2376"/>
              <a:gd name="T8" fmla="*/ 2147483647 w 4287"/>
              <a:gd name="T9" fmla="*/ 2147483647 h 2376"/>
              <a:gd name="T10" fmla="*/ 2147483647 w 4287"/>
              <a:gd name="T11" fmla="*/ 2147483647 h 2376"/>
              <a:gd name="T12" fmla="*/ 2147483647 w 4287"/>
              <a:gd name="T13" fmla="*/ 2147483647 h 2376"/>
              <a:gd name="T14" fmla="*/ 2147483647 w 4287"/>
              <a:gd name="T15" fmla="*/ 2147483647 h 2376"/>
              <a:gd name="T16" fmla="*/ 2147483647 w 4287"/>
              <a:gd name="T17" fmla="*/ 2147483647 h 2376"/>
              <a:gd name="T18" fmla="*/ 2147483647 w 4287"/>
              <a:gd name="T19" fmla="*/ 2147483647 h 2376"/>
              <a:gd name="T20" fmla="*/ 2147483647 w 4287"/>
              <a:gd name="T21" fmla="*/ 2147483647 h 2376"/>
              <a:gd name="T22" fmla="*/ 2147483647 w 4287"/>
              <a:gd name="T23" fmla="*/ 2147483647 h 2376"/>
              <a:gd name="T24" fmla="*/ 2147483647 w 4287"/>
              <a:gd name="T25" fmla="*/ 2147483647 h 2376"/>
              <a:gd name="T26" fmla="*/ 2147483647 w 4287"/>
              <a:gd name="T27" fmla="*/ 2147483647 h 2376"/>
              <a:gd name="T28" fmla="*/ 2147483647 w 4287"/>
              <a:gd name="T29" fmla="*/ 2147483647 h 2376"/>
              <a:gd name="T30" fmla="*/ 2147483647 w 4287"/>
              <a:gd name="T31" fmla="*/ 2147483647 h 2376"/>
              <a:gd name="T32" fmla="*/ 2147483647 w 4287"/>
              <a:gd name="T33" fmla="*/ 2147483647 h 2376"/>
              <a:gd name="T34" fmla="*/ 2147483647 w 4287"/>
              <a:gd name="T35" fmla="*/ 2147483647 h 2376"/>
              <a:gd name="T36" fmla="*/ 2147483647 w 4287"/>
              <a:gd name="T37" fmla="*/ 2147483647 h 2376"/>
              <a:gd name="T38" fmla="*/ 2147483647 w 4287"/>
              <a:gd name="T39" fmla="*/ 2147483647 h 2376"/>
              <a:gd name="T40" fmla="*/ 2147483647 w 4287"/>
              <a:gd name="T41" fmla="*/ 2147483647 h 2376"/>
              <a:gd name="T42" fmla="*/ 2147483647 w 4287"/>
              <a:gd name="T43" fmla="*/ 2147483647 h 2376"/>
              <a:gd name="T44" fmla="*/ 2147483647 w 4287"/>
              <a:gd name="T45" fmla="*/ 0 h 2376"/>
              <a:gd name="T46" fmla="*/ 2147483647 w 4287"/>
              <a:gd name="T47" fmla="*/ 2147483647 h 2376"/>
              <a:gd name="T48" fmla="*/ 2147483647 w 4287"/>
              <a:gd name="T49" fmla="*/ 2147483647 h 2376"/>
              <a:gd name="T50" fmla="*/ 2147483647 w 4287"/>
              <a:gd name="T51" fmla="*/ 2147483647 h 2376"/>
              <a:gd name="T52" fmla="*/ 2147483647 w 4287"/>
              <a:gd name="T53" fmla="*/ 2147483647 h 2376"/>
              <a:gd name="T54" fmla="*/ 2147483647 w 4287"/>
              <a:gd name="T55" fmla="*/ 2147483647 h 2376"/>
              <a:gd name="T56" fmla="*/ 2147483647 w 4287"/>
              <a:gd name="T57" fmla="*/ 2147483647 h 2376"/>
              <a:gd name="T58" fmla="*/ 2147483647 w 4287"/>
              <a:gd name="T59" fmla="*/ 2147483647 h 2376"/>
              <a:gd name="T60" fmla="*/ 2147483647 w 4287"/>
              <a:gd name="T61" fmla="*/ 2147483647 h 2376"/>
              <a:gd name="T62" fmla="*/ 2147483647 w 4287"/>
              <a:gd name="T63" fmla="*/ 2147483647 h 2376"/>
              <a:gd name="T64" fmla="*/ 2147483647 w 4287"/>
              <a:gd name="T65" fmla="*/ 2147483647 h 2376"/>
              <a:gd name="T66" fmla="*/ 2147483647 w 4287"/>
              <a:gd name="T67" fmla="*/ 2147483647 h 237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4287"/>
              <a:gd name="T103" fmla="*/ 0 h 2376"/>
              <a:gd name="T104" fmla="*/ 4287 w 4287"/>
              <a:gd name="T105" fmla="*/ 2376 h 237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4287" h="2376">
                <a:moveTo>
                  <a:pt x="4010" y="2045"/>
                </a:moveTo>
                <a:lnTo>
                  <a:pt x="3786" y="2079"/>
                </a:lnTo>
                <a:lnTo>
                  <a:pt x="3681" y="2113"/>
                </a:lnTo>
                <a:lnTo>
                  <a:pt x="3550" y="2157"/>
                </a:lnTo>
                <a:lnTo>
                  <a:pt x="3428" y="2183"/>
                </a:lnTo>
                <a:lnTo>
                  <a:pt x="3246" y="2241"/>
                </a:lnTo>
                <a:lnTo>
                  <a:pt x="3048" y="2311"/>
                </a:lnTo>
                <a:lnTo>
                  <a:pt x="2837" y="2317"/>
                </a:lnTo>
                <a:lnTo>
                  <a:pt x="2633" y="2360"/>
                </a:lnTo>
                <a:lnTo>
                  <a:pt x="2415" y="2360"/>
                </a:lnTo>
                <a:lnTo>
                  <a:pt x="2153" y="2375"/>
                </a:lnTo>
                <a:lnTo>
                  <a:pt x="1979" y="2360"/>
                </a:lnTo>
                <a:lnTo>
                  <a:pt x="1746" y="2317"/>
                </a:lnTo>
                <a:lnTo>
                  <a:pt x="1600" y="2240"/>
                </a:lnTo>
                <a:lnTo>
                  <a:pt x="1444" y="2217"/>
                </a:lnTo>
                <a:lnTo>
                  <a:pt x="1286" y="2182"/>
                </a:lnTo>
                <a:lnTo>
                  <a:pt x="1119" y="2148"/>
                </a:lnTo>
                <a:lnTo>
                  <a:pt x="933" y="2124"/>
                </a:lnTo>
                <a:lnTo>
                  <a:pt x="775" y="2113"/>
                </a:lnTo>
                <a:lnTo>
                  <a:pt x="618" y="2078"/>
                </a:lnTo>
                <a:lnTo>
                  <a:pt x="539" y="2044"/>
                </a:lnTo>
                <a:lnTo>
                  <a:pt x="471" y="1986"/>
                </a:lnTo>
                <a:lnTo>
                  <a:pt x="374" y="1931"/>
                </a:lnTo>
                <a:lnTo>
                  <a:pt x="286" y="1845"/>
                </a:lnTo>
                <a:lnTo>
                  <a:pt x="233" y="1745"/>
                </a:lnTo>
                <a:lnTo>
                  <a:pt x="186" y="1623"/>
                </a:lnTo>
                <a:lnTo>
                  <a:pt x="137" y="1499"/>
                </a:lnTo>
                <a:lnTo>
                  <a:pt x="125" y="1389"/>
                </a:lnTo>
                <a:lnTo>
                  <a:pt x="102" y="1299"/>
                </a:lnTo>
                <a:lnTo>
                  <a:pt x="88" y="1193"/>
                </a:lnTo>
                <a:lnTo>
                  <a:pt x="78" y="1085"/>
                </a:lnTo>
                <a:lnTo>
                  <a:pt x="41" y="1001"/>
                </a:lnTo>
                <a:lnTo>
                  <a:pt x="20" y="921"/>
                </a:lnTo>
                <a:lnTo>
                  <a:pt x="2" y="813"/>
                </a:lnTo>
                <a:lnTo>
                  <a:pt x="0" y="695"/>
                </a:lnTo>
                <a:lnTo>
                  <a:pt x="14" y="619"/>
                </a:lnTo>
                <a:lnTo>
                  <a:pt x="27" y="549"/>
                </a:lnTo>
                <a:lnTo>
                  <a:pt x="33" y="531"/>
                </a:lnTo>
                <a:lnTo>
                  <a:pt x="39" y="508"/>
                </a:lnTo>
                <a:lnTo>
                  <a:pt x="67" y="474"/>
                </a:lnTo>
                <a:lnTo>
                  <a:pt x="167" y="358"/>
                </a:lnTo>
                <a:lnTo>
                  <a:pt x="294" y="220"/>
                </a:lnTo>
                <a:lnTo>
                  <a:pt x="363" y="162"/>
                </a:lnTo>
                <a:lnTo>
                  <a:pt x="441" y="116"/>
                </a:lnTo>
                <a:lnTo>
                  <a:pt x="648" y="23"/>
                </a:lnTo>
                <a:lnTo>
                  <a:pt x="844" y="0"/>
                </a:lnTo>
                <a:lnTo>
                  <a:pt x="1050" y="0"/>
                </a:lnTo>
                <a:lnTo>
                  <a:pt x="1286" y="12"/>
                </a:lnTo>
                <a:lnTo>
                  <a:pt x="1453" y="23"/>
                </a:lnTo>
                <a:lnTo>
                  <a:pt x="1600" y="69"/>
                </a:lnTo>
                <a:lnTo>
                  <a:pt x="1748" y="104"/>
                </a:lnTo>
                <a:lnTo>
                  <a:pt x="1934" y="127"/>
                </a:lnTo>
                <a:lnTo>
                  <a:pt x="2180" y="116"/>
                </a:lnTo>
                <a:lnTo>
                  <a:pt x="2396" y="93"/>
                </a:lnTo>
                <a:lnTo>
                  <a:pt x="2622" y="69"/>
                </a:lnTo>
                <a:lnTo>
                  <a:pt x="2740" y="58"/>
                </a:lnTo>
                <a:lnTo>
                  <a:pt x="2877" y="58"/>
                </a:lnTo>
                <a:lnTo>
                  <a:pt x="2996" y="58"/>
                </a:lnTo>
                <a:lnTo>
                  <a:pt x="3104" y="69"/>
                </a:lnTo>
                <a:lnTo>
                  <a:pt x="3211" y="81"/>
                </a:lnTo>
                <a:lnTo>
                  <a:pt x="3339" y="93"/>
                </a:lnTo>
                <a:lnTo>
                  <a:pt x="3428" y="93"/>
                </a:lnTo>
                <a:lnTo>
                  <a:pt x="3516" y="93"/>
                </a:lnTo>
                <a:lnTo>
                  <a:pt x="3594" y="93"/>
                </a:lnTo>
                <a:lnTo>
                  <a:pt x="3703" y="116"/>
                </a:lnTo>
                <a:lnTo>
                  <a:pt x="3830" y="150"/>
                </a:lnTo>
                <a:lnTo>
                  <a:pt x="3939" y="185"/>
                </a:lnTo>
                <a:lnTo>
                  <a:pt x="4056" y="243"/>
                </a:lnTo>
                <a:lnTo>
                  <a:pt x="4286" y="247"/>
                </a:lnTo>
              </a:path>
            </a:pathLst>
          </a:custGeom>
          <a:solidFill>
            <a:srgbClr val="FFFCF1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1141" name="Freeform 6"/>
          <p:cNvSpPr>
            <a:spLocks/>
          </p:cNvSpPr>
          <p:nvPr/>
        </p:nvSpPr>
        <p:spPr bwMode="auto">
          <a:xfrm>
            <a:off x="1158875" y="2217738"/>
            <a:ext cx="7827963" cy="3840162"/>
          </a:xfrm>
          <a:custGeom>
            <a:avLst/>
            <a:gdLst>
              <a:gd name="T0" fmla="*/ 2147483647 w 4931"/>
              <a:gd name="T1" fmla="*/ 2147483647 h 2419"/>
              <a:gd name="T2" fmla="*/ 2147483647 w 4931"/>
              <a:gd name="T3" fmla="*/ 2147483647 h 2419"/>
              <a:gd name="T4" fmla="*/ 2147483647 w 4931"/>
              <a:gd name="T5" fmla="*/ 2147483647 h 2419"/>
              <a:gd name="T6" fmla="*/ 2147483647 w 4931"/>
              <a:gd name="T7" fmla="*/ 2147483647 h 2419"/>
              <a:gd name="T8" fmla="*/ 2147483647 w 4931"/>
              <a:gd name="T9" fmla="*/ 2147483647 h 2419"/>
              <a:gd name="T10" fmla="*/ 2147483647 w 4931"/>
              <a:gd name="T11" fmla="*/ 2147483647 h 2419"/>
              <a:gd name="T12" fmla="*/ 2147483647 w 4931"/>
              <a:gd name="T13" fmla="*/ 2147483647 h 2419"/>
              <a:gd name="T14" fmla="*/ 2147483647 w 4931"/>
              <a:gd name="T15" fmla="*/ 2147483647 h 2419"/>
              <a:gd name="T16" fmla="*/ 2147483647 w 4931"/>
              <a:gd name="T17" fmla="*/ 2147483647 h 2419"/>
              <a:gd name="T18" fmla="*/ 2147483647 w 4931"/>
              <a:gd name="T19" fmla="*/ 2147483647 h 2419"/>
              <a:gd name="T20" fmla="*/ 2147483647 w 4931"/>
              <a:gd name="T21" fmla="*/ 2147483647 h 2419"/>
              <a:gd name="T22" fmla="*/ 2147483647 w 4931"/>
              <a:gd name="T23" fmla="*/ 2147483647 h 2419"/>
              <a:gd name="T24" fmla="*/ 2147483647 w 4931"/>
              <a:gd name="T25" fmla="*/ 2147483647 h 2419"/>
              <a:gd name="T26" fmla="*/ 2147483647 w 4931"/>
              <a:gd name="T27" fmla="*/ 2147483647 h 2419"/>
              <a:gd name="T28" fmla="*/ 2147483647 w 4931"/>
              <a:gd name="T29" fmla="*/ 2147483647 h 2419"/>
              <a:gd name="T30" fmla="*/ 2147483647 w 4931"/>
              <a:gd name="T31" fmla="*/ 2147483647 h 2419"/>
              <a:gd name="T32" fmla="*/ 2147483647 w 4931"/>
              <a:gd name="T33" fmla="*/ 2147483647 h 2419"/>
              <a:gd name="T34" fmla="*/ 2147483647 w 4931"/>
              <a:gd name="T35" fmla="*/ 2147483647 h 2419"/>
              <a:gd name="T36" fmla="*/ 0 w 4931"/>
              <a:gd name="T37" fmla="*/ 2147483647 h 2419"/>
              <a:gd name="T38" fmla="*/ 2147483647 w 4931"/>
              <a:gd name="T39" fmla="*/ 2147483647 h 2419"/>
              <a:gd name="T40" fmla="*/ 2147483647 w 4931"/>
              <a:gd name="T41" fmla="*/ 2147483647 h 2419"/>
              <a:gd name="T42" fmla="*/ 2147483647 w 4931"/>
              <a:gd name="T43" fmla="*/ 2147483647 h 2419"/>
              <a:gd name="T44" fmla="*/ 2147483647 w 4931"/>
              <a:gd name="T45" fmla="*/ 2147483647 h 2419"/>
              <a:gd name="T46" fmla="*/ 2147483647 w 4931"/>
              <a:gd name="T47" fmla="*/ 2147483647 h 2419"/>
              <a:gd name="T48" fmla="*/ 2147483647 w 4931"/>
              <a:gd name="T49" fmla="*/ 2147483647 h 2419"/>
              <a:gd name="T50" fmla="*/ 2147483647 w 4931"/>
              <a:gd name="T51" fmla="*/ 0 h 2419"/>
              <a:gd name="T52" fmla="*/ 2147483647 w 4931"/>
              <a:gd name="T53" fmla="*/ 2147483647 h 2419"/>
              <a:gd name="T54" fmla="*/ 2147483647 w 4931"/>
              <a:gd name="T55" fmla="*/ 2147483647 h 2419"/>
              <a:gd name="T56" fmla="*/ 2147483647 w 4931"/>
              <a:gd name="T57" fmla="*/ 2147483647 h 2419"/>
              <a:gd name="T58" fmla="*/ 2147483647 w 4931"/>
              <a:gd name="T59" fmla="*/ 2147483647 h 2419"/>
              <a:gd name="T60" fmla="*/ 2147483647 w 4931"/>
              <a:gd name="T61" fmla="*/ 2147483647 h 2419"/>
              <a:gd name="T62" fmla="*/ 2147483647 w 4931"/>
              <a:gd name="T63" fmla="*/ 2147483647 h 2419"/>
              <a:gd name="T64" fmla="*/ 2147483647 w 4931"/>
              <a:gd name="T65" fmla="*/ 2147483647 h 2419"/>
              <a:gd name="T66" fmla="*/ 2147483647 w 4931"/>
              <a:gd name="T67" fmla="*/ 2147483647 h 2419"/>
              <a:gd name="T68" fmla="*/ 2147483647 w 4931"/>
              <a:gd name="T69" fmla="*/ 2147483647 h 2419"/>
              <a:gd name="T70" fmla="*/ 2147483647 w 4931"/>
              <a:gd name="T71" fmla="*/ 2147483647 h 2419"/>
              <a:gd name="T72" fmla="*/ 2147483647 w 4931"/>
              <a:gd name="T73" fmla="*/ 2147483647 h 2419"/>
              <a:gd name="T74" fmla="*/ 2147483647 w 4931"/>
              <a:gd name="T75" fmla="*/ 2147483647 h 2419"/>
              <a:gd name="T76" fmla="*/ 2147483647 w 4931"/>
              <a:gd name="T77" fmla="*/ 2147483647 h 2419"/>
              <a:gd name="T78" fmla="*/ 2147483647 w 4931"/>
              <a:gd name="T79" fmla="*/ 2147483647 h 2419"/>
              <a:gd name="T80" fmla="*/ 2147483647 w 4931"/>
              <a:gd name="T81" fmla="*/ 2147483647 h 2419"/>
              <a:gd name="T82" fmla="*/ 2147483647 w 4931"/>
              <a:gd name="T83" fmla="*/ 2147483647 h 2419"/>
              <a:gd name="T84" fmla="*/ 2147483647 w 4931"/>
              <a:gd name="T85" fmla="*/ 2147483647 h 2419"/>
              <a:gd name="T86" fmla="*/ 2147483647 w 4931"/>
              <a:gd name="T87" fmla="*/ 2147483647 h 2419"/>
              <a:gd name="T88" fmla="*/ 2147483647 w 4931"/>
              <a:gd name="T89" fmla="*/ 2147483647 h 2419"/>
              <a:gd name="T90" fmla="*/ 2147483647 w 4931"/>
              <a:gd name="T91" fmla="*/ 2147483647 h 2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4931"/>
              <a:gd name="T139" fmla="*/ 0 h 2419"/>
              <a:gd name="T140" fmla="*/ 4931 w 4931"/>
              <a:gd name="T141" fmla="*/ 2419 h 2419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4931" h="2419">
                <a:moveTo>
                  <a:pt x="3999" y="2051"/>
                </a:moveTo>
                <a:lnTo>
                  <a:pt x="3869" y="2084"/>
                </a:lnTo>
                <a:lnTo>
                  <a:pt x="3665" y="2142"/>
                </a:lnTo>
                <a:lnTo>
                  <a:pt x="3229" y="2273"/>
                </a:lnTo>
                <a:lnTo>
                  <a:pt x="2807" y="2345"/>
                </a:lnTo>
                <a:lnTo>
                  <a:pt x="2472" y="2389"/>
                </a:lnTo>
                <a:lnTo>
                  <a:pt x="2225" y="2389"/>
                </a:lnTo>
                <a:lnTo>
                  <a:pt x="2021" y="2418"/>
                </a:lnTo>
                <a:lnTo>
                  <a:pt x="1716" y="2302"/>
                </a:lnTo>
                <a:lnTo>
                  <a:pt x="1451" y="2205"/>
                </a:lnTo>
                <a:lnTo>
                  <a:pt x="1086" y="2124"/>
                </a:lnTo>
                <a:lnTo>
                  <a:pt x="788" y="2113"/>
                </a:lnTo>
                <a:lnTo>
                  <a:pt x="552" y="2054"/>
                </a:lnTo>
                <a:lnTo>
                  <a:pt x="320" y="1880"/>
                </a:lnTo>
                <a:lnTo>
                  <a:pt x="160" y="1618"/>
                </a:lnTo>
                <a:lnTo>
                  <a:pt x="87" y="1400"/>
                </a:lnTo>
                <a:lnTo>
                  <a:pt x="72" y="1109"/>
                </a:lnTo>
                <a:lnTo>
                  <a:pt x="14" y="905"/>
                </a:lnTo>
                <a:lnTo>
                  <a:pt x="0" y="774"/>
                </a:lnTo>
                <a:lnTo>
                  <a:pt x="58" y="498"/>
                </a:lnTo>
                <a:lnTo>
                  <a:pt x="130" y="425"/>
                </a:lnTo>
                <a:lnTo>
                  <a:pt x="189" y="280"/>
                </a:lnTo>
                <a:lnTo>
                  <a:pt x="349" y="193"/>
                </a:lnTo>
                <a:lnTo>
                  <a:pt x="538" y="91"/>
                </a:lnTo>
                <a:lnTo>
                  <a:pt x="816" y="12"/>
                </a:lnTo>
                <a:lnTo>
                  <a:pt x="1191" y="0"/>
                </a:lnTo>
                <a:lnTo>
                  <a:pt x="1614" y="35"/>
                </a:lnTo>
                <a:lnTo>
                  <a:pt x="1884" y="116"/>
                </a:lnTo>
                <a:lnTo>
                  <a:pt x="2211" y="139"/>
                </a:lnTo>
                <a:lnTo>
                  <a:pt x="2422" y="116"/>
                </a:lnTo>
                <a:lnTo>
                  <a:pt x="2730" y="69"/>
                </a:lnTo>
                <a:lnTo>
                  <a:pt x="3114" y="58"/>
                </a:lnTo>
                <a:lnTo>
                  <a:pt x="3316" y="93"/>
                </a:lnTo>
                <a:lnTo>
                  <a:pt x="3537" y="104"/>
                </a:lnTo>
                <a:lnTo>
                  <a:pt x="3701" y="93"/>
                </a:lnTo>
                <a:lnTo>
                  <a:pt x="3932" y="150"/>
                </a:lnTo>
                <a:lnTo>
                  <a:pt x="4143" y="243"/>
                </a:lnTo>
                <a:lnTo>
                  <a:pt x="4373" y="297"/>
                </a:lnTo>
                <a:lnTo>
                  <a:pt x="4669" y="367"/>
                </a:lnTo>
                <a:lnTo>
                  <a:pt x="4930" y="702"/>
                </a:lnTo>
                <a:lnTo>
                  <a:pt x="4905" y="1177"/>
                </a:lnTo>
                <a:lnTo>
                  <a:pt x="4901" y="1676"/>
                </a:lnTo>
                <a:lnTo>
                  <a:pt x="4567" y="1909"/>
                </a:lnTo>
                <a:lnTo>
                  <a:pt x="4334" y="2054"/>
                </a:lnTo>
                <a:lnTo>
                  <a:pt x="4116" y="2054"/>
                </a:lnTo>
                <a:lnTo>
                  <a:pt x="3981" y="2047"/>
                </a:lnTo>
              </a:path>
            </a:pathLst>
          </a:custGeom>
          <a:noFill/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1146" name="Rectangle 11"/>
          <p:cNvSpPr>
            <a:spLocks noChangeArrowheads="1"/>
          </p:cNvSpPr>
          <p:nvPr/>
        </p:nvSpPr>
        <p:spPr bwMode="auto">
          <a:xfrm>
            <a:off x="1174649" y="5638800"/>
            <a:ext cx="1040991" cy="36997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en-US" b="1" dirty="0">
                <a:solidFill>
                  <a:srgbClr val="FF0000"/>
                </a:solidFill>
                <a:effectLst/>
                <a:latin typeface="Gill Sans MT" panose="020B0502020104020203" pitchFamily="34" charset="77"/>
              </a:rPr>
              <a:t>Aerobic</a:t>
            </a:r>
          </a:p>
        </p:txBody>
      </p:sp>
      <p:sp>
        <p:nvSpPr>
          <p:cNvPr id="91147" name="Freeform 12"/>
          <p:cNvSpPr>
            <a:spLocks/>
          </p:cNvSpPr>
          <p:nvPr/>
        </p:nvSpPr>
        <p:spPr bwMode="auto">
          <a:xfrm>
            <a:off x="3836988" y="3470275"/>
            <a:ext cx="309562" cy="401638"/>
          </a:xfrm>
          <a:custGeom>
            <a:avLst/>
            <a:gdLst>
              <a:gd name="T0" fmla="*/ 0 w 195"/>
              <a:gd name="T1" fmla="*/ 0 h 253"/>
              <a:gd name="T2" fmla="*/ 2147483647 w 195"/>
              <a:gd name="T3" fmla="*/ 2147483647 h 253"/>
              <a:gd name="T4" fmla="*/ 2147483647 w 195"/>
              <a:gd name="T5" fmla="*/ 2147483647 h 253"/>
              <a:gd name="T6" fmla="*/ 2147483647 w 195"/>
              <a:gd name="T7" fmla="*/ 2147483647 h 253"/>
              <a:gd name="T8" fmla="*/ 0 w 195"/>
              <a:gd name="T9" fmla="*/ 0 h 2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5"/>
              <a:gd name="T16" fmla="*/ 0 h 253"/>
              <a:gd name="T17" fmla="*/ 195 w 195"/>
              <a:gd name="T18" fmla="*/ 253 h 2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5" h="253">
                <a:moveTo>
                  <a:pt x="0" y="0"/>
                </a:moveTo>
                <a:lnTo>
                  <a:pt x="194" y="184"/>
                </a:lnTo>
                <a:lnTo>
                  <a:pt x="145" y="218"/>
                </a:lnTo>
                <a:lnTo>
                  <a:pt x="84" y="252"/>
                </a:ln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1148" name="Line 13"/>
          <p:cNvSpPr>
            <a:spLocks noChangeShapeType="1"/>
          </p:cNvSpPr>
          <p:nvPr/>
        </p:nvSpPr>
        <p:spPr bwMode="auto">
          <a:xfrm>
            <a:off x="4043363" y="3794125"/>
            <a:ext cx="246062" cy="290513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1149" name="Freeform 14"/>
          <p:cNvSpPr>
            <a:spLocks/>
          </p:cNvSpPr>
          <p:nvPr/>
        </p:nvSpPr>
        <p:spPr bwMode="auto">
          <a:xfrm>
            <a:off x="2166938" y="4313238"/>
            <a:ext cx="481012" cy="379412"/>
          </a:xfrm>
          <a:custGeom>
            <a:avLst/>
            <a:gdLst>
              <a:gd name="T0" fmla="*/ 2147483647 w 303"/>
              <a:gd name="T1" fmla="*/ 0 h 239"/>
              <a:gd name="T2" fmla="*/ 2147483647 w 303"/>
              <a:gd name="T3" fmla="*/ 2147483647 h 239"/>
              <a:gd name="T4" fmla="*/ 2147483647 w 303"/>
              <a:gd name="T5" fmla="*/ 2147483647 h 239"/>
              <a:gd name="T6" fmla="*/ 0 w 303"/>
              <a:gd name="T7" fmla="*/ 2147483647 h 239"/>
              <a:gd name="T8" fmla="*/ 2147483647 w 303"/>
              <a:gd name="T9" fmla="*/ 0 h 2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3"/>
              <a:gd name="T16" fmla="*/ 0 h 239"/>
              <a:gd name="T17" fmla="*/ 303 w 303"/>
              <a:gd name="T18" fmla="*/ 239 h 23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3" h="239">
                <a:moveTo>
                  <a:pt x="302" y="0"/>
                </a:moveTo>
                <a:lnTo>
                  <a:pt x="66" y="238"/>
                </a:lnTo>
                <a:lnTo>
                  <a:pt x="26" y="158"/>
                </a:lnTo>
                <a:lnTo>
                  <a:pt x="0" y="80"/>
                </a:lnTo>
                <a:lnTo>
                  <a:pt x="302" y="0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1150" name="Line 15"/>
          <p:cNvSpPr>
            <a:spLocks noChangeShapeType="1"/>
          </p:cNvSpPr>
          <p:nvPr/>
        </p:nvSpPr>
        <p:spPr bwMode="auto">
          <a:xfrm flipH="1">
            <a:off x="1803400" y="4527550"/>
            <a:ext cx="457200" cy="306388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1151" name="Rectangle 16"/>
          <p:cNvSpPr>
            <a:spLocks noChangeArrowheads="1"/>
          </p:cNvSpPr>
          <p:nvPr/>
        </p:nvSpPr>
        <p:spPr bwMode="auto">
          <a:xfrm>
            <a:off x="4629150" y="5353050"/>
            <a:ext cx="915187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000000"/>
                </a:solidFill>
                <a:effectLst/>
                <a:latin typeface="Gill Sans MT" panose="020B0502020104020203" pitchFamily="34" charset="77"/>
              </a:rPr>
              <a:t>airflow</a:t>
            </a:r>
          </a:p>
        </p:txBody>
      </p:sp>
      <p:sp>
        <p:nvSpPr>
          <p:cNvPr id="91152" name="Line 17"/>
          <p:cNvSpPr>
            <a:spLocks noChangeShapeType="1"/>
          </p:cNvSpPr>
          <p:nvPr/>
        </p:nvSpPr>
        <p:spPr bwMode="auto">
          <a:xfrm>
            <a:off x="3836988" y="2506663"/>
            <a:ext cx="0" cy="7159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stealth" w="med" len="lg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1153" name="Line 18"/>
          <p:cNvSpPr>
            <a:spLocks noChangeShapeType="1"/>
          </p:cNvSpPr>
          <p:nvPr/>
        </p:nvSpPr>
        <p:spPr bwMode="auto">
          <a:xfrm>
            <a:off x="4402138" y="4664075"/>
            <a:ext cx="111125" cy="7334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stealth" w="med" len="lg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1154" name="Line 19"/>
          <p:cNvSpPr>
            <a:spLocks noChangeShapeType="1"/>
          </p:cNvSpPr>
          <p:nvPr/>
        </p:nvSpPr>
        <p:spPr bwMode="auto">
          <a:xfrm flipH="1" flipV="1">
            <a:off x="3249613" y="5503863"/>
            <a:ext cx="795337" cy="1158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1155" name="Line 20"/>
          <p:cNvSpPr>
            <a:spLocks noChangeShapeType="1"/>
          </p:cNvSpPr>
          <p:nvPr/>
        </p:nvSpPr>
        <p:spPr bwMode="auto">
          <a:xfrm flipH="1" flipV="1">
            <a:off x="1528763" y="3771900"/>
            <a:ext cx="158750" cy="7127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1156" name="Rectangle 21"/>
          <p:cNvSpPr>
            <a:spLocks noChangeArrowheads="1"/>
          </p:cNvSpPr>
          <p:nvPr/>
        </p:nvSpPr>
        <p:spPr bwMode="auto">
          <a:xfrm>
            <a:off x="3284922" y="1371600"/>
            <a:ext cx="1686744" cy="36997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en-US" b="1" dirty="0">
                <a:latin typeface="Gill Sans MT" panose="020B0502020104020203" pitchFamily="34" charset="77"/>
              </a:rPr>
              <a:t>F</a:t>
            </a:r>
            <a:r>
              <a:rPr lang="en-US" b="1" dirty="0">
                <a:effectLst/>
                <a:latin typeface="Gill Sans MT" panose="020B0502020104020203" pitchFamily="34" charset="77"/>
              </a:rPr>
              <a:t>ree air space</a:t>
            </a:r>
            <a:endParaRPr lang="en-US" b="1" dirty="0">
              <a:solidFill>
                <a:schemeClr val="hlink"/>
              </a:solidFill>
              <a:effectLst/>
              <a:latin typeface="Gill Sans MT" panose="020B0502020104020203" pitchFamily="34" charset="77"/>
            </a:endParaRPr>
          </a:p>
        </p:txBody>
      </p:sp>
      <p:sp>
        <p:nvSpPr>
          <p:cNvPr id="91157" name="Line 22"/>
          <p:cNvSpPr>
            <a:spLocks noChangeShapeType="1"/>
          </p:cNvSpPr>
          <p:nvPr/>
        </p:nvSpPr>
        <p:spPr bwMode="auto">
          <a:xfrm flipH="1">
            <a:off x="3616325" y="1847850"/>
            <a:ext cx="833438" cy="17335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1158" name="Freeform 23"/>
          <p:cNvSpPr>
            <a:spLocks/>
          </p:cNvSpPr>
          <p:nvPr/>
        </p:nvSpPr>
        <p:spPr bwMode="auto">
          <a:xfrm>
            <a:off x="2459038" y="3838575"/>
            <a:ext cx="1725612" cy="1430338"/>
          </a:xfrm>
          <a:custGeom>
            <a:avLst/>
            <a:gdLst>
              <a:gd name="T0" fmla="*/ 2147483647 w 1087"/>
              <a:gd name="T1" fmla="*/ 2147483647 h 901"/>
              <a:gd name="T2" fmla="*/ 2147483647 w 1087"/>
              <a:gd name="T3" fmla="*/ 2147483647 h 901"/>
              <a:gd name="T4" fmla="*/ 2147483647 w 1087"/>
              <a:gd name="T5" fmla="*/ 2147483647 h 901"/>
              <a:gd name="T6" fmla="*/ 2147483647 w 1087"/>
              <a:gd name="T7" fmla="*/ 2147483647 h 901"/>
              <a:gd name="T8" fmla="*/ 2147483647 w 1087"/>
              <a:gd name="T9" fmla="*/ 2147483647 h 901"/>
              <a:gd name="T10" fmla="*/ 2147483647 w 1087"/>
              <a:gd name="T11" fmla="*/ 0 h 901"/>
              <a:gd name="T12" fmla="*/ 2147483647 w 1087"/>
              <a:gd name="T13" fmla="*/ 0 h 901"/>
              <a:gd name="T14" fmla="*/ 2147483647 w 1087"/>
              <a:gd name="T15" fmla="*/ 0 h 901"/>
              <a:gd name="T16" fmla="*/ 2147483647 w 1087"/>
              <a:gd name="T17" fmla="*/ 2147483647 h 901"/>
              <a:gd name="T18" fmla="*/ 2147483647 w 1087"/>
              <a:gd name="T19" fmla="*/ 2147483647 h 901"/>
              <a:gd name="T20" fmla="*/ 2147483647 w 1087"/>
              <a:gd name="T21" fmla="*/ 2147483647 h 901"/>
              <a:gd name="T22" fmla="*/ 2147483647 w 1087"/>
              <a:gd name="T23" fmla="*/ 2147483647 h 901"/>
              <a:gd name="T24" fmla="*/ 2147483647 w 1087"/>
              <a:gd name="T25" fmla="*/ 2147483647 h 901"/>
              <a:gd name="T26" fmla="*/ 2147483647 w 1087"/>
              <a:gd name="T27" fmla="*/ 2147483647 h 901"/>
              <a:gd name="T28" fmla="*/ 2147483647 w 1087"/>
              <a:gd name="T29" fmla="*/ 2147483647 h 901"/>
              <a:gd name="T30" fmla="*/ 2147483647 w 1087"/>
              <a:gd name="T31" fmla="*/ 2147483647 h 901"/>
              <a:gd name="T32" fmla="*/ 2147483647 w 1087"/>
              <a:gd name="T33" fmla="*/ 2147483647 h 901"/>
              <a:gd name="T34" fmla="*/ 2147483647 w 1087"/>
              <a:gd name="T35" fmla="*/ 2147483647 h 901"/>
              <a:gd name="T36" fmla="*/ 2147483647 w 1087"/>
              <a:gd name="T37" fmla="*/ 2147483647 h 901"/>
              <a:gd name="T38" fmla="*/ 2147483647 w 1087"/>
              <a:gd name="T39" fmla="*/ 2147483647 h 901"/>
              <a:gd name="T40" fmla="*/ 2147483647 w 1087"/>
              <a:gd name="T41" fmla="*/ 2147483647 h 901"/>
              <a:gd name="T42" fmla="*/ 2147483647 w 1087"/>
              <a:gd name="T43" fmla="*/ 2147483647 h 901"/>
              <a:gd name="T44" fmla="*/ 2147483647 w 1087"/>
              <a:gd name="T45" fmla="*/ 2147483647 h 901"/>
              <a:gd name="T46" fmla="*/ 2147483647 w 1087"/>
              <a:gd name="T47" fmla="*/ 2147483647 h 901"/>
              <a:gd name="T48" fmla="*/ 2147483647 w 1087"/>
              <a:gd name="T49" fmla="*/ 2147483647 h 901"/>
              <a:gd name="T50" fmla="*/ 2147483647 w 1087"/>
              <a:gd name="T51" fmla="*/ 2147483647 h 901"/>
              <a:gd name="T52" fmla="*/ 2147483647 w 1087"/>
              <a:gd name="T53" fmla="*/ 2147483647 h 901"/>
              <a:gd name="T54" fmla="*/ 2147483647 w 1087"/>
              <a:gd name="T55" fmla="*/ 2147483647 h 901"/>
              <a:gd name="T56" fmla="*/ 2147483647 w 1087"/>
              <a:gd name="T57" fmla="*/ 2147483647 h 901"/>
              <a:gd name="T58" fmla="*/ 2147483647 w 1087"/>
              <a:gd name="T59" fmla="*/ 2147483647 h 901"/>
              <a:gd name="T60" fmla="*/ 2147483647 w 1087"/>
              <a:gd name="T61" fmla="*/ 2147483647 h 901"/>
              <a:gd name="T62" fmla="*/ 0 w 1087"/>
              <a:gd name="T63" fmla="*/ 2147483647 h 901"/>
              <a:gd name="T64" fmla="*/ 0 w 1087"/>
              <a:gd name="T65" fmla="*/ 2147483647 h 901"/>
              <a:gd name="T66" fmla="*/ 0 w 1087"/>
              <a:gd name="T67" fmla="*/ 2147483647 h 901"/>
              <a:gd name="T68" fmla="*/ 2147483647 w 1087"/>
              <a:gd name="T69" fmla="*/ 2147483647 h 901"/>
              <a:gd name="T70" fmla="*/ 2147483647 w 1087"/>
              <a:gd name="T71" fmla="*/ 2147483647 h 901"/>
              <a:gd name="T72" fmla="*/ 2147483647 w 1087"/>
              <a:gd name="T73" fmla="*/ 2147483647 h 901"/>
              <a:gd name="T74" fmla="*/ 2147483647 w 1087"/>
              <a:gd name="T75" fmla="*/ 2147483647 h 901"/>
              <a:gd name="T76" fmla="*/ 2147483647 w 1087"/>
              <a:gd name="T77" fmla="*/ 2147483647 h 901"/>
              <a:gd name="T78" fmla="*/ 2147483647 w 1087"/>
              <a:gd name="T79" fmla="*/ 2147483647 h 901"/>
              <a:gd name="T80" fmla="*/ 2147483647 w 1087"/>
              <a:gd name="T81" fmla="*/ 2147483647 h 901"/>
              <a:gd name="T82" fmla="*/ 2147483647 w 1087"/>
              <a:gd name="T83" fmla="*/ 2147483647 h 901"/>
              <a:gd name="T84" fmla="*/ 2147483647 w 1087"/>
              <a:gd name="T85" fmla="*/ 2147483647 h 901"/>
              <a:gd name="T86" fmla="*/ 2147483647 w 1087"/>
              <a:gd name="T87" fmla="*/ 2147483647 h 901"/>
              <a:gd name="T88" fmla="*/ 2147483647 w 1087"/>
              <a:gd name="T89" fmla="*/ 2147483647 h 901"/>
              <a:gd name="T90" fmla="*/ 2147483647 w 1087"/>
              <a:gd name="T91" fmla="*/ 2147483647 h 901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087"/>
              <a:gd name="T139" fmla="*/ 0 h 901"/>
              <a:gd name="T140" fmla="*/ 1087 w 1087"/>
              <a:gd name="T141" fmla="*/ 901 h 901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087" h="901">
                <a:moveTo>
                  <a:pt x="317" y="311"/>
                </a:moveTo>
                <a:lnTo>
                  <a:pt x="317" y="311"/>
                </a:lnTo>
                <a:lnTo>
                  <a:pt x="317" y="254"/>
                </a:lnTo>
                <a:lnTo>
                  <a:pt x="346" y="173"/>
                </a:lnTo>
                <a:lnTo>
                  <a:pt x="346" y="150"/>
                </a:lnTo>
                <a:lnTo>
                  <a:pt x="365" y="127"/>
                </a:lnTo>
                <a:lnTo>
                  <a:pt x="385" y="104"/>
                </a:lnTo>
                <a:lnTo>
                  <a:pt x="423" y="104"/>
                </a:lnTo>
                <a:lnTo>
                  <a:pt x="471" y="80"/>
                </a:lnTo>
                <a:lnTo>
                  <a:pt x="490" y="57"/>
                </a:lnTo>
                <a:lnTo>
                  <a:pt x="558" y="34"/>
                </a:lnTo>
                <a:lnTo>
                  <a:pt x="606" y="0"/>
                </a:lnTo>
                <a:lnTo>
                  <a:pt x="673" y="0"/>
                </a:lnTo>
                <a:lnTo>
                  <a:pt x="683" y="0"/>
                </a:lnTo>
                <a:lnTo>
                  <a:pt x="731" y="0"/>
                </a:lnTo>
                <a:lnTo>
                  <a:pt x="750" y="0"/>
                </a:lnTo>
                <a:lnTo>
                  <a:pt x="769" y="23"/>
                </a:lnTo>
                <a:lnTo>
                  <a:pt x="808" y="57"/>
                </a:lnTo>
                <a:lnTo>
                  <a:pt x="818" y="96"/>
                </a:lnTo>
                <a:lnTo>
                  <a:pt x="874" y="117"/>
                </a:lnTo>
                <a:lnTo>
                  <a:pt x="913" y="127"/>
                </a:lnTo>
                <a:lnTo>
                  <a:pt x="961" y="161"/>
                </a:lnTo>
                <a:lnTo>
                  <a:pt x="1000" y="161"/>
                </a:lnTo>
                <a:lnTo>
                  <a:pt x="1019" y="161"/>
                </a:lnTo>
                <a:lnTo>
                  <a:pt x="1019" y="173"/>
                </a:lnTo>
                <a:lnTo>
                  <a:pt x="1038" y="230"/>
                </a:lnTo>
                <a:lnTo>
                  <a:pt x="1038" y="277"/>
                </a:lnTo>
                <a:lnTo>
                  <a:pt x="1038" y="300"/>
                </a:lnTo>
                <a:lnTo>
                  <a:pt x="1038" y="346"/>
                </a:lnTo>
                <a:lnTo>
                  <a:pt x="1058" y="404"/>
                </a:lnTo>
                <a:lnTo>
                  <a:pt x="1086" y="484"/>
                </a:lnTo>
                <a:lnTo>
                  <a:pt x="1086" y="531"/>
                </a:lnTo>
                <a:lnTo>
                  <a:pt x="1086" y="588"/>
                </a:lnTo>
                <a:lnTo>
                  <a:pt x="1086" y="635"/>
                </a:lnTo>
                <a:lnTo>
                  <a:pt x="1086" y="658"/>
                </a:lnTo>
                <a:lnTo>
                  <a:pt x="1058" y="738"/>
                </a:lnTo>
                <a:lnTo>
                  <a:pt x="1038" y="796"/>
                </a:lnTo>
                <a:lnTo>
                  <a:pt x="1019" y="842"/>
                </a:lnTo>
                <a:lnTo>
                  <a:pt x="952" y="877"/>
                </a:lnTo>
                <a:lnTo>
                  <a:pt x="904" y="877"/>
                </a:lnTo>
                <a:lnTo>
                  <a:pt x="865" y="900"/>
                </a:lnTo>
                <a:lnTo>
                  <a:pt x="846" y="900"/>
                </a:lnTo>
                <a:lnTo>
                  <a:pt x="808" y="900"/>
                </a:lnTo>
                <a:lnTo>
                  <a:pt x="760" y="900"/>
                </a:lnTo>
                <a:lnTo>
                  <a:pt x="721" y="900"/>
                </a:lnTo>
                <a:lnTo>
                  <a:pt x="654" y="900"/>
                </a:lnTo>
                <a:lnTo>
                  <a:pt x="635" y="877"/>
                </a:lnTo>
                <a:lnTo>
                  <a:pt x="596" y="877"/>
                </a:lnTo>
                <a:lnTo>
                  <a:pt x="577" y="854"/>
                </a:lnTo>
                <a:lnTo>
                  <a:pt x="510" y="854"/>
                </a:lnTo>
                <a:lnTo>
                  <a:pt x="462" y="854"/>
                </a:lnTo>
                <a:lnTo>
                  <a:pt x="423" y="854"/>
                </a:lnTo>
                <a:lnTo>
                  <a:pt x="375" y="872"/>
                </a:lnTo>
                <a:lnTo>
                  <a:pt x="327" y="872"/>
                </a:lnTo>
                <a:lnTo>
                  <a:pt x="290" y="864"/>
                </a:lnTo>
                <a:lnTo>
                  <a:pt x="231" y="854"/>
                </a:lnTo>
                <a:lnTo>
                  <a:pt x="163" y="854"/>
                </a:lnTo>
                <a:lnTo>
                  <a:pt x="144" y="877"/>
                </a:lnTo>
                <a:lnTo>
                  <a:pt x="96" y="842"/>
                </a:lnTo>
                <a:lnTo>
                  <a:pt x="77" y="842"/>
                </a:lnTo>
                <a:lnTo>
                  <a:pt x="38" y="819"/>
                </a:lnTo>
                <a:lnTo>
                  <a:pt x="19" y="819"/>
                </a:lnTo>
                <a:lnTo>
                  <a:pt x="0" y="796"/>
                </a:lnTo>
                <a:lnTo>
                  <a:pt x="0" y="773"/>
                </a:lnTo>
                <a:lnTo>
                  <a:pt x="0" y="727"/>
                </a:lnTo>
                <a:lnTo>
                  <a:pt x="0" y="681"/>
                </a:lnTo>
                <a:lnTo>
                  <a:pt x="0" y="623"/>
                </a:lnTo>
                <a:lnTo>
                  <a:pt x="0" y="600"/>
                </a:lnTo>
                <a:lnTo>
                  <a:pt x="0" y="588"/>
                </a:lnTo>
                <a:lnTo>
                  <a:pt x="19" y="588"/>
                </a:lnTo>
                <a:lnTo>
                  <a:pt x="19" y="565"/>
                </a:lnTo>
                <a:lnTo>
                  <a:pt x="38" y="565"/>
                </a:lnTo>
                <a:lnTo>
                  <a:pt x="58" y="542"/>
                </a:lnTo>
                <a:lnTo>
                  <a:pt x="67" y="542"/>
                </a:lnTo>
                <a:lnTo>
                  <a:pt x="115" y="508"/>
                </a:lnTo>
                <a:lnTo>
                  <a:pt x="135" y="508"/>
                </a:lnTo>
                <a:lnTo>
                  <a:pt x="154" y="542"/>
                </a:lnTo>
                <a:lnTo>
                  <a:pt x="192" y="542"/>
                </a:lnTo>
                <a:lnTo>
                  <a:pt x="212" y="508"/>
                </a:lnTo>
                <a:lnTo>
                  <a:pt x="231" y="484"/>
                </a:lnTo>
                <a:lnTo>
                  <a:pt x="279" y="484"/>
                </a:lnTo>
                <a:lnTo>
                  <a:pt x="288" y="484"/>
                </a:lnTo>
                <a:lnTo>
                  <a:pt x="317" y="461"/>
                </a:lnTo>
                <a:lnTo>
                  <a:pt x="317" y="450"/>
                </a:lnTo>
                <a:lnTo>
                  <a:pt x="317" y="427"/>
                </a:lnTo>
                <a:lnTo>
                  <a:pt x="317" y="404"/>
                </a:lnTo>
                <a:lnTo>
                  <a:pt x="327" y="404"/>
                </a:lnTo>
                <a:lnTo>
                  <a:pt x="327" y="381"/>
                </a:lnTo>
                <a:lnTo>
                  <a:pt x="327" y="357"/>
                </a:lnTo>
                <a:lnTo>
                  <a:pt x="327" y="346"/>
                </a:lnTo>
                <a:lnTo>
                  <a:pt x="317" y="346"/>
                </a:lnTo>
                <a:lnTo>
                  <a:pt x="317" y="323"/>
                </a:lnTo>
                <a:lnTo>
                  <a:pt x="317" y="300"/>
                </a:lnTo>
              </a:path>
            </a:pathLst>
          </a:custGeom>
          <a:noFill/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1159" name="Freeform 24"/>
          <p:cNvSpPr>
            <a:spLocks/>
          </p:cNvSpPr>
          <p:nvPr/>
        </p:nvSpPr>
        <p:spPr bwMode="auto">
          <a:xfrm>
            <a:off x="1711325" y="2682875"/>
            <a:ext cx="1741488" cy="1431925"/>
          </a:xfrm>
          <a:custGeom>
            <a:avLst/>
            <a:gdLst>
              <a:gd name="T0" fmla="*/ 2147483647 w 1097"/>
              <a:gd name="T1" fmla="*/ 2147483647 h 902"/>
              <a:gd name="T2" fmla="*/ 2147483647 w 1097"/>
              <a:gd name="T3" fmla="*/ 2147483647 h 902"/>
              <a:gd name="T4" fmla="*/ 2147483647 w 1097"/>
              <a:gd name="T5" fmla="*/ 2147483647 h 902"/>
              <a:gd name="T6" fmla="*/ 2147483647 w 1097"/>
              <a:gd name="T7" fmla="*/ 2147483647 h 902"/>
              <a:gd name="T8" fmla="*/ 2147483647 w 1097"/>
              <a:gd name="T9" fmla="*/ 2147483647 h 902"/>
              <a:gd name="T10" fmla="*/ 2147483647 w 1097"/>
              <a:gd name="T11" fmla="*/ 2147483647 h 902"/>
              <a:gd name="T12" fmla="*/ 2147483647 w 1097"/>
              <a:gd name="T13" fmla="*/ 2147483647 h 902"/>
              <a:gd name="T14" fmla="*/ 2147483647 w 1097"/>
              <a:gd name="T15" fmla="*/ 2147483647 h 902"/>
              <a:gd name="T16" fmla="*/ 2147483647 w 1097"/>
              <a:gd name="T17" fmla="*/ 2147483647 h 902"/>
              <a:gd name="T18" fmla="*/ 2147483647 w 1097"/>
              <a:gd name="T19" fmla="*/ 2147483647 h 902"/>
              <a:gd name="T20" fmla="*/ 2147483647 w 1097"/>
              <a:gd name="T21" fmla="*/ 2147483647 h 902"/>
              <a:gd name="T22" fmla="*/ 2147483647 w 1097"/>
              <a:gd name="T23" fmla="*/ 2147483647 h 902"/>
              <a:gd name="T24" fmla="*/ 2147483647 w 1097"/>
              <a:gd name="T25" fmla="*/ 2147483647 h 902"/>
              <a:gd name="T26" fmla="*/ 2147483647 w 1097"/>
              <a:gd name="T27" fmla="*/ 2147483647 h 902"/>
              <a:gd name="T28" fmla="*/ 2147483647 w 1097"/>
              <a:gd name="T29" fmla="*/ 2147483647 h 902"/>
              <a:gd name="T30" fmla="*/ 2147483647 w 1097"/>
              <a:gd name="T31" fmla="*/ 2147483647 h 902"/>
              <a:gd name="T32" fmla="*/ 2147483647 w 1097"/>
              <a:gd name="T33" fmla="*/ 2147483647 h 902"/>
              <a:gd name="T34" fmla="*/ 2147483647 w 1097"/>
              <a:gd name="T35" fmla="*/ 2147483647 h 902"/>
              <a:gd name="T36" fmla="*/ 2147483647 w 1097"/>
              <a:gd name="T37" fmla="*/ 2147483647 h 902"/>
              <a:gd name="T38" fmla="*/ 2147483647 w 1097"/>
              <a:gd name="T39" fmla="*/ 2147483647 h 902"/>
              <a:gd name="T40" fmla="*/ 2147483647 w 1097"/>
              <a:gd name="T41" fmla="*/ 0 h 902"/>
              <a:gd name="T42" fmla="*/ 2147483647 w 1097"/>
              <a:gd name="T43" fmla="*/ 2147483647 h 902"/>
              <a:gd name="T44" fmla="*/ 2147483647 w 1097"/>
              <a:gd name="T45" fmla="*/ 2147483647 h 902"/>
              <a:gd name="T46" fmla="*/ 2147483647 w 1097"/>
              <a:gd name="T47" fmla="*/ 2147483647 h 902"/>
              <a:gd name="T48" fmla="*/ 2147483647 w 1097"/>
              <a:gd name="T49" fmla="*/ 2147483647 h 902"/>
              <a:gd name="T50" fmla="*/ 2147483647 w 1097"/>
              <a:gd name="T51" fmla="*/ 2147483647 h 902"/>
              <a:gd name="T52" fmla="*/ 2147483647 w 1097"/>
              <a:gd name="T53" fmla="*/ 2147483647 h 902"/>
              <a:gd name="T54" fmla="*/ 2147483647 w 1097"/>
              <a:gd name="T55" fmla="*/ 2147483647 h 902"/>
              <a:gd name="T56" fmla="*/ 2147483647 w 1097"/>
              <a:gd name="T57" fmla="*/ 2147483647 h 902"/>
              <a:gd name="T58" fmla="*/ 2147483647 w 1097"/>
              <a:gd name="T59" fmla="*/ 2147483647 h 902"/>
              <a:gd name="T60" fmla="*/ 0 w 1097"/>
              <a:gd name="T61" fmla="*/ 2147483647 h 902"/>
              <a:gd name="T62" fmla="*/ 0 w 1097"/>
              <a:gd name="T63" fmla="*/ 2147483647 h 902"/>
              <a:gd name="T64" fmla="*/ 2147483647 w 1097"/>
              <a:gd name="T65" fmla="*/ 2147483647 h 902"/>
              <a:gd name="T66" fmla="*/ 2147483647 w 1097"/>
              <a:gd name="T67" fmla="*/ 2147483647 h 902"/>
              <a:gd name="T68" fmla="*/ 2147483647 w 1097"/>
              <a:gd name="T69" fmla="*/ 2147483647 h 902"/>
              <a:gd name="T70" fmla="*/ 2147483647 w 1097"/>
              <a:gd name="T71" fmla="*/ 2147483647 h 902"/>
              <a:gd name="T72" fmla="*/ 2147483647 w 1097"/>
              <a:gd name="T73" fmla="*/ 2147483647 h 902"/>
              <a:gd name="T74" fmla="*/ 2147483647 w 1097"/>
              <a:gd name="T75" fmla="*/ 2147483647 h 902"/>
              <a:gd name="T76" fmla="*/ 2147483647 w 1097"/>
              <a:gd name="T77" fmla="*/ 2147483647 h 902"/>
              <a:gd name="T78" fmla="*/ 2147483647 w 1097"/>
              <a:gd name="T79" fmla="*/ 2147483647 h 902"/>
              <a:gd name="T80" fmla="*/ 2147483647 w 1097"/>
              <a:gd name="T81" fmla="*/ 2147483647 h 902"/>
              <a:gd name="T82" fmla="*/ 2147483647 w 1097"/>
              <a:gd name="T83" fmla="*/ 2147483647 h 902"/>
              <a:gd name="T84" fmla="*/ 2147483647 w 1097"/>
              <a:gd name="T85" fmla="*/ 2147483647 h 902"/>
              <a:gd name="T86" fmla="*/ 2147483647 w 1097"/>
              <a:gd name="T87" fmla="*/ 2147483647 h 902"/>
              <a:gd name="T88" fmla="*/ 2147483647 w 1097"/>
              <a:gd name="T89" fmla="*/ 2147483647 h 902"/>
              <a:gd name="T90" fmla="*/ 2147483647 w 1097"/>
              <a:gd name="T91" fmla="*/ 2147483647 h 902"/>
              <a:gd name="T92" fmla="*/ 2147483647 w 1097"/>
              <a:gd name="T93" fmla="*/ 2147483647 h 902"/>
              <a:gd name="T94" fmla="*/ 2147483647 w 1097"/>
              <a:gd name="T95" fmla="*/ 2147483647 h 902"/>
              <a:gd name="T96" fmla="*/ 2147483647 w 1097"/>
              <a:gd name="T97" fmla="*/ 2147483647 h 902"/>
              <a:gd name="T98" fmla="*/ 2147483647 w 1097"/>
              <a:gd name="T99" fmla="*/ 2147483647 h 90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097"/>
              <a:gd name="T151" fmla="*/ 0 h 902"/>
              <a:gd name="T152" fmla="*/ 1097 w 1097"/>
              <a:gd name="T153" fmla="*/ 902 h 902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097" h="902">
                <a:moveTo>
                  <a:pt x="615" y="797"/>
                </a:moveTo>
                <a:lnTo>
                  <a:pt x="615" y="797"/>
                </a:lnTo>
                <a:lnTo>
                  <a:pt x="615" y="774"/>
                </a:lnTo>
                <a:lnTo>
                  <a:pt x="615" y="751"/>
                </a:lnTo>
                <a:lnTo>
                  <a:pt x="615" y="705"/>
                </a:lnTo>
                <a:lnTo>
                  <a:pt x="644" y="647"/>
                </a:lnTo>
                <a:lnTo>
                  <a:pt x="683" y="589"/>
                </a:lnTo>
                <a:lnTo>
                  <a:pt x="731" y="566"/>
                </a:lnTo>
                <a:lnTo>
                  <a:pt x="769" y="566"/>
                </a:lnTo>
                <a:lnTo>
                  <a:pt x="788" y="566"/>
                </a:lnTo>
                <a:lnTo>
                  <a:pt x="808" y="566"/>
                </a:lnTo>
                <a:lnTo>
                  <a:pt x="827" y="566"/>
                </a:lnTo>
                <a:lnTo>
                  <a:pt x="865" y="624"/>
                </a:lnTo>
                <a:lnTo>
                  <a:pt x="913" y="624"/>
                </a:lnTo>
                <a:lnTo>
                  <a:pt x="923" y="624"/>
                </a:lnTo>
                <a:lnTo>
                  <a:pt x="942" y="624"/>
                </a:lnTo>
                <a:lnTo>
                  <a:pt x="961" y="601"/>
                </a:lnTo>
                <a:lnTo>
                  <a:pt x="1009" y="601"/>
                </a:lnTo>
                <a:lnTo>
                  <a:pt x="1048" y="566"/>
                </a:lnTo>
                <a:lnTo>
                  <a:pt x="1096" y="543"/>
                </a:lnTo>
                <a:lnTo>
                  <a:pt x="1096" y="520"/>
                </a:lnTo>
                <a:lnTo>
                  <a:pt x="1096" y="508"/>
                </a:lnTo>
                <a:lnTo>
                  <a:pt x="1096" y="451"/>
                </a:lnTo>
                <a:lnTo>
                  <a:pt x="1067" y="404"/>
                </a:lnTo>
                <a:lnTo>
                  <a:pt x="1048" y="381"/>
                </a:lnTo>
                <a:lnTo>
                  <a:pt x="1048" y="324"/>
                </a:lnTo>
                <a:lnTo>
                  <a:pt x="1029" y="277"/>
                </a:lnTo>
                <a:lnTo>
                  <a:pt x="1029" y="254"/>
                </a:lnTo>
                <a:lnTo>
                  <a:pt x="1009" y="231"/>
                </a:lnTo>
                <a:lnTo>
                  <a:pt x="990" y="173"/>
                </a:lnTo>
                <a:lnTo>
                  <a:pt x="971" y="173"/>
                </a:lnTo>
                <a:lnTo>
                  <a:pt x="952" y="150"/>
                </a:lnTo>
                <a:lnTo>
                  <a:pt x="933" y="127"/>
                </a:lnTo>
                <a:lnTo>
                  <a:pt x="913" y="81"/>
                </a:lnTo>
                <a:lnTo>
                  <a:pt x="865" y="46"/>
                </a:lnTo>
                <a:lnTo>
                  <a:pt x="827" y="46"/>
                </a:lnTo>
                <a:lnTo>
                  <a:pt x="808" y="23"/>
                </a:lnTo>
                <a:lnTo>
                  <a:pt x="759" y="23"/>
                </a:lnTo>
                <a:lnTo>
                  <a:pt x="721" y="23"/>
                </a:lnTo>
                <a:lnTo>
                  <a:pt x="673" y="23"/>
                </a:lnTo>
                <a:lnTo>
                  <a:pt x="606" y="0"/>
                </a:lnTo>
                <a:lnTo>
                  <a:pt x="538" y="0"/>
                </a:lnTo>
                <a:lnTo>
                  <a:pt x="500" y="23"/>
                </a:lnTo>
                <a:lnTo>
                  <a:pt x="452" y="23"/>
                </a:lnTo>
                <a:lnTo>
                  <a:pt x="442" y="23"/>
                </a:lnTo>
                <a:lnTo>
                  <a:pt x="423" y="46"/>
                </a:lnTo>
                <a:lnTo>
                  <a:pt x="404" y="70"/>
                </a:lnTo>
                <a:lnTo>
                  <a:pt x="384" y="70"/>
                </a:lnTo>
                <a:lnTo>
                  <a:pt x="356" y="127"/>
                </a:lnTo>
                <a:lnTo>
                  <a:pt x="317" y="150"/>
                </a:lnTo>
                <a:lnTo>
                  <a:pt x="298" y="173"/>
                </a:lnTo>
                <a:lnTo>
                  <a:pt x="250" y="197"/>
                </a:lnTo>
                <a:lnTo>
                  <a:pt x="211" y="231"/>
                </a:lnTo>
                <a:lnTo>
                  <a:pt x="163" y="254"/>
                </a:lnTo>
                <a:lnTo>
                  <a:pt x="125" y="277"/>
                </a:lnTo>
                <a:lnTo>
                  <a:pt x="106" y="300"/>
                </a:lnTo>
                <a:lnTo>
                  <a:pt x="86" y="324"/>
                </a:lnTo>
                <a:lnTo>
                  <a:pt x="38" y="324"/>
                </a:lnTo>
                <a:lnTo>
                  <a:pt x="38" y="347"/>
                </a:lnTo>
                <a:lnTo>
                  <a:pt x="19" y="370"/>
                </a:lnTo>
                <a:lnTo>
                  <a:pt x="19" y="427"/>
                </a:lnTo>
                <a:lnTo>
                  <a:pt x="0" y="474"/>
                </a:lnTo>
                <a:lnTo>
                  <a:pt x="0" y="531"/>
                </a:lnTo>
                <a:lnTo>
                  <a:pt x="0" y="578"/>
                </a:lnTo>
                <a:lnTo>
                  <a:pt x="0" y="601"/>
                </a:lnTo>
                <a:lnTo>
                  <a:pt x="19" y="624"/>
                </a:lnTo>
                <a:lnTo>
                  <a:pt x="19" y="647"/>
                </a:lnTo>
                <a:lnTo>
                  <a:pt x="38" y="670"/>
                </a:lnTo>
                <a:lnTo>
                  <a:pt x="86" y="693"/>
                </a:lnTo>
                <a:lnTo>
                  <a:pt x="106" y="716"/>
                </a:lnTo>
                <a:lnTo>
                  <a:pt x="125" y="739"/>
                </a:lnTo>
                <a:lnTo>
                  <a:pt x="134" y="739"/>
                </a:lnTo>
                <a:lnTo>
                  <a:pt x="154" y="762"/>
                </a:lnTo>
                <a:lnTo>
                  <a:pt x="183" y="785"/>
                </a:lnTo>
                <a:lnTo>
                  <a:pt x="202" y="808"/>
                </a:lnTo>
                <a:lnTo>
                  <a:pt x="221" y="832"/>
                </a:lnTo>
                <a:lnTo>
                  <a:pt x="231" y="832"/>
                </a:lnTo>
                <a:lnTo>
                  <a:pt x="250" y="832"/>
                </a:lnTo>
                <a:lnTo>
                  <a:pt x="269" y="832"/>
                </a:lnTo>
                <a:lnTo>
                  <a:pt x="317" y="808"/>
                </a:lnTo>
                <a:lnTo>
                  <a:pt x="336" y="832"/>
                </a:lnTo>
                <a:lnTo>
                  <a:pt x="346" y="832"/>
                </a:lnTo>
                <a:lnTo>
                  <a:pt x="365" y="832"/>
                </a:lnTo>
                <a:lnTo>
                  <a:pt x="384" y="832"/>
                </a:lnTo>
                <a:lnTo>
                  <a:pt x="404" y="832"/>
                </a:lnTo>
                <a:lnTo>
                  <a:pt x="423" y="832"/>
                </a:lnTo>
                <a:lnTo>
                  <a:pt x="442" y="855"/>
                </a:lnTo>
                <a:lnTo>
                  <a:pt x="452" y="855"/>
                </a:lnTo>
                <a:lnTo>
                  <a:pt x="481" y="878"/>
                </a:lnTo>
                <a:lnTo>
                  <a:pt x="481" y="901"/>
                </a:lnTo>
                <a:lnTo>
                  <a:pt x="490" y="901"/>
                </a:lnTo>
                <a:lnTo>
                  <a:pt x="509" y="901"/>
                </a:lnTo>
                <a:lnTo>
                  <a:pt x="529" y="901"/>
                </a:lnTo>
                <a:lnTo>
                  <a:pt x="548" y="901"/>
                </a:lnTo>
                <a:lnTo>
                  <a:pt x="567" y="901"/>
                </a:lnTo>
                <a:lnTo>
                  <a:pt x="586" y="878"/>
                </a:lnTo>
                <a:lnTo>
                  <a:pt x="606" y="855"/>
                </a:lnTo>
                <a:lnTo>
                  <a:pt x="615" y="855"/>
                </a:lnTo>
                <a:lnTo>
                  <a:pt x="615" y="832"/>
                </a:lnTo>
                <a:lnTo>
                  <a:pt x="615" y="808"/>
                </a:lnTo>
              </a:path>
            </a:pathLst>
          </a:custGeom>
          <a:noFill/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1160" name="Freeform 25"/>
          <p:cNvSpPr>
            <a:spLocks/>
          </p:cNvSpPr>
          <p:nvPr/>
        </p:nvSpPr>
        <p:spPr bwMode="auto">
          <a:xfrm>
            <a:off x="2370138" y="3763963"/>
            <a:ext cx="1863725" cy="1597025"/>
          </a:xfrm>
          <a:custGeom>
            <a:avLst/>
            <a:gdLst>
              <a:gd name="T0" fmla="*/ 2147483647 w 1174"/>
              <a:gd name="T1" fmla="*/ 2147483647 h 1006"/>
              <a:gd name="T2" fmla="*/ 2147483647 w 1174"/>
              <a:gd name="T3" fmla="*/ 2147483647 h 1006"/>
              <a:gd name="T4" fmla="*/ 2147483647 w 1174"/>
              <a:gd name="T5" fmla="*/ 2147483647 h 1006"/>
              <a:gd name="T6" fmla="*/ 2147483647 w 1174"/>
              <a:gd name="T7" fmla="*/ 2147483647 h 1006"/>
              <a:gd name="T8" fmla="*/ 2147483647 w 1174"/>
              <a:gd name="T9" fmla="*/ 2147483647 h 1006"/>
              <a:gd name="T10" fmla="*/ 2147483647 w 1174"/>
              <a:gd name="T11" fmla="*/ 2147483647 h 1006"/>
              <a:gd name="T12" fmla="*/ 2147483647 w 1174"/>
              <a:gd name="T13" fmla="*/ 2147483647 h 1006"/>
              <a:gd name="T14" fmla="*/ 2147483647 w 1174"/>
              <a:gd name="T15" fmla="*/ 2147483647 h 1006"/>
              <a:gd name="T16" fmla="*/ 2147483647 w 1174"/>
              <a:gd name="T17" fmla="*/ 2147483647 h 1006"/>
              <a:gd name="T18" fmla="*/ 2147483647 w 1174"/>
              <a:gd name="T19" fmla="*/ 2147483647 h 1006"/>
              <a:gd name="T20" fmla="*/ 2147483647 w 1174"/>
              <a:gd name="T21" fmla="*/ 2147483647 h 1006"/>
              <a:gd name="T22" fmla="*/ 2147483647 w 1174"/>
              <a:gd name="T23" fmla="*/ 2147483647 h 1006"/>
              <a:gd name="T24" fmla="*/ 2147483647 w 1174"/>
              <a:gd name="T25" fmla="*/ 2147483647 h 1006"/>
              <a:gd name="T26" fmla="*/ 2147483647 w 1174"/>
              <a:gd name="T27" fmla="*/ 2147483647 h 1006"/>
              <a:gd name="T28" fmla="*/ 2147483647 w 1174"/>
              <a:gd name="T29" fmla="*/ 2147483647 h 1006"/>
              <a:gd name="T30" fmla="*/ 2147483647 w 1174"/>
              <a:gd name="T31" fmla="*/ 2147483647 h 1006"/>
              <a:gd name="T32" fmla="*/ 0 w 1174"/>
              <a:gd name="T33" fmla="*/ 2147483647 h 1006"/>
              <a:gd name="T34" fmla="*/ 2147483647 w 1174"/>
              <a:gd name="T35" fmla="*/ 2147483647 h 1006"/>
              <a:gd name="T36" fmla="*/ 2147483647 w 1174"/>
              <a:gd name="T37" fmla="*/ 2147483647 h 1006"/>
              <a:gd name="T38" fmla="*/ 2147483647 w 1174"/>
              <a:gd name="T39" fmla="*/ 2147483647 h 1006"/>
              <a:gd name="T40" fmla="*/ 2147483647 w 1174"/>
              <a:gd name="T41" fmla="*/ 2147483647 h 1006"/>
              <a:gd name="T42" fmla="*/ 2147483647 w 1174"/>
              <a:gd name="T43" fmla="*/ 2147483647 h 1006"/>
              <a:gd name="T44" fmla="*/ 2147483647 w 1174"/>
              <a:gd name="T45" fmla="*/ 2147483647 h 1006"/>
              <a:gd name="T46" fmla="*/ 2147483647 w 1174"/>
              <a:gd name="T47" fmla="*/ 2147483647 h 1006"/>
              <a:gd name="T48" fmla="*/ 2147483647 w 1174"/>
              <a:gd name="T49" fmla="*/ 2147483647 h 1006"/>
              <a:gd name="T50" fmla="*/ 2147483647 w 1174"/>
              <a:gd name="T51" fmla="*/ 2147483647 h 1006"/>
              <a:gd name="T52" fmla="*/ 2147483647 w 1174"/>
              <a:gd name="T53" fmla="*/ 2147483647 h 1006"/>
              <a:gd name="T54" fmla="*/ 2147483647 w 1174"/>
              <a:gd name="T55" fmla="*/ 2147483647 h 1006"/>
              <a:gd name="T56" fmla="*/ 2147483647 w 1174"/>
              <a:gd name="T57" fmla="*/ 2147483647 h 1006"/>
              <a:gd name="T58" fmla="*/ 2147483647 w 1174"/>
              <a:gd name="T59" fmla="*/ 2147483647 h 1006"/>
              <a:gd name="T60" fmla="*/ 2147483647 w 1174"/>
              <a:gd name="T61" fmla="*/ 2147483647 h 1006"/>
              <a:gd name="T62" fmla="*/ 2147483647 w 1174"/>
              <a:gd name="T63" fmla="*/ 2147483647 h 1006"/>
              <a:gd name="T64" fmla="*/ 2147483647 w 1174"/>
              <a:gd name="T65" fmla="*/ 2147483647 h 1006"/>
              <a:gd name="T66" fmla="*/ 2147483647 w 1174"/>
              <a:gd name="T67" fmla="*/ 2147483647 h 1006"/>
              <a:gd name="T68" fmla="*/ 2147483647 w 1174"/>
              <a:gd name="T69" fmla="*/ 2147483647 h 1006"/>
              <a:gd name="T70" fmla="*/ 2147483647 w 1174"/>
              <a:gd name="T71" fmla="*/ 2147483647 h 1006"/>
              <a:gd name="T72" fmla="*/ 2147483647 w 1174"/>
              <a:gd name="T73" fmla="*/ 2147483647 h 1006"/>
              <a:gd name="T74" fmla="*/ 2147483647 w 1174"/>
              <a:gd name="T75" fmla="*/ 2147483647 h 1006"/>
              <a:gd name="T76" fmla="*/ 2147483647 w 1174"/>
              <a:gd name="T77" fmla="*/ 2147483647 h 1006"/>
              <a:gd name="T78" fmla="*/ 2147483647 w 1174"/>
              <a:gd name="T79" fmla="*/ 2147483647 h 1006"/>
              <a:gd name="T80" fmla="*/ 2147483647 w 1174"/>
              <a:gd name="T81" fmla="*/ 2147483647 h 1006"/>
              <a:gd name="T82" fmla="*/ 2147483647 w 1174"/>
              <a:gd name="T83" fmla="*/ 2147483647 h 1006"/>
              <a:gd name="T84" fmla="*/ 2147483647 w 1174"/>
              <a:gd name="T85" fmla="*/ 2147483647 h 1006"/>
              <a:gd name="T86" fmla="*/ 2147483647 w 1174"/>
              <a:gd name="T87" fmla="*/ 2147483647 h 1006"/>
              <a:gd name="T88" fmla="*/ 2147483647 w 1174"/>
              <a:gd name="T89" fmla="*/ 2147483647 h 1006"/>
              <a:gd name="T90" fmla="*/ 2147483647 w 1174"/>
              <a:gd name="T91" fmla="*/ 2147483647 h 1006"/>
              <a:gd name="T92" fmla="*/ 2147483647 w 1174"/>
              <a:gd name="T93" fmla="*/ 2147483647 h 1006"/>
              <a:gd name="T94" fmla="*/ 2147483647 w 1174"/>
              <a:gd name="T95" fmla="*/ 2147483647 h 1006"/>
              <a:gd name="T96" fmla="*/ 2147483647 w 1174"/>
              <a:gd name="T97" fmla="*/ 2147483647 h 1006"/>
              <a:gd name="T98" fmla="*/ 2147483647 w 1174"/>
              <a:gd name="T99" fmla="*/ 2147483647 h 1006"/>
              <a:gd name="T100" fmla="*/ 2147483647 w 1174"/>
              <a:gd name="T101" fmla="*/ 2147483647 h 1006"/>
              <a:gd name="T102" fmla="*/ 2147483647 w 1174"/>
              <a:gd name="T103" fmla="*/ 2147483647 h 1006"/>
              <a:gd name="T104" fmla="*/ 2147483647 w 1174"/>
              <a:gd name="T105" fmla="*/ 0 h 1006"/>
              <a:gd name="T106" fmla="*/ 2147483647 w 1174"/>
              <a:gd name="T107" fmla="*/ 0 h 1006"/>
              <a:gd name="T108" fmla="*/ 2147483647 w 1174"/>
              <a:gd name="T109" fmla="*/ 2147483647 h 1006"/>
              <a:gd name="T110" fmla="*/ 2147483647 w 1174"/>
              <a:gd name="T111" fmla="*/ 2147483647 h 1006"/>
              <a:gd name="T112" fmla="*/ 2147483647 w 1174"/>
              <a:gd name="T113" fmla="*/ 2147483647 h 1006"/>
              <a:gd name="T114" fmla="*/ 2147483647 w 1174"/>
              <a:gd name="T115" fmla="*/ 2147483647 h 100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174"/>
              <a:gd name="T175" fmla="*/ 0 h 1006"/>
              <a:gd name="T176" fmla="*/ 1174 w 1174"/>
              <a:gd name="T177" fmla="*/ 1006 h 100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174" h="1006">
                <a:moveTo>
                  <a:pt x="461" y="116"/>
                </a:moveTo>
                <a:lnTo>
                  <a:pt x="452" y="116"/>
                </a:lnTo>
                <a:lnTo>
                  <a:pt x="442" y="116"/>
                </a:lnTo>
                <a:lnTo>
                  <a:pt x="433" y="127"/>
                </a:lnTo>
                <a:lnTo>
                  <a:pt x="423" y="127"/>
                </a:lnTo>
                <a:lnTo>
                  <a:pt x="413" y="127"/>
                </a:lnTo>
                <a:lnTo>
                  <a:pt x="404" y="127"/>
                </a:lnTo>
                <a:lnTo>
                  <a:pt x="404" y="139"/>
                </a:lnTo>
                <a:lnTo>
                  <a:pt x="394" y="139"/>
                </a:lnTo>
                <a:lnTo>
                  <a:pt x="394" y="151"/>
                </a:lnTo>
                <a:lnTo>
                  <a:pt x="385" y="151"/>
                </a:lnTo>
                <a:lnTo>
                  <a:pt x="375" y="151"/>
                </a:lnTo>
                <a:lnTo>
                  <a:pt x="375" y="162"/>
                </a:lnTo>
                <a:lnTo>
                  <a:pt x="365" y="174"/>
                </a:lnTo>
                <a:lnTo>
                  <a:pt x="365" y="185"/>
                </a:lnTo>
                <a:lnTo>
                  <a:pt x="365" y="197"/>
                </a:lnTo>
                <a:lnTo>
                  <a:pt x="356" y="208"/>
                </a:lnTo>
                <a:lnTo>
                  <a:pt x="356" y="220"/>
                </a:lnTo>
                <a:lnTo>
                  <a:pt x="356" y="231"/>
                </a:lnTo>
                <a:lnTo>
                  <a:pt x="356" y="243"/>
                </a:lnTo>
                <a:lnTo>
                  <a:pt x="356" y="254"/>
                </a:lnTo>
                <a:lnTo>
                  <a:pt x="356" y="266"/>
                </a:lnTo>
                <a:lnTo>
                  <a:pt x="356" y="277"/>
                </a:lnTo>
                <a:lnTo>
                  <a:pt x="346" y="277"/>
                </a:lnTo>
                <a:lnTo>
                  <a:pt x="346" y="289"/>
                </a:lnTo>
                <a:lnTo>
                  <a:pt x="346" y="301"/>
                </a:lnTo>
                <a:lnTo>
                  <a:pt x="336" y="312"/>
                </a:lnTo>
                <a:lnTo>
                  <a:pt x="336" y="324"/>
                </a:lnTo>
                <a:lnTo>
                  <a:pt x="336" y="347"/>
                </a:lnTo>
                <a:lnTo>
                  <a:pt x="336" y="358"/>
                </a:lnTo>
                <a:lnTo>
                  <a:pt x="336" y="370"/>
                </a:lnTo>
                <a:lnTo>
                  <a:pt x="336" y="381"/>
                </a:lnTo>
                <a:lnTo>
                  <a:pt x="336" y="393"/>
                </a:lnTo>
                <a:lnTo>
                  <a:pt x="336" y="404"/>
                </a:lnTo>
                <a:lnTo>
                  <a:pt x="327" y="416"/>
                </a:lnTo>
                <a:lnTo>
                  <a:pt x="327" y="428"/>
                </a:lnTo>
                <a:lnTo>
                  <a:pt x="327" y="439"/>
                </a:lnTo>
                <a:lnTo>
                  <a:pt x="327" y="451"/>
                </a:lnTo>
                <a:lnTo>
                  <a:pt x="317" y="474"/>
                </a:lnTo>
                <a:lnTo>
                  <a:pt x="317" y="485"/>
                </a:lnTo>
                <a:lnTo>
                  <a:pt x="308" y="497"/>
                </a:lnTo>
                <a:lnTo>
                  <a:pt x="298" y="497"/>
                </a:lnTo>
                <a:lnTo>
                  <a:pt x="288" y="508"/>
                </a:lnTo>
                <a:lnTo>
                  <a:pt x="288" y="520"/>
                </a:lnTo>
                <a:lnTo>
                  <a:pt x="279" y="520"/>
                </a:lnTo>
                <a:lnTo>
                  <a:pt x="260" y="520"/>
                </a:lnTo>
                <a:lnTo>
                  <a:pt x="250" y="520"/>
                </a:lnTo>
                <a:lnTo>
                  <a:pt x="240" y="531"/>
                </a:lnTo>
                <a:lnTo>
                  <a:pt x="231" y="531"/>
                </a:lnTo>
                <a:lnTo>
                  <a:pt x="221" y="531"/>
                </a:lnTo>
                <a:lnTo>
                  <a:pt x="211" y="543"/>
                </a:lnTo>
                <a:lnTo>
                  <a:pt x="202" y="543"/>
                </a:lnTo>
                <a:lnTo>
                  <a:pt x="192" y="543"/>
                </a:lnTo>
                <a:lnTo>
                  <a:pt x="183" y="543"/>
                </a:lnTo>
                <a:lnTo>
                  <a:pt x="173" y="543"/>
                </a:lnTo>
                <a:lnTo>
                  <a:pt x="163" y="543"/>
                </a:lnTo>
                <a:lnTo>
                  <a:pt x="154" y="543"/>
                </a:lnTo>
                <a:lnTo>
                  <a:pt x="144" y="543"/>
                </a:lnTo>
                <a:lnTo>
                  <a:pt x="135" y="531"/>
                </a:lnTo>
                <a:lnTo>
                  <a:pt x="125" y="543"/>
                </a:lnTo>
                <a:lnTo>
                  <a:pt x="115" y="543"/>
                </a:lnTo>
                <a:lnTo>
                  <a:pt x="106" y="543"/>
                </a:lnTo>
                <a:lnTo>
                  <a:pt x="96" y="555"/>
                </a:lnTo>
                <a:lnTo>
                  <a:pt x="86" y="566"/>
                </a:lnTo>
                <a:lnTo>
                  <a:pt x="77" y="566"/>
                </a:lnTo>
                <a:lnTo>
                  <a:pt x="67" y="578"/>
                </a:lnTo>
                <a:lnTo>
                  <a:pt x="67" y="589"/>
                </a:lnTo>
                <a:lnTo>
                  <a:pt x="58" y="589"/>
                </a:lnTo>
                <a:lnTo>
                  <a:pt x="48" y="601"/>
                </a:lnTo>
                <a:lnTo>
                  <a:pt x="38" y="601"/>
                </a:lnTo>
                <a:lnTo>
                  <a:pt x="38" y="612"/>
                </a:lnTo>
                <a:lnTo>
                  <a:pt x="29" y="612"/>
                </a:lnTo>
                <a:lnTo>
                  <a:pt x="29" y="624"/>
                </a:lnTo>
                <a:lnTo>
                  <a:pt x="29" y="635"/>
                </a:lnTo>
                <a:lnTo>
                  <a:pt x="19" y="635"/>
                </a:lnTo>
                <a:lnTo>
                  <a:pt x="19" y="647"/>
                </a:lnTo>
                <a:lnTo>
                  <a:pt x="19" y="658"/>
                </a:lnTo>
                <a:lnTo>
                  <a:pt x="10" y="670"/>
                </a:lnTo>
                <a:lnTo>
                  <a:pt x="10" y="682"/>
                </a:lnTo>
                <a:lnTo>
                  <a:pt x="10" y="693"/>
                </a:lnTo>
                <a:lnTo>
                  <a:pt x="0" y="716"/>
                </a:lnTo>
                <a:lnTo>
                  <a:pt x="0" y="728"/>
                </a:lnTo>
                <a:lnTo>
                  <a:pt x="0" y="739"/>
                </a:lnTo>
                <a:lnTo>
                  <a:pt x="0" y="751"/>
                </a:lnTo>
                <a:lnTo>
                  <a:pt x="0" y="762"/>
                </a:lnTo>
                <a:lnTo>
                  <a:pt x="10" y="774"/>
                </a:lnTo>
                <a:lnTo>
                  <a:pt x="10" y="785"/>
                </a:lnTo>
                <a:lnTo>
                  <a:pt x="10" y="797"/>
                </a:lnTo>
                <a:lnTo>
                  <a:pt x="10" y="809"/>
                </a:lnTo>
                <a:lnTo>
                  <a:pt x="19" y="820"/>
                </a:lnTo>
                <a:lnTo>
                  <a:pt x="19" y="832"/>
                </a:lnTo>
                <a:lnTo>
                  <a:pt x="19" y="843"/>
                </a:lnTo>
                <a:lnTo>
                  <a:pt x="19" y="855"/>
                </a:lnTo>
                <a:lnTo>
                  <a:pt x="29" y="855"/>
                </a:lnTo>
                <a:lnTo>
                  <a:pt x="29" y="866"/>
                </a:lnTo>
                <a:lnTo>
                  <a:pt x="29" y="878"/>
                </a:lnTo>
                <a:lnTo>
                  <a:pt x="38" y="878"/>
                </a:lnTo>
                <a:lnTo>
                  <a:pt x="48" y="889"/>
                </a:lnTo>
                <a:lnTo>
                  <a:pt x="58" y="889"/>
                </a:lnTo>
                <a:lnTo>
                  <a:pt x="58" y="901"/>
                </a:lnTo>
                <a:lnTo>
                  <a:pt x="67" y="901"/>
                </a:lnTo>
                <a:lnTo>
                  <a:pt x="77" y="901"/>
                </a:lnTo>
                <a:lnTo>
                  <a:pt x="77" y="912"/>
                </a:lnTo>
                <a:lnTo>
                  <a:pt x="86" y="924"/>
                </a:lnTo>
                <a:lnTo>
                  <a:pt x="96" y="924"/>
                </a:lnTo>
                <a:lnTo>
                  <a:pt x="96" y="936"/>
                </a:lnTo>
                <a:lnTo>
                  <a:pt x="106" y="947"/>
                </a:lnTo>
                <a:lnTo>
                  <a:pt x="115" y="947"/>
                </a:lnTo>
                <a:lnTo>
                  <a:pt x="125" y="947"/>
                </a:lnTo>
                <a:lnTo>
                  <a:pt x="135" y="959"/>
                </a:lnTo>
                <a:lnTo>
                  <a:pt x="144" y="959"/>
                </a:lnTo>
                <a:lnTo>
                  <a:pt x="154" y="959"/>
                </a:lnTo>
                <a:lnTo>
                  <a:pt x="163" y="959"/>
                </a:lnTo>
                <a:lnTo>
                  <a:pt x="173" y="959"/>
                </a:lnTo>
                <a:lnTo>
                  <a:pt x="173" y="970"/>
                </a:lnTo>
                <a:lnTo>
                  <a:pt x="183" y="970"/>
                </a:lnTo>
                <a:lnTo>
                  <a:pt x="192" y="959"/>
                </a:lnTo>
                <a:lnTo>
                  <a:pt x="202" y="959"/>
                </a:lnTo>
                <a:lnTo>
                  <a:pt x="211" y="959"/>
                </a:lnTo>
                <a:lnTo>
                  <a:pt x="221" y="959"/>
                </a:lnTo>
                <a:lnTo>
                  <a:pt x="240" y="959"/>
                </a:lnTo>
                <a:lnTo>
                  <a:pt x="250" y="970"/>
                </a:lnTo>
                <a:lnTo>
                  <a:pt x="260" y="970"/>
                </a:lnTo>
                <a:lnTo>
                  <a:pt x="279" y="970"/>
                </a:lnTo>
                <a:lnTo>
                  <a:pt x="288" y="970"/>
                </a:lnTo>
                <a:lnTo>
                  <a:pt x="298" y="970"/>
                </a:lnTo>
                <a:lnTo>
                  <a:pt x="308" y="970"/>
                </a:lnTo>
                <a:lnTo>
                  <a:pt x="317" y="970"/>
                </a:lnTo>
                <a:lnTo>
                  <a:pt x="327" y="970"/>
                </a:lnTo>
                <a:lnTo>
                  <a:pt x="356" y="970"/>
                </a:lnTo>
                <a:lnTo>
                  <a:pt x="365" y="970"/>
                </a:lnTo>
                <a:lnTo>
                  <a:pt x="375" y="970"/>
                </a:lnTo>
                <a:lnTo>
                  <a:pt x="385" y="970"/>
                </a:lnTo>
                <a:lnTo>
                  <a:pt x="394" y="959"/>
                </a:lnTo>
                <a:lnTo>
                  <a:pt x="394" y="970"/>
                </a:lnTo>
                <a:lnTo>
                  <a:pt x="404" y="970"/>
                </a:lnTo>
                <a:lnTo>
                  <a:pt x="423" y="970"/>
                </a:lnTo>
                <a:lnTo>
                  <a:pt x="433" y="970"/>
                </a:lnTo>
                <a:lnTo>
                  <a:pt x="442" y="970"/>
                </a:lnTo>
                <a:lnTo>
                  <a:pt x="452" y="970"/>
                </a:lnTo>
                <a:lnTo>
                  <a:pt x="471" y="970"/>
                </a:lnTo>
                <a:lnTo>
                  <a:pt x="481" y="970"/>
                </a:lnTo>
                <a:lnTo>
                  <a:pt x="490" y="970"/>
                </a:lnTo>
                <a:lnTo>
                  <a:pt x="500" y="970"/>
                </a:lnTo>
                <a:lnTo>
                  <a:pt x="510" y="982"/>
                </a:lnTo>
                <a:lnTo>
                  <a:pt x="519" y="970"/>
                </a:lnTo>
                <a:lnTo>
                  <a:pt x="538" y="982"/>
                </a:lnTo>
                <a:lnTo>
                  <a:pt x="548" y="982"/>
                </a:lnTo>
                <a:lnTo>
                  <a:pt x="567" y="982"/>
                </a:lnTo>
                <a:lnTo>
                  <a:pt x="577" y="982"/>
                </a:lnTo>
                <a:lnTo>
                  <a:pt x="586" y="982"/>
                </a:lnTo>
                <a:lnTo>
                  <a:pt x="606" y="993"/>
                </a:lnTo>
                <a:lnTo>
                  <a:pt x="625" y="993"/>
                </a:lnTo>
                <a:lnTo>
                  <a:pt x="635" y="993"/>
                </a:lnTo>
                <a:lnTo>
                  <a:pt x="644" y="993"/>
                </a:lnTo>
                <a:lnTo>
                  <a:pt x="654" y="1005"/>
                </a:lnTo>
                <a:lnTo>
                  <a:pt x="663" y="1005"/>
                </a:lnTo>
                <a:lnTo>
                  <a:pt x="673" y="1005"/>
                </a:lnTo>
                <a:lnTo>
                  <a:pt x="692" y="1005"/>
                </a:lnTo>
                <a:lnTo>
                  <a:pt x="702" y="1005"/>
                </a:lnTo>
                <a:lnTo>
                  <a:pt x="721" y="993"/>
                </a:lnTo>
                <a:lnTo>
                  <a:pt x="750" y="993"/>
                </a:lnTo>
                <a:lnTo>
                  <a:pt x="759" y="993"/>
                </a:lnTo>
                <a:lnTo>
                  <a:pt x="779" y="993"/>
                </a:lnTo>
                <a:lnTo>
                  <a:pt x="788" y="993"/>
                </a:lnTo>
                <a:lnTo>
                  <a:pt x="798" y="982"/>
                </a:lnTo>
                <a:lnTo>
                  <a:pt x="808" y="982"/>
                </a:lnTo>
                <a:lnTo>
                  <a:pt x="817" y="982"/>
                </a:lnTo>
                <a:lnTo>
                  <a:pt x="846" y="982"/>
                </a:lnTo>
                <a:lnTo>
                  <a:pt x="856" y="982"/>
                </a:lnTo>
                <a:lnTo>
                  <a:pt x="865" y="982"/>
                </a:lnTo>
                <a:lnTo>
                  <a:pt x="894" y="993"/>
                </a:lnTo>
                <a:lnTo>
                  <a:pt x="923" y="993"/>
                </a:lnTo>
                <a:lnTo>
                  <a:pt x="933" y="993"/>
                </a:lnTo>
                <a:lnTo>
                  <a:pt x="961" y="993"/>
                </a:lnTo>
                <a:lnTo>
                  <a:pt x="971" y="993"/>
                </a:lnTo>
                <a:lnTo>
                  <a:pt x="990" y="993"/>
                </a:lnTo>
                <a:lnTo>
                  <a:pt x="1000" y="982"/>
                </a:lnTo>
                <a:lnTo>
                  <a:pt x="1009" y="982"/>
                </a:lnTo>
                <a:lnTo>
                  <a:pt x="1019" y="982"/>
                </a:lnTo>
                <a:lnTo>
                  <a:pt x="1048" y="970"/>
                </a:lnTo>
                <a:lnTo>
                  <a:pt x="1058" y="970"/>
                </a:lnTo>
                <a:lnTo>
                  <a:pt x="1077" y="959"/>
                </a:lnTo>
                <a:lnTo>
                  <a:pt x="1096" y="959"/>
                </a:lnTo>
                <a:lnTo>
                  <a:pt x="1106" y="947"/>
                </a:lnTo>
                <a:lnTo>
                  <a:pt x="1115" y="947"/>
                </a:lnTo>
                <a:lnTo>
                  <a:pt x="1115" y="936"/>
                </a:lnTo>
                <a:lnTo>
                  <a:pt x="1115" y="924"/>
                </a:lnTo>
                <a:lnTo>
                  <a:pt x="1115" y="912"/>
                </a:lnTo>
                <a:lnTo>
                  <a:pt x="1115" y="901"/>
                </a:lnTo>
                <a:lnTo>
                  <a:pt x="1125" y="889"/>
                </a:lnTo>
                <a:lnTo>
                  <a:pt x="1125" y="855"/>
                </a:lnTo>
                <a:lnTo>
                  <a:pt x="1134" y="843"/>
                </a:lnTo>
                <a:lnTo>
                  <a:pt x="1144" y="832"/>
                </a:lnTo>
                <a:lnTo>
                  <a:pt x="1144" y="820"/>
                </a:lnTo>
                <a:lnTo>
                  <a:pt x="1154" y="809"/>
                </a:lnTo>
                <a:lnTo>
                  <a:pt x="1154" y="797"/>
                </a:lnTo>
                <a:lnTo>
                  <a:pt x="1154" y="774"/>
                </a:lnTo>
                <a:lnTo>
                  <a:pt x="1163" y="751"/>
                </a:lnTo>
                <a:lnTo>
                  <a:pt x="1163" y="739"/>
                </a:lnTo>
                <a:lnTo>
                  <a:pt x="1163" y="728"/>
                </a:lnTo>
                <a:lnTo>
                  <a:pt x="1163" y="716"/>
                </a:lnTo>
                <a:lnTo>
                  <a:pt x="1173" y="705"/>
                </a:lnTo>
                <a:lnTo>
                  <a:pt x="1173" y="682"/>
                </a:lnTo>
                <a:lnTo>
                  <a:pt x="1173" y="670"/>
                </a:lnTo>
                <a:lnTo>
                  <a:pt x="1173" y="658"/>
                </a:lnTo>
                <a:lnTo>
                  <a:pt x="1173" y="647"/>
                </a:lnTo>
                <a:lnTo>
                  <a:pt x="1173" y="635"/>
                </a:lnTo>
                <a:lnTo>
                  <a:pt x="1173" y="624"/>
                </a:lnTo>
                <a:lnTo>
                  <a:pt x="1173" y="612"/>
                </a:lnTo>
                <a:lnTo>
                  <a:pt x="1173" y="601"/>
                </a:lnTo>
                <a:lnTo>
                  <a:pt x="1173" y="589"/>
                </a:lnTo>
                <a:lnTo>
                  <a:pt x="1173" y="566"/>
                </a:lnTo>
                <a:lnTo>
                  <a:pt x="1173" y="555"/>
                </a:lnTo>
                <a:lnTo>
                  <a:pt x="1173" y="543"/>
                </a:lnTo>
                <a:lnTo>
                  <a:pt x="1173" y="508"/>
                </a:lnTo>
                <a:lnTo>
                  <a:pt x="1173" y="485"/>
                </a:lnTo>
                <a:lnTo>
                  <a:pt x="1173" y="474"/>
                </a:lnTo>
                <a:lnTo>
                  <a:pt x="1173" y="462"/>
                </a:lnTo>
                <a:lnTo>
                  <a:pt x="1173" y="439"/>
                </a:lnTo>
                <a:lnTo>
                  <a:pt x="1173" y="428"/>
                </a:lnTo>
                <a:lnTo>
                  <a:pt x="1173" y="416"/>
                </a:lnTo>
                <a:lnTo>
                  <a:pt x="1173" y="404"/>
                </a:lnTo>
                <a:lnTo>
                  <a:pt x="1163" y="393"/>
                </a:lnTo>
                <a:lnTo>
                  <a:pt x="1154" y="393"/>
                </a:lnTo>
                <a:lnTo>
                  <a:pt x="1154" y="381"/>
                </a:lnTo>
                <a:lnTo>
                  <a:pt x="1144" y="347"/>
                </a:lnTo>
                <a:lnTo>
                  <a:pt x="1134" y="335"/>
                </a:lnTo>
                <a:lnTo>
                  <a:pt x="1134" y="312"/>
                </a:lnTo>
                <a:lnTo>
                  <a:pt x="1134" y="301"/>
                </a:lnTo>
                <a:lnTo>
                  <a:pt x="1134" y="289"/>
                </a:lnTo>
                <a:lnTo>
                  <a:pt x="1125" y="254"/>
                </a:lnTo>
                <a:lnTo>
                  <a:pt x="1125" y="243"/>
                </a:lnTo>
                <a:lnTo>
                  <a:pt x="1125" y="231"/>
                </a:lnTo>
                <a:lnTo>
                  <a:pt x="1115" y="220"/>
                </a:lnTo>
                <a:lnTo>
                  <a:pt x="1106" y="208"/>
                </a:lnTo>
                <a:lnTo>
                  <a:pt x="1086" y="197"/>
                </a:lnTo>
                <a:lnTo>
                  <a:pt x="1086" y="185"/>
                </a:lnTo>
                <a:lnTo>
                  <a:pt x="1077" y="174"/>
                </a:lnTo>
                <a:lnTo>
                  <a:pt x="1067" y="162"/>
                </a:lnTo>
                <a:lnTo>
                  <a:pt x="1058" y="162"/>
                </a:lnTo>
                <a:lnTo>
                  <a:pt x="1029" y="151"/>
                </a:lnTo>
                <a:lnTo>
                  <a:pt x="1019" y="151"/>
                </a:lnTo>
                <a:lnTo>
                  <a:pt x="990" y="151"/>
                </a:lnTo>
                <a:lnTo>
                  <a:pt x="981" y="151"/>
                </a:lnTo>
                <a:lnTo>
                  <a:pt x="971" y="139"/>
                </a:lnTo>
                <a:lnTo>
                  <a:pt x="942" y="139"/>
                </a:lnTo>
                <a:lnTo>
                  <a:pt x="933" y="139"/>
                </a:lnTo>
                <a:lnTo>
                  <a:pt x="913" y="127"/>
                </a:lnTo>
                <a:lnTo>
                  <a:pt x="904" y="127"/>
                </a:lnTo>
                <a:lnTo>
                  <a:pt x="894" y="116"/>
                </a:lnTo>
                <a:lnTo>
                  <a:pt x="884" y="116"/>
                </a:lnTo>
                <a:lnTo>
                  <a:pt x="875" y="104"/>
                </a:lnTo>
                <a:lnTo>
                  <a:pt x="865" y="93"/>
                </a:lnTo>
                <a:lnTo>
                  <a:pt x="865" y="81"/>
                </a:lnTo>
                <a:lnTo>
                  <a:pt x="856" y="70"/>
                </a:lnTo>
                <a:lnTo>
                  <a:pt x="846" y="70"/>
                </a:lnTo>
                <a:lnTo>
                  <a:pt x="846" y="58"/>
                </a:lnTo>
                <a:lnTo>
                  <a:pt x="836" y="47"/>
                </a:lnTo>
                <a:lnTo>
                  <a:pt x="827" y="35"/>
                </a:lnTo>
                <a:lnTo>
                  <a:pt x="817" y="24"/>
                </a:lnTo>
                <a:lnTo>
                  <a:pt x="808" y="24"/>
                </a:lnTo>
                <a:lnTo>
                  <a:pt x="788" y="12"/>
                </a:lnTo>
                <a:lnTo>
                  <a:pt x="779" y="12"/>
                </a:lnTo>
                <a:lnTo>
                  <a:pt x="769" y="0"/>
                </a:lnTo>
                <a:lnTo>
                  <a:pt x="750" y="0"/>
                </a:lnTo>
                <a:lnTo>
                  <a:pt x="740" y="0"/>
                </a:lnTo>
                <a:lnTo>
                  <a:pt x="731" y="0"/>
                </a:lnTo>
                <a:lnTo>
                  <a:pt x="721" y="0"/>
                </a:lnTo>
                <a:lnTo>
                  <a:pt x="711" y="0"/>
                </a:lnTo>
                <a:lnTo>
                  <a:pt x="702" y="0"/>
                </a:lnTo>
                <a:lnTo>
                  <a:pt x="673" y="0"/>
                </a:lnTo>
                <a:lnTo>
                  <a:pt x="663" y="12"/>
                </a:lnTo>
                <a:lnTo>
                  <a:pt x="635" y="12"/>
                </a:lnTo>
                <a:lnTo>
                  <a:pt x="596" y="12"/>
                </a:lnTo>
                <a:lnTo>
                  <a:pt x="586" y="24"/>
                </a:lnTo>
                <a:lnTo>
                  <a:pt x="567" y="24"/>
                </a:lnTo>
                <a:lnTo>
                  <a:pt x="548" y="24"/>
                </a:lnTo>
                <a:lnTo>
                  <a:pt x="519" y="35"/>
                </a:lnTo>
                <a:lnTo>
                  <a:pt x="500" y="35"/>
                </a:lnTo>
                <a:lnTo>
                  <a:pt x="490" y="35"/>
                </a:lnTo>
                <a:lnTo>
                  <a:pt x="481" y="35"/>
                </a:lnTo>
                <a:lnTo>
                  <a:pt x="471" y="35"/>
                </a:lnTo>
                <a:lnTo>
                  <a:pt x="471" y="47"/>
                </a:lnTo>
                <a:lnTo>
                  <a:pt x="471" y="58"/>
                </a:lnTo>
                <a:lnTo>
                  <a:pt x="471" y="70"/>
                </a:lnTo>
                <a:lnTo>
                  <a:pt x="471" y="81"/>
                </a:lnTo>
                <a:lnTo>
                  <a:pt x="471" y="93"/>
                </a:lnTo>
                <a:lnTo>
                  <a:pt x="471" y="104"/>
                </a:lnTo>
                <a:lnTo>
                  <a:pt x="461" y="104"/>
                </a:lnTo>
              </a:path>
            </a:pathLst>
          </a:custGeom>
          <a:solidFill>
            <a:srgbClr val="25D0DF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1161" name="Rectangle 26"/>
          <p:cNvSpPr>
            <a:spLocks noChangeArrowheads="1"/>
          </p:cNvSpPr>
          <p:nvPr/>
        </p:nvSpPr>
        <p:spPr bwMode="auto">
          <a:xfrm>
            <a:off x="990600" y="1606550"/>
            <a:ext cx="1856911" cy="369974"/>
          </a:xfrm>
          <a:prstGeom prst="rect">
            <a:avLst/>
          </a:prstGeom>
          <a:noFill/>
          <a:ln>
            <a:noFill/>
          </a:ln>
        </p:spPr>
        <p:txBody>
          <a:bodyPr wrap="squar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0000FF"/>
                </a:solidFill>
                <a:latin typeface="Gill Sans MT" panose="020B0502020104020203" pitchFamily="34" charset="77"/>
              </a:rPr>
              <a:t>L</a:t>
            </a:r>
            <a:r>
              <a:rPr lang="en-US" b="1" dirty="0">
                <a:solidFill>
                  <a:srgbClr val="0000FF"/>
                </a:solidFill>
                <a:effectLst/>
                <a:latin typeface="Gill Sans MT" panose="020B0502020104020203" pitchFamily="34" charset="77"/>
              </a:rPr>
              <a:t>iquid film</a:t>
            </a:r>
          </a:p>
        </p:txBody>
      </p:sp>
      <p:sp>
        <p:nvSpPr>
          <p:cNvPr id="91162" name="Line 27"/>
          <p:cNvSpPr>
            <a:spLocks noChangeShapeType="1"/>
          </p:cNvSpPr>
          <p:nvPr/>
        </p:nvSpPr>
        <p:spPr bwMode="auto">
          <a:xfrm flipH="1" flipV="1">
            <a:off x="2141538" y="2024063"/>
            <a:ext cx="301625" cy="644525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 type="stealth" w="med" len="lg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1163" name="Freeform 28"/>
          <p:cNvSpPr>
            <a:spLocks/>
          </p:cNvSpPr>
          <p:nvPr/>
        </p:nvSpPr>
        <p:spPr bwMode="auto">
          <a:xfrm>
            <a:off x="4222750" y="2714625"/>
            <a:ext cx="1635125" cy="2457450"/>
          </a:xfrm>
          <a:custGeom>
            <a:avLst/>
            <a:gdLst>
              <a:gd name="T0" fmla="*/ 2147483647 w 1030"/>
              <a:gd name="T1" fmla="*/ 0 h 1548"/>
              <a:gd name="T2" fmla="*/ 2147483647 w 1030"/>
              <a:gd name="T3" fmla="*/ 2147483647 h 1548"/>
              <a:gd name="T4" fmla="*/ 2147483647 w 1030"/>
              <a:gd name="T5" fmla="*/ 2147483647 h 1548"/>
              <a:gd name="T6" fmla="*/ 2147483647 w 1030"/>
              <a:gd name="T7" fmla="*/ 2147483647 h 1548"/>
              <a:gd name="T8" fmla="*/ 2147483647 w 1030"/>
              <a:gd name="T9" fmla="*/ 2147483647 h 1548"/>
              <a:gd name="T10" fmla="*/ 2147483647 w 1030"/>
              <a:gd name="T11" fmla="*/ 2147483647 h 1548"/>
              <a:gd name="T12" fmla="*/ 2147483647 w 1030"/>
              <a:gd name="T13" fmla="*/ 2147483647 h 1548"/>
              <a:gd name="T14" fmla="*/ 2147483647 w 1030"/>
              <a:gd name="T15" fmla="*/ 2147483647 h 1548"/>
              <a:gd name="T16" fmla="*/ 2147483647 w 1030"/>
              <a:gd name="T17" fmla="*/ 2147483647 h 1548"/>
              <a:gd name="T18" fmla="*/ 2147483647 w 1030"/>
              <a:gd name="T19" fmla="*/ 2147483647 h 1548"/>
              <a:gd name="T20" fmla="*/ 2147483647 w 1030"/>
              <a:gd name="T21" fmla="*/ 2147483647 h 1548"/>
              <a:gd name="T22" fmla="*/ 2147483647 w 1030"/>
              <a:gd name="T23" fmla="*/ 2147483647 h 1548"/>
              <a:gd name="T24" fmla="*/ 2147483647 w 1030"/>
              <a:gd name="T25" fmla="*/ 2147483647 h 1548"/>
              <a:gd name="T26" fmla="*/ 2147483647 w 1030"/>
              <a:gd name="T27" fmla="*/ 2147483647 h 1548"/>
              <a:gd name="T28" fmla="*/ 2147483647 w 1030"/>
              <a:gd name="T29" fmla="*/ 2147483647 h 1548"/>
              <a:gd name="T30" fmla="*/ 2147483647 w 1030"/>
              <a:gd name="T31" fmla="*/ 2147483647 h 1548"/>
              <a:gd name="T32" fmla="*/ 2147483647 w 1030"/>
              <a:gd name="T33" fmla="*/ 2147483647 h 1548"/>
              <a:gd name="T34" fmla="*/ 2147483647 w 1030"/>
              <a:gd name="T35" fmla="*/ 2147483647 h 1548"/>
              <a:gd name="T36" fmla="*/ 2147483647 w 1030"/>
              <a:gd name="T37" fmla="*/ 2147483647 h 1548"/>
              <a:gd name="T38" fmla="*/ 2147483647 w 1030"/>
              <a:gd name="T39" fmla="*/ 2147483647 h 1548"/>
              <a:gd name="T40" fmla="*/ 2147483647 w 1030"/>
              <a:gd name="T41" fmla="*/ 2147483647 h 1548"/>
              <a:gd name="T42" fmla="*/ 2147483647 w 1030"/>
              <a:gd name="T43" fmla="*/ 2147483647 h 1548"/>
              <a:gd name="T44" fmla="*/ 2147483647 w 1030"/>
              <a:gd name="T45" fmla="*/ 2147483647 h 1548"/>
              <a:gd name="T46" fmla="*/ 2147483647 w 1030"/>
              <a:gd name="T47" fmla="*/ 2147483647 h 1548"/>
              <a:gd name="T48" fmla="*/ 2147483647 w 1030"/>
              <a:gd name="T49" fmla="*/ 2147483647 h 1548"/>
              <a:gd name="T50" fmla="*/ 2147483647 w 1030"/>
              <a:gd name="T51" fmla="*/ 2147483647 h 1548"/>
              <a:gd name="T52" fmla="*/ 2147483647 w 1030"/>
              <a:gd name="T53" fmla="*/ 2147483647 h 1548"/>
              <a:gd name="T54" fmla="*/ 2147483647 w 1030"/>
              <a:gd name="T55" fmla="*/ 2147483647 h 1548"/>
              <a:gd name="T56" fmla="*/ 2147483647 w 1030"/>
              <a:gd name="T57" fmla="*/ 2147483647 h 1548"/>
              <a:gd name="T58" fmla="*/ 2147483647 w 1030"/>
              <a:gd name="T59" fmla="*/ 2147483647 h 1548"/>
              <a:gd name="T60" fmla="*/ 2147483647 w 1030"/>
              <a:gd name="T61" fmla="*/ 2147483647 h 1548"/>
              <a:gd name="T62" fmla="*/ 2147483647 w 1030"/>
              <a:gd name="T63" fmla="*/ 2147483647 h 1548"/>
              <a:gd name="T64" fmla="*/ 2147483647 w 1030"/>
              <a:gd name="T65" fmla="*/ 2147483647 h 1548"/>
              <a:gd name="T66" fmla="*/ 2147483647 w 1030"/>
              <a:gd name="T67" fmla="*/ 2147483647 h 1548"/>
              <a:gd name="T68" fmla="*/ 2147483647 w 1030"/>
              <a:gd name="T69" fmla="*/ 2147483647 h 1548"/>
              <a:gd name="T70" fmla="*/ 2147483647 w 1030"/>
              <a:gd name="T71" fmla="*/ 2147483647 h 1548"/>
              <a:gd name="T72" fmla="*/ 2147483647 w 1030"/>
              <a:gd name="T73" fmla="*/ 2147483647 h 1548"/>
              <a:gd name="T74" fmla="*/ 2147483647 w 1030"/>
              <a:gd name="T75" fmla="*/ 2147483647 h 1548"/>
              <a:gd name="T76" fmla="*/ 2147483647 w 1030"/>
              <a:gd name="T77" fmla="*/ 2147483647 h 1548"/>
              <a:gd name="T78" fmla="*/ 2147483647 w 1030"/>
              <a:gd name="T79" fmla="*/ 2147483647 h 1548"/>
              <a:gd name="T80" fmla="*/ 2147483647 w 1030"/>
              <a:gd name="T81" fmla="*/ 2147483647 h 1548"/>
              <a:gd name="T82" fmla="*/ 2147483647 w 1030"/>
              <a:gd name="T83" fmla="*/ 2147483647 h 1548"/>
              <a:gd name="T84" fmla="*/ 2147483647 w 1030"/>
              <a:gd name="T85" fmla="*/ 2147483647 h 1548"/>
              <a:gd name="T86" fmla="*/ 2147483647 w 1030"/>
              <a:gd name="T87" fmla="*/ 2147483647 h 1548"/>
              <a:gd name="T88" fmla="*/ 2147483647 w 1030"/>
              <a:gd name="T89" fmla="*/ 2147483647 h 1548"/>
              <a:gd name="T90" fmla="*/ 2147483647 w 1030"/>
              <a:gd name="T91" fmla="*/ 2147483647 h 1548"/>
              <a:gd name="T92" fmla="*/ 0 w 1030"/>
              <a:gd name="T93" fmla="*/ 2147483647 h 1548"/>
              <a:gd name="T94" fmla="*/ 0 w 1030"/>
              <a:gd name="T95" fmla="*/ 2147483647 h 1548"/>
              <a:gd name="T96" fmla="*/ 0 w 1030"/>
              <a:gd name="T97" fmla="*/ 2147483647 h 1548"/>
              <a:gd name="T98" fmla="*/ 2147483647 w 1030"/>
              <a:gd name="T99" fmla="*/ 2147483647 h 1548"/>
              <a:gd name="T100" fmla="*/ 2147483647 w 1030"/>
              <a:gd name="T101" fmla="*/ 2147483647 h 1548"/>
              <a:gd name="T102" fmla="*/ 2147483647 w 1030"/>
              <a:gd name="T103" fmla="*/ 2147483647 h 1548"/>
              <a:gd name="T104" fmla="*/ 2147483647 w 1030"/>
              <a:gd name="T105" fmla="*/ 2147483647 h 1548"/>
              <a:gd name="T106" fmla="*/ 2147483647 w 1030"/>
              <a:gd name="T107" fmla="*/ 2147483647 h 1548"/>
              <a:gd name="T108" fmla="*/ 2147483647 w 1030"/>
              <a:gd name="T109" fmla="*/ 2147483647 h 1548"/>
              <a:gd name="T110" fmla="*/ 2147483647 w 1030"/>
              <a:gd name="T111" fmla="*/ 2147483647 h 1548"/>
              <a:gd name="T112" fmla="*/ 2147483647 w 1030"/>
              <a:gd name="T113" fmla="*/ 0 h 1548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030"/>
              <a:gd name="T172" fmla="*/ 0 h 1548"/>
              <a:gd name="T173" fmla="*/ 1030 w 1030"/>
              <a:gd name="T174" fmla="*/ 1548 h 1548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030" h="1548">
                <a:moveTo>
                  <a:pt x="327" y="0"/>
                </a:moveTo>
                <a:lnTo>
                  <a:pt x="337" y="0"/>
                </a:lnTo>
                <a:lnTo>
                  <a:pt x="346" y="0"/>
                </a:lnTo>
                <a:lnTo>
                  <a:pt x="356" y="0"/>
                </a:lnTo>
                <a:lnTo>
                  <a:pt x="365" y="0"/>
                </a:lnTo>
                <a:lnTo>
                  <a:pt x="394" y="12"/>
                </a:lnTo>
                <a:lnTo>
                  <a:pt x="404" y="12"/>
                </a:lnTo>
                <a:lnTo>
                  <a:pt x="414" y="12"/>
                </a:lnTo>
                <a:lnTo>
                  <a:pt x="423" y="12"/>
                </a:lnTo>
                <a:lnTo>
                  <a:pt x="442" y="12"/>
                </a:lnTo>
                <a:lnTo>
                  <a:pt x="462" y="23"/>
                </a:lnTo>
                <a:lnTo>
                  <a:pt x="481" y="23"/>
                </a:lnTo>
                <a:lnTo>
                  <a:pt x="490" y="23"/>
                </a:lnTo>
                <a:lnTo>
                  <a:pt x="510" y="23"/>
                </a:lnTo>
                <a:lnTo>
                  <a:pt x="529" y="23"/>
                </a:lnTo>
                <a:lnTo>
                  <a:pt x="539" y="23"/>
                </a:lnTo>
                <a:lnTo>
                  <a:pt x="558" y="35"/>
                </a:lnTo>
                <a:lnTo>
                  <a:pt x="567" y="35"/>
                </a:lnTo>
                <a:lnTo>
                  <a:pt x="577" y="35"/>
                </a:lnTo>
                <a:lnTo>
                  <a:pt x="596" y="35"/>
                </a:lnTo>
                <a:lnTo>
                  <a:pt x="606" y="46"/>
                </a:lnTo>
                <a:lnTo>
                  <a:pt x="635" y="58"/>
                </a:lnTo>
                <a:lnTo>
                  <a:pt x="644" y="58"/>
                </a:lnTo>
                <a:lnTo>
                  <a:pt x="654" y="81"/>
                </a:lnTo>
                <a:lnTo>
                  <a:pt x="673" y="81"/>
                </a:lnTo>
                <a:lnTo>
                  <a:pt x="702" y="92"/>
                </a:lnTo>
                <a:lnTo>
                  <a:pt x="712" y="92"/>
                </a:lnTo>
                <a:lnTo>
                  <a:pt x="731" y="104"/>
                </a:lnTo>
                <a:lnTo>
                  <a:pt x="740" y="104"/>
                </a:lnTo>
                <a:lnTo>
                  <a:pt x="750" y="115"/>
                </a:lnTo>
                <a:lnTo>
                  <a:pt x="760" y="127"/>
                </a:lnTo>
                <a:lnTo>
                  <a:pt x="769" y="139"/>
                </a:lnTo>
                <a:lnTo>
                  <a:pt x="798" y="162"/>
                </a:lnTo>
                <a:lnTo>
                  <a:pt x="808" y="173"/>
                </a:lnTo>
                <a:lnTo>
                  <a:pt x="808" y="185"/>
                </a:lnTo>
                <a:lnTo>
                  <a:pt x="817" y="185"/>
                </a:lnTo>
                <a:lnTo>
                  <a:pt x="817" y="196"/>
                </a:lnTo>
                <a:lnTo>
                  <a:pt x="837" y="208"/>
                </a:lnTo>
                <a:lnTo>
                  <a:pt x="856" y="231"/>
                </a:lnTo>
                <a:lnTo>
                  <a:pt x="856" y="242"/>
                </a:lnTo>
                <a:lnTo>
                  <a:pt x="865" y="266"/>
                </a:lnTo>
                <a:lnTo>
                  <a:pt x="865" y="300"/>
                </a:lnTo>
                <a:lnTo>
                  <a:pt x="875" y="323"/>
                </a:lnTo>
                <a:lnTo>
                  <a:pt x="875" y="346"/>
                </a:lnTo>
                <a:lnTo>
                  <a:pt x="885" y="369"/>
                </a:lnTo>
                <a:lnTo>
                  <a:pt x="894" y="381"/>
                </a:lnTo>
                <a:lnTo>
                  <a:pt x="894" y="416"/>
                </a:lnTo>
                <a:lnTo>
                  <a:pt x="904" y="439"/>
                </a:lnTo>
                <a:lnTo>
                  <a:pt x="904" y="450"/>
                </a:lnTo>
                <a:lnTo>
                  <a:pt x="904" y="462"/>
                </a:lnTo>
                <a:lnTo>
                  <a:pt x="914" y="473"/>
                </a:lnTo>
                <a:lnTo>
                  <a:pt x="923" y="485"/>
                </a:lnTo>
                <a:lnTo>
                  <a:pt x="933" y="496"/>
                </a:lnTo>
                <a:lnTo>
                  <a:pt x="933" y="508"/>
                </a:lnTo>
                <a:lnTo>
                  <a:pt x="942" y="520"/>
                </a:lnTo>
                <a:lnTo>
                  <a:pt x="942" y="531"/>
                </a:lnTo>
                <a:lnTo>
                  <a:pt x="952" y="554"/>
                </a:lnTo>
                <a:lnTo>
                  <a:pt x="962" y="566"/>
                </a:lnTo>
                <a:lnTo>
                  <a:pt x="962" y="600"/>
                </a:lnTo>
                <a:lnTo>
                  <a:pt x="971" y="612"/>
                </a:lnTo>
                <a:lnTo>
                  <a:pt x="981" y="635"/>
                </a:lnTo>
                <a:lnTo>
                  <a:pt x="1000" y="658"/>
                </a:lnTo>
                <a:lnTo>
                  <a:pt x="1010" y="681"/>
                </a:lnTo>
                <a:lnTo>
                  <a:pt x="1019" y="716"/>
                </a:lnTo>
                <a:lnTo>
                  <a:pt x="1019" y="727"/>
                </a:lnTo>
                <a:lnTo>
                  <a:pt x="1029" y="762"/>
                </a:lnTo>
                <a:lnTo>
                  <a:pt x="1029" y="785"/>
                </a:lnTo>
                <a:lnTo>
                  <a:pt x="1029" y="820"/>
                </a:lnTo>
                <a:lnTo>
                  <a:pt x="1029" y="843"/>
                </a:lnTo>
                <a:lnTo>
                  <a:pt x="1029" y="854"/>
                </a:lnTo>
                <a:lnTo>
                  <a:pt x="1029" y="866"/>
                </a:lnTo>
                <a:lnTo>
                  <a:pt x="1029" y="877"/>
                </a:lnTo>
                <a:lnTo>
                  <a:pt x="1029" y="912"/>
                </a:lnTo>
                <a:lnTo>
                  <a:pt x="1029" y="947"/>
                </a:lnTo>
                <a:lnTo>
                  <a:pt x="1029" y="970"/>
                </a:lnTo>
                <a:lnTo>
                  <a:pt x="1019" y="993"/>
                </a:lnTo>
                <a:lnTo>
                  <a:pt x="1019" y="1016"/>
                </a:lnTo>
                <a:lnTo>
                  <a:pt x="1019" y="1039"/>
                </a:lnTo>
                <a:lnTo>
                  <a:pt x="1019" y="1051"/>
                </a:lnTo>
                <a:lnTo>
                  <a:pt x="1019" y="1085"/>
                </a:lnTo>
                <a:lnTo>
                  <a:pt x="1019" y="1108"/>
                </a:lnTo>
                <a:lnTo>
                  <a:pt x="1010" y="1120"/>
                </a:lnTo>
                <a:lnTo>
                  <a:pt x="1010" y="1131"/>
                </a:lnTo>
                <a:lnTo>
                  <a:pt x="1010" y="1154"/>
                </a:lnTo>
                <a:lnTo>
                  <a:pt x="1000" y="1178"/>
                </a:lnTo>
                <a:lnTo>
                  <a:pt x="1000" y="1224"/>
                </a:lnTo>
                <a:lnTo>
                  <a:pt x="990" y="1247"/>
                </a:lnTo>
                <a:lnTo>
                  <a:pt x="990" y="1270"/>
                </a:lnTo>
                <a:lnTo>
                  <a:pt x="981" y="1270"/>
                </a:lnTo>
                <a:lnTo>
                  <a:pt x="971" y="1281"/>
                </a:lnTo>
                <a:lnTo>
                  <a:pt x="962" y="1293"/>
                </a:lnTo>
                <a:lnTo>
                  <a:pt x="952" y="1293"/>
                </a:lnTo>
                <a:lnTo>
                  <a:pt x="942" y="1305"/>
                </a:lnTo>
                <a:lnTo>
                  <a:pt x="933" y="1305"/>
                </a:lnTo>
                <a:lnTo>
                  <a:pt x="914" y="1316"/>
                </a:lnTo>
                <a:lnTo>
                  <a:pt x="904" y="1316"/>
                </a:lnTo>
                <a:lnTo>
                  <a:pt x="894" y="1328"/>
                </a:lnTo>
                <a:lnTo>
                  <a:pt x="894" y="1339"/>
                </a:lnTo>
                <a:lnTo>
                  <a:pt x="885" y="1351"/>
                </a:lnTo>
                <a:lnTo>
                  <a:pt x="875" y="1362"/>
                </a:lnTo>
                <a:lnTo>
                  <a:pt x="856" y="1374"/>
                </a:lnTo>
                <a:lnTo>
                  <a:pt x="846" y="1420"/>
                </a:lnTo>
                <a:lnTo>
                  <a:pt x="837" y="1432"/>
                </a:lnTo>
                <a:lnTo>
                  <a:pt x="827" y="1443"/>
                </a:lnTo>
                <a:lnTo>
                  <a:pt x="817" y="1443"/>
                </a:lnTo>
                <a:lnTo>
                  <a:pt x="808" y="1455"/>
                </a:lnTo>
                <a:lnTo>
                  <a:pt x="789" y="1455"/>
                </a:lnTo>
                <a:lnTo>
                  <a:pt x="779" y="1466"/>
                </a:lnTo>
                <a:lnTo>
                  <a:pt x="760" y="1466"/>
                </a:lnTo>
                <a:lnTo>
                  <a:pt x="750" y="1478"/>
                </a:lnTo>
                <a:lnTo>
                  <a:pt x="731" y="1478"/>
                </a:lnTo>
                <a:lnTo>
                  <a:pt x="702" y="1489"/>
                </a:lnTo>
                <a:lnTo>
                  <a:pt x="673" y="1501"/>
                </a:lnTo>
                <a:lnTo>
                  <a:pt x="654" y="1501"/>
                </a:lnTo>
                <a:lnTo>
                  <a:pt x="635" y="1512"/>
                </a:lnTo>
                <a:lnTo>
                  <a:pt x="625" y="1524"/>
                </a:lnTo>
                <a:lnTo>
                  <a:pt x="606" y="1524"/>
                </a:lnTo>
                <a:lnTo>
                  <a:pt x="596" y="1535"/>
                </a:lnTo>
                <a:lnTo>
                  <a:pt x="587" y="1535"/>
                </a:lnTo>
                <a:lnTo>
                  <a:pt x="577" y="1535"/>
                </a:lnTo>
                <a:lnTo>
                  <a:pt x="558" y="1535"/>
                </a:lnTo>
                <a:lnTo>
                  <a:pt x="548" y="1535"/>
                </a:lnTo>
                <a:lnTo>
                  <a:pt x="539" y="1547"/>
                </a:lnTo>
                <a:lnTo>
                  <a:pt x="510" y="1547"/>
                </a:lnTo>
                <a:lnTo>
                  <a:pt x="500" y="1535"/>
                </a:lnTo>
                <a:lnTo>
                  <a:pt x="490" y="1524"/>
                </a:lnTo>
                <a:lnTo>
                  <a:pt x="481" y="1524"/>
                </a:lnTo>
                <a:lnTo>
                  <a:pt x="471" y="1501"/>
                </a:lnTo>
                <a:lnTo>
                  <a:pt x="462" y="1501"/>
                </a:lnTo>
                <a:lnTo>
                  <a:pt x="452" y="1501"/>
                </a:lnTo>
                <a:lnTo>
                  <a:pt x="442" y="1489"/>
                </a:lnTo>
                <a:lnTo>
                  <a:pt x="423" y="1489"/>
                </a:lnTo>
                <a:lnTo>
                  <a:pt x="414" y="1478"/>
                </a:lnTo>
                <a:lnTo>
                  <a:pt x="404" y="1478"/>
                </a:lnTo>
                <a:lnTo>
                  <a:pt x="394" y="1478"/>
                </a:lnTo>
                <a:lnTo>
                  <a:pt x="385" y="1478"/>
                </a:lnTo>
                <a:lnTo>
                  <a:pt x="365" y="1478"/>
                </a:lnTo>
                <a:lnTo>
                  <a:pt x="356" y="1466"/>
                </a:lnTo>
                <a:lnTo>
                  <a:pt x="346" y="1466"/>
                </a:lnTo>
                <a:lnTo>
                  <a:pt x="337" y="1455"/>
                </a:lnTo>
                <a:lnTo>
                  <a:pt x="308" y="1455"/>
                </a:lnTo>
                <a:lnTo>
                  <a:pt x="298" y="1443"/>
                </a:lnTo>
                <a:lnTo>
                  <a:pt x="289" y="1432"/>
                </a:lnTo>
                <a:lnTo>
                  <a:pt x="289" y="1420"/>
                </a:lnTo>
                <a:lnTo>
                  <a:pt x="279" y="1408"/>
                </a:lnTo>
                <a:lnTo>
                  <a:pt x="269" y="1385"/>
                </a:lnTo>
                <a:lnTo>
                  <a:pt x="260" y="1374"/>
                </a:lnTo>
                <a:lnTo>
                  <a:pt x="260" y="1351"/>
                </a:lnTo>
                <a:lnTo>
                  <a:pt x="260" y="1339"/>
                </a:lnTo>
                <a:lnTo>
                  <a:pt x="250" y="1316"/>
                </a:lnTo>
                <a:lnTo>
                  <a:pt x="240" y="1305"/>
                </a:lnTo>
                <a:lnTo>
                  <a:pt x="231" y="1293"/>
                </a:lnTo>
                <a:lnTo>
                  <a:pt x="221" y="1281"/>
                </a:lnTo>
                <a:lnTo>
                  <a:pt x="221" y="1247"/>
                </a:lnTo>
                <a:lnTo>
                  <a:pt x="212" y="1212"/>
                </a:lnTo>
                <a:lnTo>
                  <a:pt x="212" y="1189"/>
                </a:lnTo>
                <a:lnTo>
                  <a:pt x="202" y="1178"/>
                </a:lnTo>
                <a:lnTo>
                  <a:pt x="192" y="1143"/>
                </a:lnTo>
                <a:lnTo>
                  <a:pt x="183" y="1131"/>
                </a:lnTo>
                <a:lnTo>
                  <a:pt x="183" y="1108"/>
                </a:lnTo>
                <a:lnTo>
                  <a:pt x="164" y="1074"/>
                </a:lnTo>
                <a:lnTo>
                  <a:pt x="164" y="1039"/>
                </a:lnTo>
                <a:lnTo>
                  <a:pt x="154" y="1016"/>
                </a:lnTo>
                <a:lnTo>
                  <a:pt x="154" y="993"/>
                </a:lnTo>
                <a:lnTo>
                  <a:pt x="144" y="970"/>
                </a:lnTo>
                <a:lnTo>
                  <a:pt x="144" y="958"/>
                </a:lnTo>
                <a:lnTo>
                  <a:pt x="135" y="935"/>
                </a:lnTo>
                <a:lnTo>
                  <a:pt x="135" y="924"/>
                </a:lnTo>
                <a:lnTo>
                  <a:pt x="125" y="912"/>
                </a:lnTo>
                <a:lnTo>
                  <a:pt x="115" y="877"/>
                </a:lnTo>
                <a:lnTo>
                  <a:pt x="106" y="866"/>
                </a:lnTo>
                <a:lnTo>
                  <a:pt x="96" y="854"/>
                </a:lnTo>
                <a:lnTo>
                  <a:pt x="96" y="831"/>
                </a:lnTo>
                <a:lnTo>
                  <a:pt x="87" y="808"/>
                </a:lnTo>
                <a:lnTo>
                  <a:pt x="77" y="785"/>
                </a:lnTo>
                <a:lnTo>
                  <a:pt x="67" y="774"/>
                </a:lnTo>
                <a:lnTo>
                  <a:pt x="48" y="727"/>
                </a:lnTo>
                <a:lnTo>
                  <a:pt x="39" y="704"/>
                </a:lnTo>
                <a:lnTo>
                  <a:pt x="29" y="670"/>
                </a:lnTo>
                <a:lnTo>
                  <a:pt x="19" y="658"/>
                </a:lnTo>
                <a:lnTo>
                  <a:pt x="19" y="623"/>
                </a:lnTo>
                <a:lnTo>
                  <a:pt x="10" y="612"/>
                </a:lnTo>
                <a:lnTo>
                  <a:pt x="10" y="589"/>
                </a:lnTo>
                <a:lnTo>
                  <a:pt x="10" y="566"/>
                </a:lnTo>
                <a:lnTo>
                  <a:pt x="10" y="554"/>
                </a:lnTo>
                <a:lnTo>
                  <a:pt x="0" y="508"/>
                </a:lnTo>
                <a:lnTo>
                  <a:pt x="0" y="485"/>
                </a:lnTo>
                <a:lnTo>
                  <a:pt x="0" y="462"/>
                </a:lnTo>
                <a:lnTo>
                  <a:pt x="0" y="427"/>
                </a:lnTo>
                <a:lnTo>
                  <a:pt x="0" y="393"/>
                </a:lnTo>
                <a:lnTo>
                  <a:pt x="0" y="358"/>
                </a:lnTo>
                <a:lnTo>
                  <a:pt x="0" y="346"/>
                </a:lnTo>
                <a:lnTo>
                  <a:pt x="0" y="335"/>
                </a:lnTo>
                <a:lnTo>
                  <a:pt x="0" y="323"/>
                </a:lnTo>
                <a:lnTo>
                  <a:pt x="0" y="312"/>
                </a:lnTo>
                <a:lnTo>
                  <a:pt x="0" y="289"/>
                </a:lnTo>
                <a:lnTo>
                  <a:pt x="10" y="254"/>
                </a:lnTo>
                <a:lnTo>
                  <a:pt x="10" y="219"/>
                </a:lnTo>
                <a:lnTo>
                  <a:pt x="10" y="196"/>
                </a:lnTo>
                <a:lnTo>
                  <a:pt x="19" y="185"/>
                </a:lnTo>
                <a:lnTo>
                  <a:pt x="19" y="173"/>
                </a:lnTo>
                <a:lnTo>
                  <a:pt x="29" y="162"/>
                </a:lnTo>
                <a:lnTo>
                  <a:pt x="29" y="150"/>
                </a:lnTo>
                <a:lnTo>
                  <a:pt x="39" y="139"/>
                </a:lnTo>
                <a:lnTo>
                  <a:pt x="48" y="127"/>
                </a:lnTo>
                <a:lnTo>
                  <a:pt x="67" y="115"/>
                </a:lnTo>
                <a:lnTo>
                  <a:pt x="96" y="104"/>
                </a:lnTo>
                <a:lnTo>
                  <a:pt x="115" y="92"/>
                </a:lnTo>
                <a:lnTo>
                  <a:pt x="125" y="81"/>
                </a:lnTo>
                <a:lnTo>
                  <a:pt x="135" y="69"/>
                </a:lnTo>
                <a:lnTo>
                  <a:pt x="144" y="69"/>
                </a:lnTo>
                <a:lnTo>
                  <a:pt x="154" y="69"/>
                </a:lnTo>
                <a:lnTo>
                  <a:pt x="164" y="58"/>
                </a:lnTo>
                <a:lnTo>
                  <a:pt x="173" y="46"/>
                </a:lnTo>
                <a:lnTo>
                  <a:pt x="183" y="35"/>
                </a:lnTo>
                <a:lnTo>
                  <a:pt x="192" y="35"/>
                </a:lnTo>
                <a:lnTo>
                  <a:pt x="212" y="23"/>
                </a:lnTo>
                <a:lnTo>
                  <a:pt x="221" y="23"/>
                </a:lnTo>
                <a:lnTo>
                  <a:pt x="231" y="12"/>
                </a:lnTo>
                <a:lnTo>
                  <a:pt x="240" y="12"/>
                </a:lnTo>
                <a:lnTo>
                  <a:pt x="250" y="12"/>
                </a:lnTo>
                <a:lnTo>
                  <a:pt x="260" y="12"/>
                </a:lnTo>
                <a:lnTo>
                  <a:pt x="269" y="12"/>
                </a:lnTo>
                <a:lnTo>
                  <a:pt x="279" y="12"/>
                </a:lnTo>
                <a:lnTo>
                  <a:pt x="279" y="0"/>
                </a:lnTo>
                <a:lnTo>
                  <a:pt x="289" y="0"/>
                </a:lnTo>
                <a:lnTo>
                  <a:pt x="298" y="0"/>
                </a:lnTo>
                <a:lnTo>
                  <a:pt x="308" y="0"/>
                </a:lnTo>
                <a:lnTo>
                  <a:pt x="317" y="0"/>
                </a:lnTo>
                <a:lnTo>
                  <a:pt x="327" y="12"/>
                </a:lnTo>
              </a:path>
            </a:pathLst>
          </a:custGeom>
          <a:solidFill>
            <a:srgbClr val="25D0DF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1164" name="Line 29"/>
          <p:cNvSpPr>
            <a:spLocks noChangeShapeType="1"/>
          </p:cNvSpPr>
          <p:nvPr/>
        </p:nvSpPr>
        <p:spPr bwMode="auto">
          <a:xfrm>
            <a:off x="5932488" y="5340350"/>
            <a:ext cx="111442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1165" name="Line 30"/>
          <p:cNvSpPr>
            <a:spLocks noChangeShapeType="1"/>
          </p:cNvSpPr>
          <p:nvPr/>
        </p:nvSpPr>
        <p:spPr bwMode="auto">
          <a:xfrm flipH="1" flipV="1">
            <a:off x="8502650" y="3679825"/>
            <a:ext cx="158750" cy="73501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1166" name="Freeform 31"/>
          <p:cNvSpPr>
            <a:spLocks/>
          </p:cNvSpPr>
          <p:nvPr/>
        </p:nvSpPr>
        <p:spPr bwMode="auto">
          <a:xfrm>
            <a:off x="5578475" y="2930525"/>
            <a:ext cx="2951163" cy="2268538"/>
          </a:xfrm>
          <a:custGeom>
            <a:avLst/>
            <a:gdLst>
              <a:gd name="T0" fmla="*/ 2147483647 w 1859"/>
              <a:gd name="T1" fmla="*/ 2147483647 h 1429"/>
              <a:gd name="T2" fmla="*/ 2147483647 w 1859"/>
              <a:gd name="T3" fmla="*/ 2147483647 h 1429"/>
              <a:gd name="T4" fmla="*/ 2147483647 w 1859"/>
              <a:gd name="T5" fmla="*/ 2147483647 h 1429"/>
              <a:gd name="T6" fmla="*/ 2147483647 w 1859"/>
              <a:gd name="T7" fmla="*/ 2147483647 h 1429"/>
              <a:gd name="T8" fmla="*/ 2147483647 w 1859"/>
              <a:gd name="T9" fmla="*/ 2147483647 h 1429"/>
              <a:gd name="T10" fmla="*/ 2147483647 w 1859"/>
              <a:gd name="T11" fmla="*/ 2147483647 h 1429"/>
              <a:gd name="T12" fmla="*/ 2147483647 w 1859"/>
              <a:gd name="T13" fmla="*/ 2147483647 h 1429"/>
              <a:gd name="T14" fmla="*/ 2147483647 w 1859"/>
              <a:gd name="T15" fmla="*/ 2147483647 h 1429"/>
              <a:gd name="T16" fmla="*/ 2147483647 w 1859"/>
              <a:gd name="T17" fmla="*/ 2147483647 h 1429"/>
              <a:gd name="T18" fmla="*/ 2147483647 w 1859"/>
              <a:gd name="T19" fmla="*/ 0 h 1429"/>
              <a:gd name="T20" fmla="*/ 2147483647 w 1859"/>
              <a:gd name="T21" fmla="*/ 2147483647 h 1429"/>
              <a:gd name="T22" fmla="*/ 2147483647 w 1859"/>
              <a:gd name="T23" fmla="*/ 0 h 1429"/>
              <a:gd name="T24" fmla="*/ 2147483647 w 1859"/>
              <a:gd name="T25" fmla="*/ 2147483647 h 1429"/>
              <a:gd name="T26" fmla="*/ 2147483647 w 1859"/>
              <a:gd name="T27" fmla="*/ 2147483647 h 1429"/>
              <a:gd name="T28" fmla="*/ 2147483647 w 1859"/>
              <a:gd name="T29" fmla="*/ 2147483647 h 1429"/>
              <a:gd name="T30" fmla="*/ 2147483647 w 1859"/>
              <a:gd name="T31" fmla="*/ 2147483647 h 1429"/>
              <a:gd name="T32" fmla="*/ 2147483647 w 1859"/>
              <a:gd name="T33" fmla="*/ 2147483647 h 1429"/>
              <a:gd name="T34" fmla="*/ 2147483647 w 1859"/>
              <a:gd name="T35" fmla="*/ 2147483647 h 1429"/>
              <a:gd name="T36" fmla="*/ 2147483647 w 1859"/>
              <a:gd name="T37" fmla="*/ 2147483647 h 1429"/>
              <a:gd name="T38" fmla="*/ 2147483647 w 1859"/>
              <a:gd name="T39" fmla="*/ 2147483647 h 1429"/>
              <a:gd name="T40" fmla="*/ 2147483647 w 1859"/>
              <a:gd name="T41" fmla="*/ 2147483647 h 1429"/>
              <a:gd name="T42" fmla="*/ 2147483647 w 1859"/>
              <a:gd name="T43" fmla="*/ 2147483647 h 1429"/>
              <a:gd name="T44" fmla="*/ 2147483647 w 1859"/>
              <a:gd name="T45" fmla="*/ 2147483647 h 1429"/>
              <a:gd name="T46" fmla="*/ 2147483647 w 1859"/>
              <a:gd name="T47" fmla="*/ 2147483647 h 1429"/>
              <a:gd name="T48" fmla="*/ 2147483647 w 1859"/>
              <a:gd name="T49" fmla="*/ 2147483647 h 1429"/>
              <a:gd name="T50" fmla="*/ 2147483647 w 1859"/>
              <a:gd name="T51" fmla="*/ 2147483647 h 1429"/>
              <a:gd name="T52" fmla="*/ 2147483647 w 1859"/>
              <a:gd name="T53" fmla="*/ 2147483647 h 1429"/>
              <a:gd name="T54" fmla="*/ 2147483647 w 1859"/>
              <a:gd name="T55" fmla="*/ 2147483647 h 1429"/>
              <a:gd name="T56" fmla="*/ 2147483647 w 1859"/>
              <a:gd name="T57" fmla="*/ 2147483647 h 1429"/>
              <a:gd name="T58" fmla="*/ 2147483647 w 1859"/>
              <a:gd name="T59" fmla="*/ 2147483647 h 1429"/>
              <a:gd name="T60" fmla="*/ 2147483647 w 1859"/>
              <a:gd name="T61" fmla="*/ 2147483647 h 1429"/>
              <a:gd name="T62" fmla="*/ 2147483647 w 1859"/>
              <a:gd name="T63" fmla="*/ 2147483647 h 1429"/>
              <a:gd name="T64" fmla="*/ 2147483647 w 1859"/>
              <a:gd name="T65" fmla="*/ 2147483647 h 1429"/>
              <a:gd name="T66" fmla="*/ 2147483647 w 1859"/>
              <a:gd name="T67" fmla="*/ 2147483647 h 1429"/>
              <a:gd name="T68" fmla="*/ 2147483647 w 1859"/>
              <a:gd name="T69" fmla="*/ 2147483647 h 1429"/>
              <a:gd name="T70" fmla="*/ 2147483647 w 1859"/>
              <a:gd name="T71" fmla="*/ 2147483647 h 1429"/>
              <a:gd name="T72" fmla="*/ 2147483647 w 1859"/>
              <a:gd name="T73" fmla="*/ 2147483647 h 1429"/>
              <a:gd name="T74" fmla="*/ 2147483647 w 1859"/>
              <a:gd name="T75" fmla="*/ 2147483647 h 1429"/>
              <a:gd name="T76" fmla="*/ 2147483647 w 1859"/>
              <a:gd name="T77" fmla="*/ 2147483647 h 1429"/>
              <a:gd name="T78" fmla="*/ 2147483647 w 1859"/>
              <a:gd name="T79" fmla="*/ 2147483647 h 1429"/>
              <a:gd name="T80" fmla="*/ 2147483647 w 1859"/>
              <a:gd name="T81" fmla="*/ 2147483647 h 1429"/>
              <a:gd name="T82" fmla="*/ 2147483647 w 1859"/>
              <a:gd name="T83" fmla="*/ 2147483647 h 1429"/>
              <a:gd name="T84" fmla="*/ 2147483647 w 1859"/>
              <a:gd name="T85" fmla="*/ 2147483647 h 1429"/>
              <a:gd name="T86" fmla="*/ 2147483647 w 1859"/>
              <a:gd name="T87" fmla="*/ 2147483647 h 1429"/>
              <a:gd name="T88" fmla="*/ 2147483647 w 1859"/>
              <a:gd name="T89" fmla="*/ 2147483647 h 1429"/>
              <a:gd name="T90" fmla="*/ 2147483647 w 1859"/>
              <a:gd name="T91" fmla="*/ 2147483647 h 1429"/>
              <a:gd name="T92" fmla="*/ 2147483647 w 1859"/>
              <a:gd name="T93" fmla="*/ 2147483647 h 142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859"/>
              <a:gd name="T142" fmla="*/ 0 h 1429"/>
              <a:gd name="T143" fmla="*/ 1859 w 1859"/>
              <a:gd name="T144" fmla="*/ 1429 h 1429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859" h="1429">
                <a:moveTo>
                  <a:pt x="133" y="407"/>
                </a:moveTo>
                <a:lnTo>
                  <a:pt x="133" y="407"/>
                </a:lnTo>
                <a:lnTo>
                  <a:pt x="82" y="370"/>
                </a:lnTo>
                <a:lnTo>
                  <a:pt x="80" y="356"/>
                </a:lnTo>
                <a:lnTo>
                  <a:pt x="62" y="340"/>
                </a:lnTo>
                <a:lnTo>
                  <a:pt x="54" y="326"/>
                </a:lnTo>
                <a:lnTo>
                  <a:pt x="56" y="302"/>
                </a:lnTo>
                <a:lnTo>
                  <a:pt x="44" y="284"/>
                </a:lnTo>
                <a:lnTo>
                  <a:pt x="42" y="242"/>
                </a:lnTo>
                <a:lnTo>
                  <a:pt x="26" y="212"/>
                </a:lnTo>
                <a:lnTo>
                  <a:pt x="24" y="184"/>
                </a:lnTo>
                <a:lnTo>
                  <a:pt x="18" y="162"/>
                </a:lnTo>
                <a:lnTo>
                  <a:pt x="16" y="130"/>
                </a:lnTo>
                <a:lnTo>
                  <a:pt x="6" y="106"/>
                </a:lnTo>
                <a:lnTo>
                  <a:pt x="6" y="92"/>
                </a:lnTo>
                <a:lnTo>
                  <a:pt x="72" y="124"/>
                </a:lnTo>
                <a:lnTo>
                  <a:pt x="148" y="140"/>
                </a:lnTo>
                <a:lnTo>
                  <a:pt x="210" y="136"/>
                </a:lnTo>
                <a:lnTo>
                  <a:pt x="274" y="108"/>
                </a:lnTo>
                <a:lnTo>
                  <a:pt x="318" y="80"/>
                </a:lnTo>
                <a:lnTo>
                  <a:pt x="354" y="46"/>
                </a:lnTo>
                <a:lnTo>
                  <a:pt x="392" y="36"/>
                </a:lnTo>
                <a:lnTo>
                  <a:pt x="408" y="34"/>
                </a:lnTo>
                <a:lnTo>
                  <a:pt x="430" y="28"/>
                </a:lnTo>
                <a:lnTo>
                  <a:pt x="452" y="18"/>
                </a:lnTo>
                <a:lnTo>
                  <a:pt x="474" y="16"/>
                </a:lnTo>
                <a:lnTo>
                  <a:pt x="486" y="12"/>
                </a:lnTo>
                <a:lnTo>
                  <a:pt x="502" y="10"/>
                </a:lnTo>
                <a:lnTo>
                  <a:pt x="522" y="2"/>
                </a:lnTo>
                <a:lnTo>
                  <a:pt x="554" y="0"/>
                </a:lnTo>
                <a:lnTo>
                  <a:pt x="586" y="4"/>
                </a:lnTo>
                <a:lnTo>
                  <a:pt x="604" y="8"/>
                </a:lnTo>
                <a:lnTo>
                  <a:pt x="654" y="16"/>
                </a:lnTo>
                <a:lnTo>
                  <a:pt x="698" y="12"/>
                </a:lnTo>
                <a:lnTo>
                  <a:pt x="772" y="0"/>
                </a:lnTo>
                <a:lnTo>
                  <a:pt x="830" y="0"/>
                </a:lnTo>
                <a:lnTo>
                  <a:pt x="880" y="18"/>
                </a:lnTo>
                <a:lnTo>
                  <a:pt x="926" y="22"/>
                </a:lnTo>
                <a:lnTo>
                  <a:pt x="968" y="38"/>
                </a:lnTo>
                <a:lnTo>
                  <a:pt x="1004" y="54"/>
                </a:lnTo>
                <a:lnTo>
                  <a:pt x="1052" y="56"/>
                </a:lnTo>
                <a:lnTo>
                  <a:pt x="1150" y="60"/>
                </a:lnTo>
                <a:lnTo>
                  <a:pt x="1228" y="56"/>
                </a:lnTo>
                <a:lnTo>
                  <a:pt x="1286" y="64"/>
                </a:lnTo>
                <a:lnTo>
                  <a:pt x="1350" y="60"/>
                </a:lnTo>
                <a:lnTo>
                  <a:pt x="1376" y="66"/>
                </a:lnTo>
                <a:lnTo>
                  <a:pt x="1428" y="62"/>
                </a:lnTo>
                <a:lnTo>
                  <a:pt x="1474" y="76"/>
                </a:lnTo>
                <a:lnTo>
                  <a:pt x="1508" y="98"/>
                </a:lnTo>
                <a:lnTo>
                  <a:pt x="1526" y="138"/>
                </a:lnTo>
                <a:lnTo>
                  <a:pt x="1528" y="190"/>
                </a:lnTo>
                <a:lnTo>
                  <a:pt x="1528" y="222"/>
                </a:lnTo>
                <a:lnTo>
                  <a:pt x="1542" y="262"/>
                </a:lnTo>
                <a:lnTo>
                  <a:pt x="1576" y="292"/>
                </a:lnTo>
                <a:lnTo>
                  <a:pt x="1598" y="326"/>
                </a:lnTo>
                <a:lnTo>
                  <a:pt x="1616" y="364"/>
                </a:lnTo>
                <a:lnTo>
                  <a:pt x="1636" y="404"/>
                </a:lnTo>
                <a:lnTo>
                  <a:pt x="1668" y="432"/>
                </a:lnTo>
                <a:lnTo>
                  <a:pt x="1696" y="454"/>
                </a:lnTo>
                <a:lnTo>
                  <a:pt x="1710" y="472"/>
                </a:lnTo>
                <a:lnTo>
                  <a:pt x="1732" y="498"/>
                </a:lnTo>
                <a:lnTo>
                  <a:pt x="1742" y="532"/>
                </a:lnTo>
                <a:lnTo>
                  <a:pt x="1758" y="568"/>
                </a:lnTo>
                <a:lnTo>
                  <a:pt x="1772" y="608"/>
                </a:lnTo>
                <a:lnTo>
                  <a:pt x="1766" y="636"/>
                </a:lnTo>
                <a:lnTo>
                  <a:pt x="1758" y="664"/>
                </a:lnTo>
                <a:lnTo>
                  <a:pt x="1752" y="694"/>
                </a:lnTo>
                <a:lnTo>
                  <a:pt x="1766" y="716"/>
                </a:lnTo>
                <a:lnTo>
                  <a:pt x="1786" y="734"/>
                </a:lnTo>
                <a:lnTo>
                  <a:pt x="1812" y="770"/>
                </a:lnTo>
                <a:lnTo>
                  <a:pt x="1828" y="820"/>
                </a:lnTo>
                <a:lnTo>
                  <a:pt x="1850" y="862"/>
                </a:lnTo>
                <a:lnTo>
                  <a:pt x="1856" y="902"/>
                </a:lnTo>
                <a:lnTo>
                  <a:pt x="1848" y="938"/>
                </a:lnTo>
                <a:lnTo>
                  <a:pt x="1858" y="990"/>
                </a:lnTo>
                <a:lnTo>
                  <a:pt x="1848" y="1034"/>
                </a:lnTo>
                <a:lnTo>
                  <a:pt x="1828" y="1092"/>
                </a:lnTo>
                <a:lnTo>
                  <a:pt x="1798" y="1138"/>
                </a:lnTo>
                <a:lnTo>
                  <a:pt x="1764" y="1174"/>
                </a:lnTo>
                <a:lnTo>
                  <a:pt x="1746" y="1190"/>
                </a:lnTo>
                <a:lnTo>
                  <a:pt x="1724" y="1206"/>
                </a:lnTo>
                <a:lnTo>
                  <a:pt x="1690" y="1246"/>
                </a:lnTo>
                <a:lnTo>
                  <a:pt x="1648" y="1280"/>
                </a:lnTo>
                <a:lnTo>
                  <a:pt x="1612" y="1288"/>
                </a:lnTo>
                <a:lnTo>
                  <a:pt x="1582" y="1328"/>
                </a:lnTo>
                <a:lnTo>
                  <a:pt x="1520" y="1368"/>
                </a:lnTo>
                <a:lnTo>
                  <a:pt x="1466" y="1372"/>
                </a:lnTo>
                <a:lnTo>
                  <a:pt x="1416" y="1378"/>
                </a:lnTo>
                <a:lnTo>
                  <a:pt x="1374" y="1384"/>
                </a:lnTo>
                <a:lnTo>
                  <a:pt x="1340" y="1398"/>
                </a:lnTo>
                <a:lnTo>
                  <a:pt x="1300" y="1418"/>
                </a:lnTo>
                <a:lnTo>
                  <a:pt x="1248" y="1428"/>
                </a:lnTo>
                <a:lnTo>
                  <a:pt x="1206" y="1414"/>
                </a:lnTo>
                <a:lnTo>
                  <a:pt x="1150" y="1420"/>
                </a:lnTo>
                <a:lnTo>
                  <a:pt x="1102" y="1410"/>
                </a:lnTo>
                <a:lnTo>
                  <a:pt x="1056" y="1420"/>
                </a:lnTo>
                <a:lnTo>
                  <a:pt x="1000" y="1406"/>
                </a:lnTo>
                <a:lnTo>
                  <a:pt x="968" y="1382"/>
                </a:lnTo>
                <a:lnTo>
                  <a:pt x="932" y="1378"/>
                </a:lnTo>
                <a:lnTo>
                  <a:pt x="876" y="1388"/>
                </a:lnTo>
                <a:lnTo>
                  <a:pt x="806" y="1374"/>
                </a:lnTo>
                <a:lnTo>
                  <a:pt x="760" y="1340"/>
                </a:lnTo>
                <a:lnTo>
                  <a:pt x="720" y="1294"/>
                </a:lnTo>
                <a:lnTo>
                  <a:pt x="688" y="1232"/>
                </a:lnTo>
                <a:lnTo>
                  <a:pt x="648" y="1198"/>
                </a:lnTo>
                <a:lnTo>
                  <a:pt x="600" y="1178"/>
                </a:lnTo>
                <a:lnTo>
                  <a:pt x="548" y="1166"/>
                </a:lnTo>
                <a:lnTo>
                  <a:pt x="506" y="1160"/>
                </a:lnTo>
                <a:lnTo>
                  <a:pt x="434" y="1164"/>
                </a:lnTo>
                <a:lnTo>
                  <a:pt x="400" y="1178"/>
                </a:lnTo>
                <a:lnTo>
                  <a:pt x="364" y="1186"/>
                </a:lnTo>
                <a:lnTo>
                  <a:pt x="326" y="1174"/>
                </a:lnTo>
                <a:lnTo>
                  <a:pt x="286" y="1164"/>
                </a:lnTo>
                <a:lnTo>
                  <a:pt x="246" y="1168"/>
                </a:lnTo>
                <a:lnTo>
                  <a:pt x="208" y="1160"/>
                </a:lnTo>
                <a:lnTo>
                  <a:pt x="154" y="1164"/>
                </a:lnTo>
                <a:lnTo>
                  <a:pt x="96" y="1176"/>
                </a:lnTo>
                <a:lnTo>
                  <a:pt x="48" y="1202"/>
                </a:lnTo>
                <a:lnTo>
                  <a:pt x="0" y="1238"/>
                </a:lnTo>
                <a:lnTo>
                  <a:pt x="172" y="918"/>
                </a:lnTo>
                <a:lnTo>
                  <a:pt x="170" y="854"/>
                </a:lnTo>
                <a:lnTo>
                  <a:pt x="182" y="832"/>
                </a:lnTo>
                <a:lnTo>
                  <a:pt x="180" y="764"/>
                </a:lnTo>
                <a:lnTo>
                  <a:pt x="179" y="695"/>
                </a:lnTo>
                <a:lnTo>
                  <a:pt x="179" y="676"/>
                </a:lnTo>
                <a:lnTo>
                  <a:pt x="179" y="657"/>
                </a:lnTo>
                <a:lnTo>
                  <a:pt x="179" y="647"/>
                </a:lnTo>
                <a:lnTo>
                  <a:pt x="156" y="628"/>
                </a:lnTo>
                <a:lnTo>
                  <a:pt x="156" y="608"/>
                </a:lnTo>
                <a:lnTo>
                  <a:pt x="156" y="589"/>
                </a:lnTo>
                <a:lnTo>
                  <a:pt x="156" y="570"/>
                </a:lnTo>
                <a:lnTo>
                  <a:pt x="156" y="551"/>
                </a:lnTo>
                <a:lnTo>
                  <a:pt x="156" y="541"/>
                </a:lnTo>
                <a:lnTo>
                  <a:pt x="156" y="522"/>
                </a:lnTo>
                <a:lnTo>
                  <a:pt x="156" y="503"/>
                </a:lnTo>
                <a:lnTo>
                  <a:pt x="133" y="503"/>
                </a:lnTo>
                <a:lnTo>
                  <a:pt x="118" y="470"/>
                </a:lnTo>
                <a:lnTo>
                  <a:pt x="110" y="464"/>
                </a:lnTo>
                <a:lnTo>
                  <a:pt x="112" y="428"/>
                </a:lnTo>
                <a:lnTo>
                  <a:pt x="102" y="416"/>
                </a:lnTo>
                <a:lnTo>
                  <a:pt x="92" y="396"/>
                </a:lnTo>
                <a:lnTo>
                  <a:pt x="90" y="378"/>
                </a:lnTo>
              </a:path>
            </a:pathLst>
          </a:custGeom>
          <a:solidFill>
            <a:srgbClr val="25D0DF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1167" name="Freeform 32"/>
          <p:cNvSpPr>
            <a:spLocks/>
          </p:cNvSpPr>
          <p:nvPr/>
        </p:nvSpPr>
        <p:spPr bwMode="auto">
          <a:xfrm>
            <a:off x="6637338" y="4076700"/>
            <a:ext cx="1797050" cy="1033463"/>
          </a:xfrm>
          <a:custGeom>
            <a:avLst/>
            <a:gdLst>
              <a:gd name="T0" fmla="*/ 2147483647 w 1132"/>
              <a:gd name="T1" fmla="*/ 2147483647 h 651"/>
              <a:gd name="T2" fmla="*/ 2147483647 w 1132"/>
              <a:gd name="T3" fmla="*/ 2147483647 h 651"/>
              <a:gd name="T4" fmla="*/ 2147483647 w 1132"/>
              <a:gd name="T5" fmla="*/ 2147483647 h 651"/>
              <a:gd name="T6" fmla="*/ 2147483647 w 1132"/>
              <a:gd name="T7" fmla="*/ 2147483647 h 651"/>
              <a:gd name="T8" fmla="*/ 2147483647 w 1132"/>
              <a:gd name="T9" fmla="*/ 2147483647 h 651"/>
              <a:gd name="T10" fmla="*/ 2147483647 w 1132"/>
              <a:gd name="T11" fmla="*/ 2147483647 h 651"/>
              <a:gd name="T12" fmla="*/ 2147483647 w 1132"/>
              <a:gd name="T13" fmla="*/ 2147483647 h 651"/>
              <a:gd name="T14" fmla="*/ 2147483647 w 1132"/>
              <a:gd name="T15" fmla="*/ 2147483647 h 651"/>
              <a:gd name="T16" fmla="*/ 2147483647 w 1132"/>
              <a:gd name="T17" fmla="*/ 2147483647 h 651"/>
              <a:gd name="T18" fmla="*/ 2147483647 w 1132"/>
              <a:gd name="T19" fmla="*/ 2147483647 h 651"/>
              <a:gd name="T20" fmla="*/ 2147483647 w 1132"/>
              <a:gd name="T21" fmla="*/ 2147483647 h 651"/>
              <a:gd name="T22" fmla="*/ 2147483647 w 1132"/>
              <a:gd name="T23" fmla="*/ 2147483647 h 651"/>
              <a:gd name="T24" fmla="*/ 2147483647 w 1132"/>
              <a:gd name="T25" fmla="*/ 2147483647 h 651"/>
              <a:gd name="T26" fmla="*/ 2147483647 w 1132"/>
              <a:gd name="T27" fmla="*/ 2147483647 h 651"/>
              <a:gd name="T28" fmla="*/ 2147483647 w 1132"/>
              <a:gd name="T29" fmla="*/ 2147483647 h 651"/>
              <a:gd name="T30" fmla="*/ 2147483647 w 1132"/>
              <a:gd name="T31" fmla="*/ 2147483647 h 651"/>
              <a:gd name="T32" fmla="*/ 2147483647 w 1132"/>
              <a:gd name="T33" fmla="*/ 2147483647 h 651"/>
              <a:gd name="T34" fmla="*/ 2147483647 w 1132"/>
              <a:gd name="T35" fmla="*/ 2147483647 h 651"/>
              <a:gd name="T36" fmla="*/ 2147483647 w 1132"/>
              <a:gd name="T37" fmla="*/ 2147483647 h 651"/>
              <a:gd name="T38" fmla="*/ 2147483647 w 1132"/>
              <a:gd name="T39" fmla="*/ 2147483647 h 651"/>
              <a:gd name="T40" fmla="*/ 2147483647 w 1132"/>
              <a:gd name="T41" fmla="*/ 2147483647 h 651"/>
              <a:gd name="T42" fmla="*/ 2147483647 w 1132"/>
              <a:gd name="T43" fmla="*/ 2147483647 h 651"/>
              <a:gd name="T44" fmla="*/ 2147483647 w 1132"/>
              <a:gd name="T45" fmla="*/ 2147483647 h 651"/>
              <a:gd name="T46" fmla="*/ 2147483647 w 1132"/>
              <a:gd name="T47" fmla="*/ 2147483647 h 651"/>
              <a:gd name="T48" fmla="*/ 2147483647 w 1132"/>
              <a:gd name="T49" fmla="*/ 2147483647 h 651"/>
              <a:gd name="T50" fmla="*/ 2147483647 w 1132"/>
              <a:gd name="T51" fmla="*/ 2147483647 h 651"/>
              <a:gd name="T52" fmla="*/ 2147483647 w 1132"/>
              <a:gd name="T53" fmla="*/ 2147483647 h 651"/>
              <a:gd name="T54" fmla="*/ 2147483647 w 1132"/>
              <a:gd name="T55" fmla="*/ 2147483647 h 651"/>
              <a:gd name="T56" fmla="*/ 2147483647 w 1132"/>
              <a:gd name="T57" fmla="*/ 2147483647 h 651"/>
              <a:gd name="T58" fmla="*/ 2147483647 w 1132"/>
              <a:gd name="T59" fmla="*/ 2147483647 h 651"/>
              <a:gd name="T60" fmla="*/ 0 w 1132"/>
              <a:gd name="T61" fmla="*/ 2147483647 h 651"/>
              <a:gd name="T62" fmla="*/ 0 w 1132"/>
              <a:gd name="T63" fmla="*/ 2147483647 h 651"/>
              <a:gd name="T64" fmla="*/ 2147483647 w 1132"/>
              <a:gd name="T65" fmla="*/ 2147483647 h 651"/>
              <a:gd name="T66" fmla="*/ 2147483647 w 1132"/>
              <a:gd name="T67" fmla="*/ 2147483647 h 651"/>
              <a:gd name="T68" fmla="*/ 2147483647 w 1132"/>
              <a:gd name="T69" fmla="*/ 2147483647 h 651"/>
              <a:gd name="T70" fmla="*/ 2147483647 w 1132"/>
              <a:gd name="T71" fmla="*/ 2147483647 h 651"/>
              <a:gd name="T72" fmla="*/ 2147483647 w 1132"/>
              <a:gd name="T73" fmla="*/ 2147483647 h 651"/>
              <a:gd name="T74" fmla="*/ 2147483647 w 1132"/>
              <a:gd name="T75" fmla="*/ 2147483647 h 651"/>
              <a:gd name="T76" fmla="*/ 2147483647 w 1132"/>
              <a:gd name="T77" fmla="*/ 2147483647 h 651"/>
              <a:gd name="T78" fmla="*/ 2147483647 w 1132"/>
              <a:gd name="T79" fmla="*/ 2147483647 h 651"/>
              <a:gd name="T80" fmla="*/ 2147483647 w 1132"/>
              <a:gd name="T81" fmla="*/ 2147483647 h 651"/>
              <a:gd name="T82" fmla="*/ 2147483647 w 1132"/>
              <a:gd name="T83" fmla="*/ 2147483647 h 651"/>
              <a:gd name="T84" fmla="*/ 2147483647 w 1132"/>
              <a:gd name="T85" fmla="*/ 2147483647 h 651"/>
              <a:gd name="T86" fmla="*/ 2147483647 w 1132"/>
              <a:gd name="T87" fmla="*/ 2147483647 h 651"/>
              <a:gd name="T88" fmla="*/ 2147483647 w 1132"/>
              <a:gd name="T89" fmla="*/ 2147483647 h 651"/>
              <a:gd name="T90" fmla="*/ 2147483647 w 1132"/>
              <a:gd name="T91" fmla="*/ 2147483647 h 651"/>
              <a:gd name="T92" fmla="*/ 2147483647 w 1132"/>
              <a:gd name="T93" fmla="*/ 2147483647 h 65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132"/>
              <a:gd name="T142" fmla="*/ 0 h 651"/>
              <a:gd name="T143" fmla="*/ 1132 w 1132"/>
              <a:gd name="T144" fmla="*/ 651 h 651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132" h="651">
                <a:moveTo>
                  <a:pt x="819" y="10"/>
                </a:moveTo>
                <a:lnTo>
                  <a:pt x="831" y="16"/>
                </a:lnTo>
                <a:lnTo>
                  <a:pt x="843" y="16"/>
                </a:lnTo>
                <a:lnTo>
                  <a:pt x="866" y="16"/>
                </a:lnTo>
                <a:lnTo>
                  <a:pt x="889" y="16"/>
                </a:lnTo>
                <a:lnTo>
                  <a:pt x="912" y="16"/>
                </a:lnTo>
                <a:lnTo>
                  <a:pt x="935" y="16"/>
                </a:lnTo>
                <a:lnTo>
                  <a:pt x="946" y="16"/>
                </a:lnTo>
                <a:lnTo>
                  <a:pt x="970" y="16"/>
                </a:lnTo>
                <a:lnTo>
                  <a:pt x="993" y="16"/>
                </a:lnTo>
                <a:lnTo>
                  <a:pt x="1016" y="35"/>
                </a:lnTo>
                <a:lnTo>
                  <a:pt x="1039" y="35"/>
                </a:lnTo>
                <a:lnTo>
                  <a:pt x="1062" y="54"/>
                </a:lnTo>
                <a:lnTo>
                  <a:pt x="1085" y="54"/>
                </a:lnTo>
                <a:lnTo>
                  <a:pt x="1085" y="73"/>
                </a:lnTo>
                <a:lnTo>
                  <a:pt x="1108" y="93"/>
                </a:lnTo>
                <a:lnTo>
                  <a:pt x="1108" y="112"/>
                </a:lnTo>
                <a:lnTo>
                  <a:pt x="1131" y="131"/>
                </a:lnTo>
                <a:lnTo>
                  <a:pt x="1131" y="169"/>
                </a:lnTo>
                <a:lnTo>
                  <a:pt x="1131" y="189"/>
                </a:lnTo>
                <a:lnTo>
                  <a:pt x="1131" y="237"/>
                </a:lnTo>
                <a:lnTo>
                  <a:pt x="1131" y="246"/>
                </a:lnTo>
                <a:lnTo>
                  <a:pt x="1131" y="266"/>
                </a:lnTo>
                <a:lnTo>
                  <a:pt x="1131" y="285"/>
                </a:lnTo>
                <a:lnTo>
                  <a:pt x="1131" y="304"/>
                </a:lnTo>
                <a:lnTo>
                  <a:pt x="1108" y="323"/>
                </a:lnTo>
                <a:lnTo>
                  <a:pt x="1108" y="343"/>
                </a:lnTo>
                <a:lnTo>
                  <a:pt x="1073" y="381"/>
                </a:lnTo>
                <a:lnTo>
                  <a:pt x="1050" y="400"/>
                </a:lnTo>
                <a:lnTo>
                  <a:pt x="1027" y="448"/>
                </a:lnTo>
                <a:lnTo>
                  <a:pt x="1004" y="468"/>
                </a:lnTo>
                <a:lnTo>
                  <a:pt x="981" y="487"/>
                </a:lnTo>
                <a:lnTo>
                  <a:pt x="958" y="506"/>
                </a:lnTo>
                <a:lnTo>
                  <a:pt x="935" y="525"/>
                </a:lnTo>
                <a:lnTo>
                  <a:pt x="912" y="544"/>
                </a:lnTo>
                <a:lnTo>
                  <a:pt x="889" y="564"/>
                </a:lnTo>
                <a:lnTo>
                  <a:pt x="866" y="583"/>
                </a:lnTo>
                <a:lnTo>
                  <a:pt x="843" y="602"/>
                </a:lnTo>
                <a:lnTo>
                  <a:pt x="819" y="621"/>
                </a:lnTo>
                <a:lnTo>
                  <a:pt x="762" y="621"/>
                </a:lnTo>
                <a:lnTo>
                  <a:pt x="739" y="621"/>
                </a:lnTo>
                <a:lnTo>
                  <a:pt x="727" y="621"/>
                </a:lnTo>
                <a:lnTo>
                  <a:pt x="669" y="621"/>
                </a:lnTo>
                <a:lnTo>
                  <a:pt x="623" y="650"/>
                </a:lnTo>
                <a:lnTo>
                  <a:pt x="542" y="650"/>
                </a:lnTo>
                <a:lnTo>
                  <a:pt x="485" y="650"/>
                </a:lnTo>
                <a:lnTo>
                  <a:pt x="439" y="650"/>
                </a:lnTo>
                <a:lnTo>
                  <a:pt x="392" y="650"/>
                </a:lnTo>
                <a:lnTo>
                  <a:pt x="335" y="621"/>
                </a:lnTo>
                <a:lnTo>
                  <a:pt x="312" y="621"/>
                </a:lnTo>
                <a:lnTo>
                  <a:pt x="288" y="621"/>
                </a:lnTo>
                <a:lnTo>
                  <a:pt x="277" y="621"/>
                </a:lnTo>
                <a:lnTo>
                  <a:pt x="219" y="621"/>
                </a:lnTo>
                <a:lnTo>
                  <a:pt x="173" y="602"/>
                </a:lnTo>
                <a:lnTo>
                  <a:pt x="150" y="602"/>
                </a:lnTo>
                <a:lnTo>
                  <a:pt x="127" y="583"/>
                </a:lnTo>
                <a:lnTo>
                  <a:pt x="104" y="564"/>
                </a:lnTo>
                <a:lnTo>
                  <a:pt x="81" y="544"/>
                </a:lnTo>
                <a:lnTo>
                  <a:pt x="46" y="496"/>
                </a:lnTo>
                <a:lnTo>
                  <a:pt x="23" y="458"/>
                </a:lnTo>
                <a:lnTo>
                  <a:pt x="23" y="391"/>
                </a:lnTo>
                <a:lnTo>
                  <a:pt x="0" y="371"/>
                </a:lnTo>
                <a:lnTo>
                  <a:pt x="0" y="352"/>
                </a:lnTo>
                <a:lnTo>
                  <a:pt x="0" y="333"/>
                </a:lnTo>
                <a:lnTo>
                  <a:pt x="23" y="294"/>
                </a:lnTo>
                <a:lnTo>
                  <a:pt x="23" y="246"/>
                </a:lnTo>
                <a:lnTo>
                  <a:pt x="46" y="227"/>
                </a:lnTo>
                <a:lnTo>
                  <a:pt x="46" y="208"/>
                </a:lnTo>
                <a:lnTo>
                  <a:pt x="81" y="189"/>
                </a:lnTo>
                <a:lnTo>
                  <a:pt x="104" y="169"/>
                </a:lnTo>
                <a:lnTo>
                  <a:pt x="127" y="150"/>
                </a:lnTo>
                <a:lnTo>
                  <a:pt x="138" y="150"/>
                </a:lnTo>
                <a:lnTo>
                  <a:pt x="173" y="131"/>
                </a:lnTo>
                <a:lnTo>
                  <a:pt x="185" y="131"/>
                </a:lnTo>
                <a:lnTo>
                  <a:pt x="208" y="112"/>
                </a:lnTo>
                <a:lnTo>
                  <a:pt x="231" y="112"/>
                </a:lnTo>
                <a:lnTo>
                  <a:pt x="254" y="112"/>
                </a:lnTo>
                <a:lnTo>
                  <a:pt x="277" y="112"/>
                </a:lnTo>
                <a:lnTo>
                  <a:pt x="300" y="93"/>
                </a:lnTo>
                <a:lnTo>
                  <a:pt x="323" y="93"/>
                </a:lnTo>
                <a:lnTo>
                  <a:pt x="369" y="93"/>
                </a:lnTo>
                <a:lnTo>
                  <a:pt x="392" y="93"/>
                </a:lnTo>
                <a:lnTo>
                  <a:pt x="501" y="24"/>
                </a:lnTo>
                <a:lnTo>
                  <a:pt x="533" y="38"/>
                </a:lnTo>
                <a:lnTo>
                  <a:pt x="565" y="44"/>
                </a:lnTo>
                <a:lnTo>
                  <a:pt x="595" y="38"/>
                </a:lnTo>
                <a:lnTo>
                  <a:pt x="631" y="38"/>
                </a:lnTo>
                <a:lnTo>
                  <a:pt x="667" y="36"/>
                </a:lnTo>
                <a:lnTo>
                  <a:pt x="707" y="38"/>
                </a:lnTo>
                <a:lnTo>
                  <a:pt x="739" y="24"/>
                </a:lnTo>
                <a:lnTo>
                  <a:pt x="773" y="0"/>
                </a:lnTo>
                <a:lnTo>
                  <a:pt x="801" y="4"/>
                </a:lnTo>
                <a:lnTo>
                  <a:pt x="809" y="12"/>
                </a:lnTo>
                <a:lnTo>
                  <a:pt x="819" y="10"/>
                </a:lnTo>
              </a:path>
            </a:pathLst>
          </a:custGeom>
          <a:solidFill>
            <a:srgbClr val="BF7400"/>
          </a:solidFill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1168" name="Freeform 33"/>
          <p:cNvSpPr>
            <a:spLocks/>
          </p:cNvSpPr>
          <p:nvPr/>
        </p:nvSpPr>
        <p:spPr bwMode="auto">
          <a:xfrm>
            <a:off x="5670550" y="3048000"/>
            <a:ext cx="1797050" cy="1008063"/>
          </a:xfrm>
          <a:custGeom>
            <a:avLst/>
            <a:gdLst>
              <a:gd name="T0" fmla="*/ 2147483647 w 1132"/>
              <a:gd name="T1" fmla="*/ 2147483647 h 635"/>
              <a:gd name="T2" fmla="*/ 2147483647 w 1132"/>
              <a:gd name="T3" fmla="*/ 2147483647 h 635"/>
              <a:gd name="T4" fmla="*/ 2147483647 w 1132"/>
              <a:gd name="T5" fmla="*/ 2147483647 h 635"/>
              <a:gd name="T6" fmla="*/ 2147483647 w 1132"/>
              <a:gd name="T7" fmla="*/ 2147483647 h 635"/>
              <a:gd name="T8" fmla="*/ 2147483647 w 1132"/>
              <a:gd name="T9" fmla="*/ 2147483647 h 635"/>
              <a:gd name="T10" fmla="*/ 2147483647 w 1132"/>
              <a:gd name="T11" fmla="*/ 2147483647 h 635"/>
              <a:gd name="T12" fmla="*/ 2147483647 w 1132"/>
              <a:gd name="T13" fmla="*/ 2147483647 h 635"/>
              <a:gd name="T14" fmla="*/ 2147483647 w 1132"/>
              <a:gd name="T15" fmla="*/ 2147483647 h 635"/>
              <a:gd name="T16" fmla="*/ 2147483647 w 1132"/>
              <a:gd name="T17" fmla="*/ 2147483647 h 635"/>
              <a:gd name="T18" fmla="*/ 2147483647 w 1132"/>
              <a:gd name="T19" fmla="*/ 2147483647 h 635"/>
              <a:gd name="T20" fmla="*/ 0 w 1132"/>
              <a:gd name="T21" fmla="*/ 2147483647 h 635"/>
              <a:gd name="T22" fmla="*/ 0 w 1132"/>
              <a:gd name="T23" fmla="*/ 2147483647 h 635"/>
              <a:gd name="T24" fmla="*/ 0 w 1132"/>
              <a:gd name="T25" fmla="*/ 2147483647 h 635"/>
              <a:gd name="T26" fmla="*/ 0 w 1132"/>
              <a:gd name="T27" fmla="*/ 2147483647 h 635"/>
              <a:gd name="T28" fmla="*/ 2147483647 w 1132"/>
              <a:gd name="T29" fmla="*/ 2147483647 h 635"/>
              <a:gd name="T30" fmla="*/ 2147483647 w 1132"/>
              <a:gd name="T31" fmla="*/ 2147483647 h 635"/>
              <a:gd name="T32" fmla="*/ 2147483647 w 1132"/>
              <a:gd name="T33" fmla="*/ 2147483647 h 635"/>
              <a:gd name="T34" fmla="*/ 2147483647 w 1132"/>
              <a:gd name="T35" fmla="*/ 2147483647 h 635"/>
              <a:gd name="T36" fmla="*/ 2147483647 w 1132"/>
              <a:gd name="T37" fmla="*/ 2147483647 h 635"/>
              <a:gd name="T38" fmla="*/ 2147483647 w 1132"/>
              <a:gd name="T39" fmla="*/ 2147483647 h 635"/>
              <a:gd name="T40" fmla="*/ 2147483647 w 1132"/>
              <a:gd name="T41" fmla="*/ 2147483647 h 635"/>
              <a:gd name="T42" fmla="*/ 2147483647 w 1132"/>
              <a:gd name="T43" fmla="*/ 2147483647 h 635"/>
              <a:gd name="T44" fmla="*/ 2147483647 w 1132"/>
              <a:gd name="T45" fmla="*/ 2147483647 h 635"/>
              <a:gd name="T46" fmla="*/ 2147483647 w 1132"/>
              <a:gd name="T47" fmla="*/ 0 h 635"/>
              <a:gd name="T48" fmla="*/ 2147483647 w 1132"/>
              <a:gd name="T49" fmla="*/ 0 h 635"/>
              <a:gd name="T50" fmla="*/ 2147483647 w 1132"/>
              <a:gd name="T51" fmla="*/ 0 h 635"/>
              <a:gd name="T52" fmla="*/ 2147483647 w 1132"/>
              <a:gd name="T53" fmla="*/ 2147483647 h 635"/>
              <a:gd name="T54" fmla="*/ 2147483647 w 1132"/>
              <a:gd name="T55" fmla="*/ 2147483647 h 635"/>
              <a:gd name="T56" fmla="*/ 2147483647 w 1132"/>
              <a:gd name="T57" fmla="*/ 2147483647 h 635"/>
              <a:gd name="T58" fmla="*/ 2147483647 w 1132"/>
              <a:gd name="T59" fmla="*/ 2147483647 h 635"/>
              <a:gd name="T60" fmla="*/ 2147483647 w 1132"/>
              <a:gd name="T61" fmla="*/ 2147483647 h 635"/>
              <a:gd name="T62" fmla="*/ 2147483647 w 1132"/>
              <a:gd name="T63" fmla="*/ 2147483647 h 635"/>
              <a:gd name="T64" fmla="*/ 2147483647 w 1132"/>
              <a:gd name="T65" fmla="*/ 2147483647 h 635"/>
              <a:gd name="T66" fmla="*/ 2147483647 w 1132"/>
              <a:gd name="T67" fmla="*/ 2147483647 h 635"/>
              <a:gd name="T68" fmla="*/ 2147483647 w 1132"/>
              <a:gd name="T69" fmla="*/ 2147483647 h 635"/>
              <a:gd name="T70" fmla="*/ 2147483647 w 1132"/>
              <a:gd name="T71" fmla="*/ 2147483647 h 635"/>
              <a:gd name="T72" fmla="*/ 2147483647 w 1132"/>
              <a:gd name="T73" fmla="*/ 2147483647 h 635"/>
              <a:gd name="T74" fmla="*/ 2147483647 w 1132"/>
              <a:gd name="T75" fmla="*/ 2147483647 h 635"/>
              <a:gd name="T76" fmla="*/ 2147483647 w 1132"/>
              <a:gd name="T77" fmla="*/ 2147483647 h 635"/>
              <a:gd name="T78" fmla="*/ 2147483647 w 1132"/>
              <a:gd name="T79" fmla="*/ 2147483647 h 635"/>
              <a:gd name="T80" fmla="*/ 2147483647 w 1132"/>
              <a:gd name="T81" fmla="*/ 2147483647 h 635"/>
              <a:gd name="T82" fmla="*/ 2147483647 w 1132"/>
              <a:gd name="T83" fmla="*/ 2147483647 h 635"/>
              <a:gd name="T84" fmla="*/ 2147483647 w 1132"/>
              <a:gd name="T85" fmla="*/ 2147483647 h 635"/>
              <a:gd name="T86" fmla="*/ 2147483647 w 1132"/>
              <a:gd name="T87" fmla="*/ 2147483647 h 635"/>
              <a:gd name="T88" fmla="*/ 2147483647 w 1132"/>
              <a:gd name="T89" fmla="*/ 2147483647 h 635"/>
              <a:gd name="T90" fmla="*/ 2147483647 w 1132"/>
              <a:gd name="T91" fmla="*/ 2147483647 h 635"/>
              <a:gd name="T92" fmla="*/ 2147483647 w 1132"/>
              <a:gd name="T93" fmla="*/ 2147483647 h 635"/>
              <a:gd name="T94" fmla="*/ 2147483647 w 1132"/>
              <a:gd name="T95" fmla="*/ 2147483647 h 635"/>
              <a:gd name="T96" fmla="*/ 2147483647 w 1132"/>
              <a:gd name="T97" fmla="*/ 2147483647 h 635"/>
              <a:gd name="T98" fmla="*/ 2147483647 w 1132"/>
              <a:gd name="T99" fmla="*/ 2147483647 h 635"/>
              <a:gd name="T100" fmla="*/ 2147483647 w 1132"/>
              <a:gd name="T101" fmla="*/ 2147483647 h 63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132"/>
              <a:gd name="T154" fmla="*/ 0 h 635"/>
              <a:gd name="T155" fmla="*/ 1132 w 1132"/>
              <a:gd name="T156" fmla="*/ 635 h 63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132" h="635">
                <a:moveTo>
                  <a:pt x="392" y="577"/>
                </a:moveTo>
                <a:lnTo>
                  <a:pt x="369" y="577"/>
                </a:lnTo>
                <a:lnTo>
                  <a:pt x="369" y="596"/>
                </a:lnTo>
                <a:lnTo>
                  <a:pt x="346" y="615"/>
                </a:lnTo>
                <a:lnTo>
                  <a:pt x="323" y="615"/>
                </a:lnTo>
                <a:lnTo>
                  <a:pt x="300" y="634"/>
                </a:lnTo>
                <a:lnTo>
                  <a:pt x="288" y="634"/>
                </a:lnTo>
                <a:lnTo>
                  <a:pt x="265" y="634"/>
                </a:lnTo>
                <a:lnTo>
                  <a:pt x="242" y="634"/>
                </a:lnTo>
                <a:lnTo>
                  <a:pt x="219" y="634"/>
                </a:lnTo>
                <a:lnTo>
                  <a:pt x="196" y="634"/>
                </a:lnTo>
                <a:lnTo>
                  <a:pt x="185" y="634"/>
                </a:lnTo>
                <a:lnTo>
                  <a:pt x="161" y="634"/>
                </a:lnTo>
                <a:lnTo>
                  <a:pt x="138" y="634"/>
                </a:lnTo>
                <a:lnTo>
                  <a:pt x="115" y="615"/>
                </a:lnTo>
                <a:lnTo>
                  <a:pt x="92" y="615"/>
                </a:lnTo>
                <a:lnTo>
                  <a:pt x="69" y="596"/>
                </a:lnTo>
                <a:lnTo>
                  <a:pt x="46" y="596"/>
                </a:lnTo>
                <a:lnTo>
                  <a:pt x="46" y="577"/>
                </a:lnTo>
                <a:lnTo>
                  <a:pt x="23" y="557"/>
                </a:lnTo>
                <a:lnTo>
                  <a:pt x="23" y="538"/>
                </a:lnTo>
                <a:lnTo>
                  <a:pt x="0" y="519"/>
                </a:lnTo>
                <a:lnTo>
                  <a:pt x="0" y="481"/>
                </a:lnTo>
                <a:lnTo>
                  <a:pt x="0" y="461"/>
                </a:lnTo>
                <a:lnTo>
                  <a:pt x="0" y="413"/>
                </a:lnTo>
                <a:lnTo>
                  <a:pt x="0" y="404"/>
                </a:lnTo>
                <a:lnTo>
                  <a:pt x="0" y="384"/>
                </a:lnTo>
                <a:lnTo>
                  <a:pt x="0" y="365"/>
                </a:lnTo>
                <a:lnTo>
                  <a:pt x="0" y="346"/>
                </a:lnTo>
                <a:lnTo>
                  <a:pt x="23" y="327"/>
                </a:lnTo>
                <a:lnTo>
                  <a:pt x="23" y="307"/>
                </a:lnTo>
                <a:lnTo>
                  <a:pt x="58" y="269"/>
                </a:lnTo>
                <a:lnTo>
                  <a:pt x="81" y="250"/>
                </a:lnTo>
                <a:lnTo>
                  <a:pt x="104" y="202"/>
                </a:lnTo>
                <a:lnTo>
                  <a:pt x="127" y="182"/>
                </a:lnTo>
                <a:lnTo>
                  <a:pt x="150" y="163"/>
                </a:lnTo>
                <a:lnTo>
                  <a:pt x="173" y="144"/>
                </a:lnTo>
                <a:lnTo>
                  <a:pt x="196" y="125"/>
                </a:lnTo>
                <a:lnTo>
                  <a:pt x="219" y="106"/>
                </a:lnTo>
                <a:lnTo>
                  <a:pt x="242" y="86"/>
                </a:lnTo>
                <a:lnTo>
                  <a:pt x="265" y="67"/>
                </a:lnTo>
                <a:lnTo>
                  <a:pt x="288" y="48"/>
                </a:lnTo>
                <a:lnTo>
                  <a:pt x="312" y="29"/>
                </a:lnTo>
                <a:lnTo>
                  <a:pt x="369" y="29"/>
                </a:lnTo>
                <a:lnTo>
                  <a:pt x="392" y="29"/>
                </a:lnTo>
                <a:lnTo>
                  <a:pt x="404" y="29"/>
                </a:lnTo>
                <a:lnTo>
                  <a:pt x="462" y="29"/>
                </a:lnTo>
                <a:lnTo>
                  <a:pt x="508" y="0"/>
                </a:lnTo>
                <a:lnTo>
                  <a:pt x="589" y="0"/>
                </a:lnTo>
                <a:lnTo>
                  <a:pt x="646" y="0"/>
                </a:lnTo>
                <a:lnTo>
                  <a:pt x="692" y="0"/>
                </a:lnTo>
                <a:lnTo>
                  <a:pt x="739" y="0"/>
                </a:lnTo>
                <a:lnTo>
                  <a:pt x="796" y="29"/>
                </a:lnTo>
                <a:lnTo>
                  <a:pt x="819" y="29"/>
                </a:lnTo>
                <a:lnTo>
                  <a:pt x="843" y="29"/>
                </a:lnTo>
                <a:lnTo>
                  <a:pt x="854" y="29"/>
                </a:lnTo>
                <a:lnTo>
                  <a:pt x="912" y="29"/>
                </a:lnTo>
                <a:lnTo>
                  <a:pt x="958" y="48"/>
                </a:lnTo>
                <a:lnTo>
                  <a:pt x="981" y="48"/>
                </a:lnTo>
                <a:lnTo>
                  <a:pt x="1004" y="67"/>
                </a:lnTo>
                <a:lnTo>
                  <a:pt x="1027" y="86"/>
                </a:lnTo>
                <a:lnTo>
                  <a:pt x="1050" y="106"/>
                </a:lnTo>
                <a:lnTo>
                  <a:pt x="1085" y="154"/>
                </a:lnTo>
                <a:lnTo>
                  <a:pt x="1108" y="192"/>
                </a:lnTo>
                <a:lnTo>
                  <a:pt x="1108" y="259"/>
                </a:lnTo>
                <a:lnTo>
                  <a:pt x="1131" y="279"/>
                </a:lnTo>
                <a:lnTo>
                  <a:pt x="1131" y="298"/>
                </a:lnTo>
                <a:lnTo>
                  <a:pt x="1131" y="317"/>
                </a:lnTo>
                <a:lnTo>
                  <a:pt x="1108" y="356"/>
                </a:lnTo>
                <a:lnTo>
                  <a:pt x="1108" y="404"/>
                </a:lnTo>
                <a:lnTo>
                  <a:pt x="1085" y="423"/>
                </a:lnTo>
                <a:lnTo>
                  <a:pt x="1085" y="442"/>
                </a:lnTo>
                <a:lnTo>
                  <a:pt x="1050" y="461"/>
                </a:lnTo>
                <a:lnTo>
                  <a:pt x="1027" y="481"/>
                </a:lnTo>
                <a:lnTo>
                  <a:pt x="1004" y="500"/>
                </a:lnTo>
                <a:lnTo>
                  <a:pt x="993" y="500"/>
                </a:lnTo>
                <a:lnTo>
                  <a:pt x="958" y="519"/>
                </a:lnTo>
                <a:lnTo>
                  <a:pt x="946" y="519"/>
                </a:lnTo>
                <a:lnTo>
                  <a:pt x="923" y="538"/>
                </a:lnTo>
                <a:lnTo>
                  <a:pt x="900" y="538"/>
                </a:lnTo>
                <a:lnTo>
                  <a:pt x="877" y="538"/>
                </a:lnTo>
                <a:lnTo>
                  <a:pt x="854" y="538"/>
                </a:lnTo>
                <a:lnTo>
                  <a:pt x="831" y="557"/>
                </a:lnTo>
                <a:lnTo>
                  <a:pt x="808" y="557"/>
                </a:lnTo>
                <a:lnTo>
                  <a:pt x="762" y="557"/>
                </a:lnTo>
                <a:lnTo>
                  <a:pt x="739" y="557"/>
                </a:lnTo>
                <a:lnTo>
                  <a:pt x="716" y="577"/>
                </a:lnTo>
                <a:lnTo>
                  <a:pt x="669" y="577"/>
                </a:lnTo>
                <a:lnTo>
                  <a:pt x="646" y="577"/>
                </a:lnTo>
                <a:lnTo>
                  <a:pt x="623" y="577"/>
                </a:lnTo>
                <a:lnTo>
                  <a:pt x="600" y="557"/>
                </a:lnTo>
                <a:lnTo>
                  <a:pt x="577" y="557"/>
                </a:lnTo>
                <a:lnTo>
                  <a:pt x="566" y="557"/>
                </a:lnTo>
                <a:lnTo>
                  <a:pt x="542" y="557"/>
                </a:lnTo>
                <a:lnTo>
                  <a:pt x="542" y="577"/>
                </a:lnTo>
                <a:lnTo>
                  <a:pt x="519" y="577"/>
                </a:lnTo>
                <a:lnTo>
                  <a:pt x="496" y="577"/>
                </a:lnTo>
                <a:lnTo>
                  <a:pt x="473" y="577"/>
                </a:lnTo>
                <a:lnTo>
                  <a:pt x="462" y="577"/>
                </a:lnTo>
                <a:lnTo>
                  <a:pt x="439" y="577"/>
                </a:lnTo>
                <a:lnTo>
                  <a:pt x="415" y="577"/>
                </a:lnTo>
                <a:lnTo>
                  <a:pt x="392" y="577"/>
                </a:lnTo>
              </a:path>
            </a:pathLst>
          </a:custGeom>
          <a:solidFill>
            <a:srgbClr val="BF7400"/>
          </a:solidFill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1169" name="Freeform 34"/>
          <p:cNvSpPr>
            <a:spLocks/>
          </p:cNvSpPr>
          <p:nvPr/>
        </p:nvSpPr>
        <p:spPr bwMode="auto">
          <a:xfrm>
            <a:off x="5711825" y="3930650"/>
            <a:ext cx="1571625" cy="785813"/>
          </a:xfrm>
          <a:custGeom>
            <a:avLst/>
            <a:gdLst>
              <a:gd name="T0" fmla="*/ 2147483647 w 990"/>
              <a:gd name="T1" fmla="*/ 2147483647 h 495"/>
              <a:gd name="T2" fmla="*/ 2147483647 w 990"/>
              <a:gd name="T3" fmla="*/ 2147483647 h 495"/>
              <a:gd name="T4" fmla="*/ 2147483647 w 990"/>
              <a:gd name="T5" fmla="*/ 2147483647 h 495"/>
              <a:gd name="T6" fmla="*/ 2147483647 w 990"/>
              <a:gd name="T7" fmla="*/ 2147483647 h 495"/>
              <a:gd name="T8" fmla="*/ 2147483647 w 990"/>
              <a:gd name="T9" fmla="*/ 2147483647 h 495"/>
              <a:gd name="T10" fmla="*/ 2147483647 w 990"/>
              <a:gd name="T11" fmla="*/ 2147483647 h 495"/>
              <a:gd name="T12" fmla="*/ 2147483647 w 990"/>
              <a:gd name="T13" fmla="*/ 2147483647 h 495"/>
              <a:gd name="T14" fmla="*/ 0 w 990"/>
              <a:gd name="T15" fmla="*/ 2147483647 h 495"/>
              <a:gd name="T16" fmla="*/ 2147483647 w 990"/>
              <a:gd name="T17" fmla="*/ 2147483647 h 495"/>
              <a:gd name="T18" fmla="*/ 2147483647 w 990"/>
              <a:gd name="T19" fmla="*/ 2147483647 h 495"/>
              <a:gd name="T20" fmla="*/ 2147483647 w 990"/>
              <a:gd name="T21" fmla="*/ 2147483647 h 495"/>
              <a:gd name="T22" fmla="*/ 2147483647 w 990"/>
              <a:gd name="T23" fmla="*/ 2147483647 h 495"/>
              <a:gd name="T24" fmla="*/ 2147483647 w 990"/>
              <a:gd name="T25" fmla="*/ 2147483647 h 495"/>
              <a:gd name="T26" fmla="*/ 2147483647 w 990"/>
              <a:gd name="T27" fmla="*/ 2147483647 h 495"/>
              <a:gd name="T28" fmla="*/ 2147483647 w 990"/>
              <a:gd name="T29" fmla="*/ 2147483647 h 495"/>
              <a:gd name="T30" fmla="*/ 2147483647 w 990"/>
              <a:gd name="T31" fmla="*/ 2147483647 h 495"/>
              <a:gd name="T32" fmla="*/ 2147483647 w 990"/>
              <a:gd name="T33" fmla="*/ 2147483647 h 495"/>
              <a:gd name="T34" fmla="*/ 2147483647 w 990"/>
              <a:gd name="T35" fmla="*/ 2147483647 h 495"/>
              <a:gd name="T36" fmla="*/ 2147483647 w 990"/>
              <a:gd name="T37" fmla="*/ 2147483647 h 495"/>
              <a:gd name="T38" fmla="*/ 2147483647 w 990"/>
              <a:gd name="T39" fmla="*/ 2147483647 h 495"/>
              <a:gd name="T40" fmla="*/ 2147483647 w 990"/>
              <a:gd name="T41" fmla="*/ 2147483647 h 495"/>
              <a:gd name="T42" fmla="*/ 2147483647 w 990"/>
              <a:gd name="T43" fmla="*/ 2147483647 h 495"/>
              <a:gd name="T44" fmla="*/ 2147483647 w 990"/>
              <a:gd name="T45" fmla="*/ 2147483647 h 495"/>
              <a:gd name="T46" fmla="*/ 2147483647 w 990"/>
              <a:gd name="T47" fmla="*/ 2147483647 h 495"/>
              <a:gd name="T48" fmla="*/ 2147483647 w 990"/>
              <a:gd name="T49" fmla="*/ 2147483647 h 495"/>
              <a:gd name="T50" fmla="*/ 2147483647 w 990"/>
              <a:gd name="T51" fmla="*/ 2147483647 h 495"/>
              <a:gd name="T52" fmla="*/ 2147483647 w 990"/>
              <a:gd name="T53" fmla="*/ 2147483647 h 495"/>
              <a:gd name="T54" fmla="*/ 2147483647 w 990"/>
              <a:gd name="T55" fmla="*/ 2147483647 h 495"/>
              <a:gd name="T56" fmla="*/ 2147483647 w 990"/>
              <a:gd name="T57" fmla="*/ 2147483647 h 495"/>
              <a:gd name="T58" fmla="*/ 2147483647 w 990"/>
              <a:gd name="T59" fmla="*/ 2147483647 h 495"/>
              <a:gd name="T60" fmla="*/ 2147483647 w 990"/>
              <a:gd name="T61" fmla="*/ 2147483647 h 495"/>
              <a:gd name="T62" fmla="*/ 2147483647 w 990"/>
              <a:gd name="T63" fmla="*/ 2147483647 h 495"/>
              <a:gd name="T64" fmla="*/ 2147483647 w 990"/>
              <a:gd name="T65" fmla="*/ 2147483647 h 4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990"/>
              <a:gd name="T100" fmla="*/ 0 h 495"/>
              <a:gd name="T101" fmla="*/ 990 w 990"/>
              <a:gd name="T102" fmla="*/ 495 h 4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990" h="495">
                <a:moveTo>
                  <a:pt x="422" y="91"/>
                </a:moveTo>
                <a:lnTo>
                  <a:pt x="411" y="100"/>
                </a:lnTo>
                <a:lnTo>
                  <a:pt x="373" y="83"/>
                </a:lnTo>
                <a:lnTo>
                  <a:pt x="285" y="94"/>
                </a:lnTo>
                <a:lnTo>
                  <a:pt x="257" y="93"/>
                </a:lnTo>
                <a:lnTo>
                  <a:pt x="229" y="117"/>
                </a:lnTo>
                <a:lnTo>
                  <a:pt x="201" y="117"/>
                </a:lnTo>
                <a:lnTo>
                  <a:pt x="186" y="117"/>
                </a:lnTo>
                <a:lnTo>
                  <a:pt x="158" y="142"/>
                </a:lnTo>
                <a:lnTo>
                  <a:pt x="130" y="168"/>
                </a:lnTo>
                <a:lnTo>
                  <a:pt x="102" y="193"/>
                </a:lnTo>
                <a:lnTo>
                  <a:pt x="73" y="193"/>
                </a:lnTo>
                <a:lnTo>
                  <a:pt x="45" y="218"/>
                </a:lnTo>
                <a:lnTo>
                  <a:pt x="33" y="222"/>
                </a:lnTo>
                <a:lnTo>
                  <a:pt x="13" y="232"/>
                </a:lnTo>
                <a:lnTo>
                  <a:pt x="0" y="267"/>
                </a:lnTo>
                <a:lnTo>
                  <a:pt x="4" y="309"/>
                </a:lnTo>
                <a:lnTo>
                  <a:pt x="26" y="357"/>
                </a:lnTo>
                <a:lnTo>
                  <a:pt x="45" y="381"/>
                </a:lnTo>
                <a:lnTo>
                  <a:pt x="73" y="418"/>
                </a:lnTo>
                <a:lnTo>
                  <a:pt x="102" y="443"/>
                </a:lnTo>
                <a:lnTo>
                  <a:pt x="130" y="443"/>
                </a:lnTo>
                <a:lnTo>
                  <a:pt x="158" y="468"/>
                </a:lnTo>
                <a:lnTo>
                  <a:pt x="186" y="468"/>
                </a:lnTo>
                <a:lnTo>
                  <a:pt x="214" y="468"/>
                </a:lnTo>
                <a:lnTo>
                  <a:pt x="242" y="468"/>
                </a:lnTo>
                <a:lnTo>
                  <a:pt x="257" y="468"/>
                </a:lnTo>
                <a:lnTo>
                  <a:pt x="285" y="494"/>
                </a:lnTo>
                <a:lnTo>
                  <a:pt x="313" y="494"/>
                </a:lnTo>
                <a:lnTo>
                  <a:pt x="341" y="494"/>
                </a:lnTo>
                <a:lnTo>
                  <a:pt x="370" y="494"/>
                </a:lnTo>
                <a:lnTo>
                  <a:pt x="398" y="494"/>
                </a:lnTo>
                <a:lnTo>
                  <a:pt x="412" y="494"/>
                </a:lnTo>
                <a:lnTo>
                  <a:pt x="441" y="468"/>
                </a:lnTo>
                <a:lnTo>
                  <a:pt x="469" y="468"/>
                </a:lnTo>
                <a:lnTo>
                  <a:pt x="497" y="443"/>
                </a:lnTo>
                <a:lnTo>
                  <a:pt x="525" y="443"/>
                </a:lnTo>
                <a:lnTo>
                  <a:pt x="553" y="443"/>
                </a:lnTo>
                <a:lnTo>
                  <a:pt x="581" y="418"/>
                </a:lnTo>
                <a:lnTo>
                  <a:pt x="610" y="418"/>
                </a:lnTo>
                <a:lnTo>
                  <a:pt x="624" y="418"/>
                </a:lnTo>
                <a:lnTo>
                  <a:pt x="652" y="394"/>
                </a:lnTo>
                <a:lnTo>
                  <a:pt x="681" y="394"/>
                </a:lnTo>
                <a:lnTo>
                  <a:pt x="709" y="394"/>
                </a:lnTo>
                <a:lnTo>
                  <a:pt x="744" y="409"/>
                </a:lnTo>
                <a:lnTo>
                  <a:pt x="783" y="385"/>
                </a:lnTo>
                <a:lnTo>
                  <a:pt x="816" y="364"/>
                </a:lnTo>
                <a:lnTo>
                  <a:pt x="846" y="340"/>
                </a:lnTo>
                <a:lnTo>
                  <a:pt x="865" y="326"/>
                </a:lnTo>
                <a:lnTo>
                  <a:pt x="885" y="305"/>
                </a:lnTo>
                <a:lnTo>
                  <a:pt x="905" y="267"/>
                </a:lnTo>
                <a:lnTo>
                  <a:pt x="930" y="253"/>
                </a:lnTo>
                <a:lnTo>
                  <a:pt x="960" y="225"/>
                </a:lnTo>
                <a:lnTo>
                  <a:pt x="989" y="159"/>
                </a:lnTo>
                <a:lnTo>
                  <a:pt x="983" y="82"/>
                </a:lnTo>
                <a:lnTo>
                  <a:pt x="963" y="51"/>
                </a:lnTo>
                <a:lnTo>
                  <a:pt x="934" y="23"/>
                </a:lnTo>
                <a:lnTo>
                  <a:pt x="862" y="13"/>
                </a:lnTo>
                <a:lnTo>
                  <a:pt x="785" y="50"/>
                </a:lnTo>
                <a:lnTo>
                  <a:pt x="709" y="42"/>
                </a:lnTo>
                <a:lnTo>
                  <a:pt x="681" y="42"/>
                </a:lnTo>
                <a:lnTo>
                  <a:pt x="621" y="13"/>
                </a:lnTo>
                <a:lnTo>
                  <a:pt x="567" y="0"/>
                </a:lnTo>
                <a:lnTo>
                  <a:pt x="528" y="26"/>
                </a:lnTo>
                <a:lnTo>
                  <a:pt x="496" y="50"/>
                </a:lnTo>
                <a:lnTo>
                  <a:pt x="426" y="93"/>
                </a:lnTo>
              </a:path>
            </a:pathLst>
          </a:custGeom>
          <a:solidFill>
            <a:srgbClr val="BF7400"/>
          </a:solidFill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1170" name="Rectangle 35"/>
          <p:cNvSpPr>
            <a:spLocks noChangeArrowheads="1"/>
          </p:cNvSpPr>
          <p:nvPr/>
        </p:nvSpPr>
        <p:spPr bwMode="auto">
          <a:xfrm>
            <a:off x="5972255" y="5530850"/>
            <a:ext cx="3182858" cy="677751"/>
          </a:xfrm>
          <a:prstGeom prst="rect">
            <a:avLst/>
          </a:prstGeom>
          <a:noFill/>
          <a:ln>
            <a:noFill/>
          </a:ln>
        </p:spPr>
        <p:txBody>
          <a:bodyPr wrap="none" lIns="92075" tIns="46038" rIns="92075" bIns="46038">
            <a:spAutoFit/>
          </a:bodyPr>
          <a:lstStyle/>
          <a:p>
            <a:pPr algn="r" eaLnBrk="0" hangingPunct="0"/>
            <a:r>
              <a:rPr lang="en-US" b="1" dirty="0">
                <a:solidFill>
                  <a:srgbClr val="FF0000"/>
                </a:solidFill>
                <a:effectLst/>
                <a:latin typeface="Gill Sans MT" panose="020B0502020104020203" pitchFamily="34" charset="77"/>
              </a:rPr>
              <a:t>Anaerobic</a:t>
            </a:r>
          </a:p>
          <a:p>
            <a:pPr algn="r" eaLnBrk="0" hangingPunct="0"/>
            <a:r>
              <a:rPr lang="en-US" sz="2000" b="1" dirty="0">
                <a:solidFill>
                  <a:srgbClr val="FF0000"/>
                </a:solidFill>
                <a:effectLst/>
                <a:latin typeface="Gill Sans MT" panose="020B0502020104020203" pitchFamily="34" charset="77"/>
              </a:rPr>
              <a:t>- low pore space and FAS</a:t>
            </a:r>
          </a:p>
        </p:txBody>
      </p:sp>
      <p:sp>
        <p:nvSpPr>
          <p:cNvPr id="91171" name="Freeform 36"/>
          <p:cNvSpPr>
            <a:spLocks/>
          </p:cNvSpPr>
          <p:nvPr/>
        </p:nvSpPr>
        <p:spPr bwMode="auto">
          <a:xfrm>
            <a:off x="7294563" y="3063875"/>
            <a:ext cx="1055687" cy="1417638"/>
          </a:xfrm>
          <a:custGeom>
            <a:avLst/>
            <a:gdLst>
              <a:gd name="T0" fmla="*/ 2147483647 w 665"/>
              <a:gd name="T1" fmla="*/ 2147483647 h 893"/>
              <a:gd name="T2" fmla="*/ 2147483647 w 665"/>
              <a:gd name="T3" fmla="*/ 2147483647 h 893"/>
              <a:gd name="T4" fmla="*/ 2147483647 w 665"/>
              <a:gd name="T5" fmla="*/ 2147483647 h 893"/>
              <a:gd name="T6" fmla="*/ 2147483647 w 665"/>
              <a:gd name="T7" fmla="*/ 2147483647 h 893"/>
              <a:gd name="T8" fmla="*/ 2147483647 w 665"/>
              <a:gd name="T9" fmla="*/ 2147483647 h 893"/>
              <a:gd name="T10" fmla="*/ 2147483647 w 665"/>
              <a:gd name="T11" fmla="*/ 2147483647 h 893"/>
              <a:gd name="T12" fmla="*/ 2147483647 w 665"/>
              <a:gd name="T13" fmla="*/ 2147483647 h 893"/>
              <a:gd name="T14" fmla="*/ 2147483647 w 665"/>
              <a:gd name="T15" fmla="*/ 2147483647 h 893"/>
              <a:gd name="T16" fmla="*/ 2147483647 w 665"/>
              <a:gd name="T17" fmla="*/ 0 h 893"/>
              <a:gd name="T18" fmla="*/ 2147483647 w 665"/>
              <a:gd name="T19" fmla="*/ 0 h 893"/>
              <a:gd name="T20" fmla="*/ 2147483647 w 665"/>
              <a:gd name="T21" fmla="*/ 2147483647 h 893"/>
              <a:gd name="T22" fmla="*/ 2147483647 w 665"/>
              <a:gd name="T23" fmla="*/ 2147483647 h 893"/>
              <a:gd name="T24" fmla="*/ 2147483647 w 665"/>
              <a:gd name="T25" fmla="*/ 2147483647 h 893"/>
              <a:gd name="T26" fmla="*/ 0 w 665"/>
              <a:gd name="T27" fmla="*/ 2147483647 h 893"/>
              <a:gd name="T28" fmla="*/ 0 w 665"/>
              <a:gd name="T29" fmla="*/ 2147483647 h 893"/>
              <a:gd name="T30" fmla="*/ 0 w 665"/>
              <a:gd name="T31" fmla="*/ 2147483647 h 893"/>
              <a:gd name="T32" fmla="*/ 2147483647 w 665"/>
              <a:gd name="T33" fmla="*/ 2147483647 h 893"/>
              <a:gd name="T34" fmla="*/ 2147483647 w 665"/>
              <a:gd name="T35" fmla="*/ 2147483647 h 893"/>
              <a:gd name="T36" fmla="*/ 2147483647 w 665"/>
              <a:gd name="T37" fmla="*/ 2147483647 h 893"/>
              <a:gd name="T38" fmla="*/ 2147483647 w 665"/>
              <a:gd name="T39" fmla="*/ 2147483647 h 893"/>
              <a:gd name="T40" fmla="*/ 2147483647 w 665"/>
              <a:gd name="T41" fmla="*/ 2147483647 h 893"/>
              <a:gd name="T42" fmla="*/ 2147483647 w 665"/>
              <a:gd name="T43" fmla="*/ 2147483647 h 893"/>
              <a:gd name="T44" fmla="*/ 2147483647 w 665"/>
              <a:gd name="T45" fmla="*/ 2147483647 h 893"/>
              <a:gd name="T46" fmla="*/ 2147483647 w 665"/>
              <a:gd name="T47" fmla="*/ 2147483647 h 893"/>
              <a:gd name="T48" fmla="*/ 2147483647 w 665"/>
              <a:gd name="T49" fmla="*/ 2147483647 h 893"/>
              <a:gd name="T50" fmla="*/ 2147483647 w 665"/>
              <a:gd name="T51" fmla="*/ 2147483647 h 893"/>
              <a:gd name="T52" fmla="*/ 2147483647 w 665"/>
              <a:gd name="T53" fmla="*/ 2147483647 h 893"/>
              <a:gd name="T54" fmla="*/ 2147483647 w 665"/>
              <a:gd name="T55" fmla="*/ 2147483647 h 893"/>
              <a:gd name="T56" fmla="*/ 2147483647 w 665"/>
              <a:gd name="T57" fmla="*/ 2147483647 h 893"/>
              <a:gd name="T58" fmla="*/ 2147483647 w 665"/>
              <a:gd name="T59" fmla="*/ 2147483647 h 893"/>
              <a:gd name="T60" fmla="*/ 2147483647 w 665"/>
              <a:gd name="T61" fmla="*/ 2147483647 h 893"/>
              <a:gd name="T62" fmla="*/ 2147483647 w 665"/>
              <a:gd name="T63" fmla="*/ 2147483647 h 893"/>
              <a:gd name="T64" fmla="*/ 2147483647 w 665"/>
              <a:gd name="T65" fmla="*/ 2147483647 h 89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65"/>
              <a:gd name="T100" fmla="*/ 0 h 893"/>
              <a:gd name="T101" fmla="*/ 665 w 665"/>
              <a:gd name="T102" fmla="*/ 893 h 89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65" h="893">
                <a:moveTo>
                  <a:pt x="484" y="322"/>
                </a:moveTo>
                <a:lnTo>
                  <a:pt x="487" y="294"/>
                </a:lnTo>
                <a:lnTo>
                  <a:pt x="465" y="255"/>
                </a:lnTo>
                <a:lnTo>
                  <a:pt x="400" y="171"/>
                </a:lnTo>
                <a:lnTo>
                  <a:pt x="401" y="143"/>
                </a:lnTo>
                <a:lnTo>
                  <a:pt x="376" y="115"/>
                </a:lnTo>
                <a:lnTo>
                  <a:pt x="376" y="87"/>
                </a:lnTo>
                <a:lnTo>
                  <a:pt x="376" y="72"/>
                </a:lnTo>
                <a:lnTo>
                  <a:pt x="352" y="44"/>
                </a:lnTo>
                <a:lnTo>
                  <a:pt x="341" y="28"/>
                </a:lnTo>
                <a:lnTo>
                  <a:pt x="327" y="13"/>
                </a:lnTo>
                <a:lnTo>
                  <a:pt x="305" y="18"/>
                </a:lnTo>
                <a:lnTo>
                  <a:pt x="290" y="7"/>
                </a:lnTo>
                <a:lnTo>
                  <a:pt x="275" y="12"/>
                </a:lnTo>
                <a:lnTo>
                  <a:pt x="256" y="28"/>
                </a:lnTo>
                <a:lnTo>
                  <a:pt x="211" y="32"/>
                </a:lnTo>
                <a:lnTo>
                  <a:pt x="163" y="12"/>
                </a:lnTo>
                <a:lnTo>
                  <a:pt x="135" y="0"/>
                </a:lnTo>
                <a:lnTo>
                  <a:pt x="99" y="7"/>
                </a:lnTo>
                <a:lnTo>
                  <a:pt x="83" y="0"/>
                </a:lnTo>
                <a:lnTo>
                  <a:pt x="73" y="4"/>
                </a:lnTo>
                <a:lnTo>
                  <a:pt x="51" y="16"/>
                </a:lnTo>
                <a:lnTo>
                  <a:pt x="26" y="44"/>
                </a:lnTo>
                <a:lnTo>
                  <a:pt x="26" y="72"/>
                </a:lnTo>
                <a:lnTo>
                  <a:pt x="26" y="100"/>
                </a:lnTo>
                <a:lnTo>
                  <a:pt x="26" y="128"/>
                </a:lnTo>
                <a:lnTo>
                  <a:pt x="26" y="143"/>
                </a:lnTo>
                <a:lnTo>
                  <a:pt x="0" y="171"/>
                </a:lnTo>
                <a:lnTo>
                  <a:pt x="0" y="199"/>
                </a:lnTo>
                <a:lnTo>
                  <a:pt x="0" y="228"/>
                </a:lnTo>
                <a:lnTo>
                  <a:pt x="0" y="256"/>
                </a:lnTo>
                <a:lnTo>
                  <a:pt x="0" y="284"/>
                </a:lnTo>
                <a:lnTo>
                  <a:pt x="0" y="299"/>
                </a:lnTo>
                <a:lnTo>
                  <a:pt x="26" y="327"/>
                </a:lnTo>
                <a:lnTo>
                  <a:pt x="26" y="355"/>
                </a:lnTo>
                <a:lnTo>
                  <a:pt x="51" y="383"/>
                </a:lnTo>
                <a:lnTo>
                  <a:pt x="51" y="411"/>
                </a:lnTo>
                <a:lnTo>
                  <a:pt x="51" y="439"/>
                </a:lnTo>
                <a:lnTo>
                  <a:pt x="89" y="452"/>
                </a:lnTo>
                <a:lnTo>
                  <a:pt x="117" y="463"/>
                </a:lnTo>
                <a:lnTo>
                  <a:pt x="121" y="486"/>
                </a:lnTo>
                <a:lnTo>
                  <a:pt x="125" y="516"/>
                </a:lnTo>
                <a:lnTo>
                  <a:pt x="118" y="564"/>
                </a:lnTo>
                <a:lnTo>
                  <a:pt x="100" y="595"/>
                </a:lnTo>
                <a:lnTo>
                  <a:pt x="85" y="630"/>
                </a:lnTo>
                <a:lnTo>
                  <a:pt x="109" y="669"/>
                </a:lnTo>
                <a:lnTo>
                  <a:pt x="130" y="702"/>
                </a:lnTo>
                <a:lnTo>
                  <a:pt x="154" y="732"/>
                </a:lnTo>
                <a:lnTo>
                  <a:pt x="168" y="751"/>
                </a:lnTo>
                <a:lnTo>
                  <a:pt x="189" y="771"/>
                </a:lnTo>
                <a:lnTo>
                  <a:pt x="227" y="790"/>
                </a:lnTo>
                <a:lnTo>
                  <a:pt x="241" y="816"/>
                </a:lnTo>
                <a:lnTo>
                  <a:pt x="268" y="846"/>
                </a:lnTo>
                <a:lnTo>
                  <a:pt x="335" y="875"/>
                </a:lnTo>
                <a:lnTo>
                  <a:pt x="419" y="892"/>
                </a:lnTo>
                <a:lnTo>
                  <a:pt x="467" y="864"/>
                </a:lnTo>
                <a:lnTo>
                  <a:pt x="501" y="833"/>
                </a:lnTo>
                <a:lnTo>
                  <a:pt x="533" y="768"/>
                </a:lnTo>
                <a:lnTo>
                  <a:pt x="551" y="702"/>
                </a:lnTo>
                <a:lnTo>
                  <a:pt x="602" y="662"/>
                </a:lnTo>
                <a:lnTo>
                  <a:pt x="648" y="582"/>
                </a:lnTo>
                <a:lnTo>
                  <a:pt x="664" y="522"/>
                </a:lnTo>
                <a:lnTo>
                  <a:pt x="637" y="426"/>
                </a:lnTo>
                <a:lnTo>
                  <a:pt x="585" y="398"/>
                </a:lnTo>
                <a:lnTo>
                  <a:pt x="533" y="378"/>
                </a:lnTo>
                <a:lnTo>
                  <a:pt x="484" y="325"/>
                </a:lnTo>
              </a:path>
            </a:pathLst>
          </a:custGeom>
          <a:solidFill>
            <a:srgbClr val="BF7400"/>
          </a:solidFill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1173" name="Freeform 38"/>
          <p:cNvSpPr>
            <a:spLocks/>
          </p:cNvSpPr>
          <p:nvPr/>
        </p:nvSpPr>
        <p:spPr bwMode="auto">
          <a:xfrm>
            <a:off x="4338638" y="2894013"/>
            <a:ext cx="1430337" cy="2130425"/>
          </a:xfrm>
          <a:custGeom>
            <a:avLst/>
            <a:gdLst>
              <a:gd name="T0" fmla="*/ 2147483647 w 901"/>
              <a:gd name="T1" fmla="*/ 2147483647 h 1342"/>
              <a:gd name="T2" fmla="*/ 2147483647 w 901"/>
              <a:gd name="T3" fmla="*/ 2147483647 h 1342"/>
              <a:gd name="T4" fmla="*/ 2147483647 w 901"/>
              <a:gd name="T5" fmla="*/ 2147483647 h 1342"/>
              <a:gd name="T6" fmla="*/ 2147483647 w 901"/>
              <a:gd name="T7" fmla="*/ 2147483647 h 1342"/>
              <a:gd name="T8" fmla="*/ 2147483647 w 901"/>
              <a:gd name="T9" fmla="*/ 2147483647 h 1342"/>
              <a:gd name="T10" fmla="*/ 2147483647 w 901"/>
              <a:gd name="T11" fmla="*/ 2147483647 h 1342"/>
              <a:gd name="T12" fmla="*/ 2147483647 w 901"/>
              <a:gd name="T13" fmla="*/ 2147483647 h 1342"/>
              <a:gd name="T14" fmla="*/ 2147483647 w 901"/>
              <a:gd name="T15" fmla="*/ 2147483647 h 1342"/>
              <a:gd name="T16" fmla="*/ 2147483647 w 901"/>
              <a:gd name="T17" fmla="*/ 2147483647 h 1342"/>
              <a:gd name="T18" fmla="*/ 2147483647 w 901"/>
              <a:gd name="T19" fmla="*/ 2147483647 h 1342"/>
              <a:gd name="T20" fmla="*/ 2147483647 w 901"/>
              <a:gd name="T21" fmla="*/ 2147483647 h 1342"/>
              <a:gd name="T22" fmla="*/ 2147483647 w 901"/>
              <a:gd name="T23" fmla="*/ 2147483647 h 1342"/>
              <a:gd name="T24" fmla="*/ 2147483647 w 901"/>
              <a:gd name="T25" fmla="*/ 2147483647 h 1342"/>
              <a:gd name="T26" fmla="*/ 2147483647 w 901"/>
              <a:gd name="T27" fmla="*/ 2147483647 h 1342"/>
              <a:gd name="T28" fmla="*/ 2147483647 w 901"/>
              <a:gd name="T29" fmla="*/ 2147483647 h 1342"/>
              <a:gd name="T30" fmla="*/ 2147483647 w 901"/>
              <a:gd name="T31" fmla="*/ 2147483647 h 1342"/>
              <a:gd name="T32" fmla="*/ 2147483647 w 901"/>
              <a:gd name="T33" fmla="*/ 2147483647 h 1342"/>
              <a:gd name="T34" fmla="*/ 2147483647 w 901"/>
              <a:gd name="T35" fmla="*/ 2147483647 h 1342"/>
              <a:gd name="T36" fmla="*/ 2147483647 w 901"/>
              <a:gd name="T37" fmla="*/ 2147483647 h 1342"/>
              <a:gd name="T38" fmla="*/ 2147483647 w 901"/>
              <a:gd name="T39" fmla="*/ 2147483647 h 1342"/>
              <a:gd name="T40" fmla="*/ 2147483647 w 901"/>
              <a:gd name="T41" fmla="*/ 2147483647 h 1342"/>
              <a:gd name="T42" fmla="*/ 2147483647 w 901"/>
              <a:gd name="T43" fmla="*/ 2147483647 h 1342"/>
              <a:gd name="T44" fmla="*/ 2147483647 w 901"/>
              <a:gd name="T45" fmla="*/ 2147483647 h 1342"/>
              <a:gd name="T46" fmla="*/ 2147483647 w 901"/>
              <a:gd name="T47" fmla="*/ 2147483647 h 1342"/>
              <a:gd name="T48" fmla="*/ 2147483647 w 901"/>
              <a:gd name="T49" fmla="*/ 2147483647 h 1342"/>
              <a:gd name="T50" fmla="*/ 2147483647 w 901"/>
              <a:gd name="T51" fmla="*/ 2147483647 h 1342"/>
              <a:gd name="T52" fmla="*/ 2147483647 w 901"/>
              <a:gd name="T53" fmla="*/ 2147483647 h 1342"/>
              <a:gd name="T54" fmla="*/ 2147483647 w 901"/>
              <a:gd name="T55" fmla="*/ 2147483647 h 1342"/>
              <a:gd name="T56" fmla="*/ 2147483647 w 901"/>
              <a:gd name="T57" fmla="*/ 2147483647 h 1342"/>
              <a:gd name="T58" fmla="*/ 2147483647 w 901"/>
              <a:gd name="T59" fmla="*/ 2147483647 h 1342"/>
              <a:gd name="T60" fmla="*/ 2147483647 w 901"/>
              <a:gd name="T61" fmla="*/ 2147483647 h 1342"/>
              <a:gd name="T62" fmla="*/ 2147483647 w 901"/>
              <a:gd name="T63" fmla="*/ 2147483647 h 1342"/>
              <a:gd name="T64" fmla="*/ 2147483647 w 901"/>
              <a:gd name="T65" fmla="*/ 2147483647 h 1342"/>
              <a:gd name="T66" fmla="*/ 2147483647 w 901"/>
              <a:gd name="T67" fmla="*/ 2147483647 h 1342"/>
              <a:gd name="T68" fmla="*/ 2147483647 w 901"/>
              <a:gd name="T69" fmla="*/ 2147483647 h 1342"/>
              <a:gd name="T70" fmla="*/ 2147483647 w 901"/>
              <a:gd name="T71" fmla="*/ 2147483647 h 1342"/>
              <a:gd name="T72" fmla="*/ 2147483647 w 901"/>
              <a:gd name="T73" fmla="*/ 2147483647 h 1342"/>
              <a:gd name="T74" fmla="*/ 2147483647 w 901"/>
              <a:gd name="T75" fmla="*/ 2147483647 h 1342"/>
              <a:gd name="T76" fmla="*/ 2147483647 w 901"/>
              <a:gd name="T77" fmla="*/ 2147483647 h 1342"/>
              <a:gd name="T78" fmla="*/ 2147483647 w 901"/>
              <a:gd name="T79" fmla="*/ 2147483647 h 1342"/>
              <a:gd name="T80" fmla="*/ 2147483647 w 901"/>
              <a:gd name="T81" fmla="*/ 2147483647 h 1342"/>
              <a:gd name="T82" fmla="*/ 0 w 901"/>
              <a:gd name="T83" fmla="*/ 2147483647 h 1342"/>
              <a:gd name="T84" fmla="*/ 2147483647 w 901"/>
              <a:gd name="T85" fmla="*/ 2147483647 h 1342"/>
              <a:gd name="T86" fmla="*/ 2147483647 w 901"/>
              <a:gd name="T87" fmla="*/ 2147483647 h 1342"/>
              <a:gd name="T88" fmla="*/ 2147483647 w 901"/>
              <a:gd name="T89" fmla="*/ 2147483647 h 1342"/>
              <a:gd name="T90" fmla="*/ 2147483647 w 901"/>
              <a:gd name="T91" fmla="*/ 2147483647 h 1342"/>
              <a:gd name="T92" fmla="*/ 2147483647 w 901"/>
              <a:gd name="T93" fmla="*/ 2147483647 h 1342"/>
              <a:gd name="T94" fmla="*/ 2147483647 w 901"/>
              <a:gd name="T95" fmla="*/ 2147483647 h 134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901"/>
              <a:gd name="T145" fmla="*/ 0 h 1342"/>
              <a:gd name="T146" fmla="*/ 901 w 901"/>
              <a:gd name="T147" fmla="*/ 1342 h 1342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901" h="1342">
                <a:moveTo>
                  <a:pt x="439" y="13"/>
                </a:moveTo>
                <a:lnTo>
                  <a:pt x="459" y="13"/>
                </a:lnTo>
                <a:lnTo>
                  <a:pt x="478" y="13"/>
                </a:lnTo>
                <a:lnTo>
                  <a:pt x="497" y="36"/>
                </a:lnTo>
                <a:lnTo>
                  <a:pt x="518" y="59"/>
                </a:lnTo>
                <a:lnTo>
                  <a:pt x="537" y="59"/>
                </a:lnTo>
                <a:lnTo>
                  <a:pt x="537" y="82"/>
                </a:lnTo>
                <a:lnTo>
                  <a:pt x="557" y="82"/>
                </a:lnTo>
                <a:lnTo>
                  <a:pt x="582" y="94"/>
                </a:lnTo>
                <a:lnTo>
                  <a:pt x="603" y="102"/>
                </a:lnTo>
                <a:lnTo>
                  <a:pt x="644" y="110"/>
                </a:lnTo>
                <a:lnTo>
                  <a:pt x="664" y="139"/>
                </a:lnTo>
                <a:lnTo>
                  <a:pt x="674" y="160"/>
                </a:lnTo>
                <a:lnTo>
                  <a:pt x="690" y="178"/>
                </a:lnTo>
                <a:lnTo>
                  <a:pt x="706" y="239"/>
                </a:lnTo>
                <a:lnTo>
                  <a:pt x="729" y="255"/>
                </a:lnTo>
                <a:lnTo>
                  <a:pt x="743" y="286"/>
                </a:lnTo>
                <a:lnTo>
                  <a:pt x="762" y="309"/>
                </a:lnTo>
                <a:lnTo>
                  <a:pt x="762" y="332"/>
                </a:lnTo>
                <a:lnTo>
                  <a:pt x="762" y="342"/>
                </a:lnTo>
                <a:lnTo>
                  <a:pt x="782" y="365"/>
                </a:lnTo>
                <a:lnTo>
                  <a:pt x="782" y="388"/>
                </a:lnTo>
                <a:lnTo>
                  <a:pt x="801" y="411"/>
                </a:lnTo>
                <a:lnTo>
                  <a:pt x="822" y="434"/>
                </a:lnTo>
                <a:lnTo>
                  <a:pt x="822" y="457"/>
                </a:lnTo>
                <a:lnTo>
                  <a:pt x="822" y="479"/>
                </a:lnTo>
                <a:lnTo>
                  <a:pt x="822" y="502"/>
                </a:lnTo>
                <a:lnTo>
                  <a:pt x="841" y="524"/>
                </a:lnTo>
                <a:lnTo>
                  <a:pt x="841" y="547"/>
                </a:lnTo>
                <a:lnTo>
                  <a:pt x="841" y="559"/>
                </a:lnTo>
                <a:lnTo>
                  <a:pt x="860" y="581"/>
                </a:lnTo>
                <a:lnTo>
                  <a:pt x="860" y="604"/>
                </a:lnTo>
                <a:lnTo>
                  <a:pt x="897" y="630"/>
                </a:lnTo>
                <a:lnTo>
                  <a:pt x="900" y="685"/>
                </a:lnTo>
                <a:lnTo>
                  <a:pt x="892" y="724"/>
                </a:lnTo>
                <a:lnTo>
                  <a:pt x="897" y="753"/>
                </a:lnTo>
                <a:lnTo>
                  <a:pt x="889" y="803"/>
                </a:lnTo>
                <a:lnTo>
                  <a:pt x="860" y="831"/>
                </a:lnTo>
                <a:lnTo>
                  <a:pt x="860" y="854"/>
                </a:lnTo>
                <a:lnTo>
                  <a:pt x="881" y="897"/>
                </a:lnTo>
                <a:lnTo>
                  <a:pt x="864" y="929"/>
                </a:lnTo>
                <a:lnTo>
                  <a:pt x="856" y="963"/>
                </a:lnTo>
                <a:lnTo>
                  <a:pt x="861" y="989"/>
                </a:lnTo>
                <a:lnTo>
                  <a:pt x="861" y="1042"/>
                </a:lnTo>
                <a:lnTo>
                  <a:pt x="851" y="1070"/>
                </a:lnTo>
                <a:lnTo>
                  <a:pt x="832" y="1091"/>
                </a:lnTo>
                <a:lnTo>
                  <a:pt x="815" y="1105"/>
                </a:lnTo>
                <a:lnTo>
                  <a:pt x="799" y="1115"/>
                </a:lnTo>
                <a:lnTo>
                  <a:pt x="794" y="1136"/>
                </a:lnTo>
                <a:lnTo>
                  <a:pt x="762" y="1127"/>
                </a:lnTo>
                <a:lnTo>
                  <a:pt x="762" y="1149"/>
                </a:lnTo>
                <a:lnTo>
                  <a:pt x="743" y="1149"/>
                </a:lnTo>
                <a:lnTo>
                  <a:pt x="743" y="1172"/>
                </a:lnTo>
                <a:lnTo>
                  <a:pt x="724" y="1172"/>
                </a:lnTo>
                <a:lnTo>
                  <a:pt x="703" y="1194"/>
                </a:lnTo>
                <a:lnTo>
                  <a:pt x="694" y="1194"/>
                </a:lnTo>
                <a:lnTo>
                  <a:pt x="694" y="1206"/>
                </a:lnTo>
                <a:lnTo>
                  <a:pt x="674" y="1206"/>
                </a:lnTo>
                <a:lnTo>
                  <a:pt x="654" y="1206"/>
                </a:lnTo>
                <a:lnTo>
                  <a:pt x="635" y="1206"/>
                </a:lnTo>
                <a:lnTo>
                  <a:pt x="620" y="1241"/>
                </a:lnTo>
                <a:lnTo>
                  <a:pt x="596" y="1262"/>
                </a:lnTo>
                <a:lnTo>
                  <a:pt x="576" y="1262"/>
                </a:lnTo>
                <a:lnTo>
                  <a:pt x="557" y="1285"/>
                </a:lnTo>
                <a:lnTo>
                  <a:pt x="537" y="1285"/>
                </a:lnTo>
                <a:lnTo>
                  <a:pt x="527" y="1285"/>
                </a:lnTo>
                <a:lnTo>
                  <a:pt x="508" y="1309"/>
                </a:lnTo>
                <a:lnTo>
                  <a:pt x="488" y="1309"/>
                </a:lnTo>
                <a:lnTo>
                  <a:pt x="462" y="1341"/>
                </a:lnTo>
                <a:lnTo>
                  <a:pt x="437" y="1330"/>
                </a:lnTo>
                <a:lnTo>
                  <a:pt x="429" y="1309"/>
                </a:lnTo>
                <a:lnTo>
                  <a:pt x="419" y="1309"/>
                </a:lnTo>
                <a:lnTo>
                  <a:pt x="400" y="1309"/>
                </a:lnTo>
                <a:lnTo>
                  <a:pt x="380" y="1309"/>
                </a:lnTo>
                <a:lnTo>
                  <a:pt x="361" y="1309"/>
                </a:lnTo>
                <a:lnTo>
                  <a:pt x="341" y="1285"/>
                </a:lnTo>
                <a:lnTo>
                  <a:pt x="321" y="1262"/>
                </a:lnTo>
                <a:lnTo>
                  <a:pt x="321" y="1240"/>
                </a:lnTo>
                <a:lnTo>
                  <a:pt x="302" y="1240"/>
                </a:lnTo>
                <a:lnTo>
                  <a:pt x="302" y="1217"/>
                </a:lnTo>
                <a:lnTo>
                  <a:pt x="282" y="1217"/>
                </a:lnTo>
                <a:lnTo>
                  <a:pt x="272" y="1217"/>
                </a:lnTo>
                <a:lnTo>
                  <a:pt x="253" y="1194"/>
                </a:lnTo>
                <a:lnTo>
                  <a:pt x="253" y="1172"/>
                </a:lnTo>
                <a:lnTo>
                  <a:pt x="233" y="1172"/>
                </a:lnTo>
                <a:lnTo>
                  <a:pt x="233" y="1149"/>
                </a:lnTo>
                <a:lnTo>
                  <a:pt x="214" y="1149"/>
                </a:lnTo>
                <a:lnTo>
                  <a:pt x="214" y="1127"/>
                </a:lnTo>
                <a:lnTo>
                  <a:pt x="194" y="1104"/>
                </a:lnTo>
                <a:lnTo>
                  <a:pt x="194" y="1092"/>
                </a:lnTo>
                <a:lnTo>
                  <a:pt x="194" y="1069"/>
                </a:lnTo>
                <a:lnTo>
                  <a:pt x="174" y="1069"/>
                </a:lnTo>
                <a:lnTo>
                  <a:pt x="174" y="1047"/>
                </a:lnTo>
                <a:lnTo>
                  <a:pt x="155" y="1047"/>
                </a:lnTo>
                <a:lnTo>
                  <a:pt x="155" y="1024"/>
                </a:lnTo>
                <a:lnTo>
                  <a:pt x="145" y="1024"/>
                </a:lnTo>
                <a:lnTo>
                  <a:pt x="145" y="1002"/>
                </a:lnTo>
                <a:lnTo>
                  <a:pt x="145" y="990"/>
                </a:lnTo>
                <a:lnTo>
                  <a:pt x="145" y="967"/>
                </a:lnTo>
                <a:lnTo>
                  <a:pt x="125" y="945"/>
                </a:lnTo>
                <a:lnTo>
                  <a:pt x="125" y="922"/>
                </a:lnTo>
                <a:lnTo>
                  <a:pt x="125" y="899"/>
                </a:lnTo>
                <a:lnTo>
                  <a:pt x="125" y="877"/>
                </a:lnTo>
                <a:lnTo>
                  <a:pt x="125" y="865"/>
                </a:lnTo>
                <a:lnTo>
                  <a:pt x="125" y="842"/>
                </a:lnTo>
                <a:lnTo>
                  <a:pt x="125" y="820"/>
                </a:lnTo>
                <a:lnTo>
                  <a:pt x="125" y="797"/>
                </a:lnTo>
                <a:lnTo>
                  <a:pt x="96" y="774"/>
                </a:lnTo>
                <a:lnTo>
                  <a:pt x="96" y="752"/>
                </a:lnTo>
                <a:lnTo>
                  <a:pt x="96" y="740"/>
                </a:lnTo>
                <a:lnTo>
                  <a:pt x="96" y="717"/>
                </a:lnTo>
                <a:lnTo>
                  <a:pt x="96" y="695"/>
                </a:lnTo>
                <a:lnTo>
                  <a:pt x="76" y="672"/>
                </a:lnTo>
                <a:lnTo>
                  <a:pt x="76" y="649"/>
                </a:lnTo>
                <a:lnTo>
                  <a:pt x="76" y="627"/>
                </a:lnTo>
                <a:lnTo>
                  <a:pt x="76" y="615"/>
                </a:lnTo>
                <a:lnTo>
                  <a:pt x="76" y="592"/>
                </a:lnTo>
                <a:lnTo>
                  <a:pt x="49" y="572"/>
                </a:lnTo>
                <a:lnTo>
                  <a:pt x="57" y="547"/>
                </a:lnTo>
                <a:lnTo>
                  <a:pt x="44" y="538"/>
                </a:lnTo>
                <a:lnTo>
                  <a:pt x="33" y="522"/>
                </a:lnTo>
                <a:lnTo>
                  <a:pt x="21" y="493"/>
                </a:lnTo>
                <a:lnTo>
                  <a:pt x="13" y="459"/>
                </a:lnTo>
                <a:lnTo>
                  <a:pt x="11" y="425"/>
                </a:lnTo>
                <a:lnTo>
                  <a:pt x="3" y="391"/>
                </a:lnTo>
                <a:lnTo>
                  <a:pt x="0" y="354"/>
                </a:lnTo>
                <a:lnTo>
                  <a:pt x="0" y="299"/>
                </a:lnTo>
                <a:lnTo>
                  <a:pt x="0" y="249"/>
                </a:lnTo>
                <a:lnTo>
                  <a:pt x="8" y="202"/>
                </a:lnTo>
                <a:lnTo>
                  <a:pt x="19" y="152"/>
                </a:lnTo>
                <a:lnTo>
                  <a:pt x="41" y="102"/>
                </a:lnTo>
                <a:lnTo>
                  <a:pt x="68" y="84"/>
                </a:lnTo>
                <a:lnTo>
                  <a:pt x="90" y="63"/>
                </a:lnTo>
                <a:lnTo>
                  <a:pt x="115" y="59"/>
                </a:lnTo>
                <a:lnTo>
                  <a:pt x="122" y="47"/>
                </a:lnTo>
                <a:lnTo>
                  <a:pt x="142" y="34"/>
                </a:lnTo>
                <a:lnTo>
                  <a:pt x="163" y="29"/>
                </a:lnTo>
                <a:lnTo>
                  <a:pt x="188" y="11"/>
                </a:lnTo>
                <a:lnTo>
                  <a:pt x="217" y="8"/>
                </a:lnTo>
                <a:lnTo>
                  <a:pt x="253" y="3"/>
                </a:lnTo>
                <a:lnTo>
                  <a:pt x="280" y="5"/>
                </a:lnTo>
                <a:lnTo>
                  <a:pt x="307" y="0"/>
                </a:lnTo>
                <a:lnTo>
                  <a:pt x="331" y="5"/>
                </a:lnTo>
                <a:lnTo>
                  <a:pt x="354" y="13"/>
                </a:lnTo>
                <a:lnTo>
                  <a:pt x="380" y="13"/>
                </a:lnTo>
                <a:lnTo>
                  <a:pt x="419" y="13"/>
                </a:lnTo>
              </a:path>
            </a:pathLst>
          </a:custGeom>
          <a:solidFill>
            <a:srgbClr val="BF7400"/>
          </a:solidFill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1174" name="Rectangle 39"/>
          <p:cNvSpPr>
            <a:spLocks noChangeArrowheads="1"/>
          </p:cNvSpPr>
          <p:nvPr/>
        </p:nvSpPr>
        <p:spPr bwMode="auto">
          <a:xfrm>
            <a:off x="5560944" y="1693863"/>
            <a:ext cx="2725874" cy="36997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en-US" b="1" dirty="0">
                <a:solidFill>
                  <a:srgbClr val="C07700"/>
                </a:solidFill>
                <a:latin typeface="Gill Sans MT" panose="020B0502020104020203" pitchFamily="34" charset="77"/>
              </a:rPr>
              <a:t>B</a:t>
            </a:r>
            <a:r>
              <a:rPr lang="en-US" b="1" dirty="0">
                <a:solidFill>
                  <a:srgbClr val="C07700"/>
                </a:solidFill>
                <a:effectLst/>
                <a:latin typeface="Gill Sans MT" panose="020B0502020104020203" pitchFamily="34" charset="77"/>
              </a:rPr>
              <a:t>iodegradable particles</a:t>
            </a:r>
            <a:endParaRPr lang="en-US" b="1" dirty="0">
              <a:solidFill>
                <a:schemeClr val="hlink"/>
              </a:solidFill>
              <a:effectLst/>
              <a:latin typeface="Gill Sans MT" panose="020B0502020104020203" pitchFamily="34" charset="77"/>
            </a:endParaRPr>
          </a:p>
        </p:txBody>
      </p:sp>
      <p:sp>
        <p:nvSpPr>
          <p:cNvPr id="91175" name="Freeform 40"/>
          <p:cNvSpPr>
            <a:spLocks/>
          </p:cNvSpPr>
          <p:nvPr/>
        </p:nvSpPr>
        <p:spPr bwMode="auto">
          <a:xfrm>
            <a:off x="1617663" y="2590800"/>
            <a:ext cx="1898650" cy="1614488"/>
          </a:xfrm>
          <a:custGeom>
            <a:avLst/>
            <a:gdLst>
              <a:gd name="T0" fmla="*/ 2147483647 w 1196"/>
              <a:gd name="T1" fmla="*/ 2147483647 h 1017"/>
              <a:gd name="T2" fmla="*/ 2147483647 w 1196"/>
              <a:gd name="T3" fmla="*/ 2147483647 h 1017"/>
              <a:gd name="T4" fmla="*/ 2147483647 w 1196"/>
              <a:gd name="T5" fmla="*/ 2147483647 h 1017"/>
              <a:gd name="T6" fmla="*/ 2147483647 w 1196"/>
              <a:gd name="T7" fmla="*/ 2147483647 h 1017"/>
              <a:gd name="T8" fmla="*/ 2147483647 w 1196"/>
              <a:gd name="T9" fmla="*/ 2147483647 h 1017"/>
              <a:gd name="T10" fmla="*/ 2147483647 w 1196"/>
              <a:gd name="T11" fmla="*/ 2147483647 h 1017"/>
              <a:gd name="T12" fmla="*/ 2147483647 w 1196"/>
              <a:gd name="T13" fmla="*/ 2147483647 h 1017"/>
              <a:gd name="T14" fmla="*/ 2147483647 w 1196"/>
              <a:gd name="T15" fmla="*/ 2147483647 h 1017"/>
              <a:gd name="T16" fmla="*/ 2147483647 w 1196"/>
              <a:gd name="T17" fmla="*/ 2147483647 h 1017"/>
              <a:gd name="T18" fmla="*/ 2147483647 w 1196"/>
              <a:gd name="T19" fmla="*/ 2147483647 h 1017"/>
              <a:gd name="T20" fmla="*/ 2147483647 w 1196"/>
              <a:gd name="T21" fmla="*/ 2147483647 h 1017"/>
              <a:gd name="T22" fmla="*/ 2147483647 w 1196"/>
              <a:gd name="T23" fmla="*/ 2147483647 h 1017"/>
              <a:gd name="T24" fmla="*/ 2147483647 w 1196"/>
              <a:gd name="T25" fmla="*/ 2147483647 h 1017"/>
              <a:gd name="T26" fmla="*/ 2147483647 w 1196"/>
              <a:gd name="T27" fmla="*/ 2147483647 h 1017"/>
              <a:gd name="T28" fmla="*/ 2147483647 w 1196"/>
              <a:gd name="T29" fmla="*/ 2147483647 h 1017"/>
              <a:gd name="T30" fmla="*/ 2147483647 w 1196"/>
              <a:gd name="T31" fmla="*/ 2147483647 h 1017"/>
              <a:gd name="T32" fmla="*/ 2147483647 w 1196"/>
              <a:gd name="T33" fmla="*/ 2147483647 h 1017"/>
              <a:gd name="T34" fmla="*/ 2147483647 w 1196"/>
              <a:gd name="T35" fmla="*/ 2147483647 h 1017"/>
              <a:gd name="T36" fmla="*/ 2147483647 w 1196"/>
              <a:gd name="T37" fmla="*/ 2147483647 h 1017"/>
              <a:gd name="T38" fmla="*/ 2147483647 w 1196"/>
              <a:gd name="T39" fmla="*/ 2147483647 h 1017"/>
              <a:gd name="T40" fmla="*/ 2147483647 w 1196"/>
              <a:gd name="T41" fmla="*/ 2147483647 h 1017"/>
              <a:gd name="T42" fmla="*/ 2147483647 w 1196"/>
              <a:gd name="T43" fmla="*/ 2147483647 h 1017"/>
              <a:gd name="T44" fmla="*/ 2147483647 w 1196"/>
              <a:gd name="T45" fmla="*/ 2147483647 h 1017"/>
              <a:gd name="T46" fmla="*/ 2147483647 w 1196"/>
              <a:gd name="T47" fmla="*/ 2147483647 h 1017"/>
              <a:gd name="T48" fmla="*/ 2147483647 w 1196"/>
              <a:gd name="T49" fmla="*/ 2147483647 h 1017"/>
              <a:gd name="T50" fmla="*/ 2147483647 w 1196"/>
              <a:gd name="T51" fmla="*/ 2147483647 h 1017"/>
              <a:gd name="T52" fmla="*/ 2147483647 w 1196"/>
              <a:gd name="T53" fmla="*/ 2147483647 h 1017"/>
              <a:gd name="T54" fmla="*/ 2147483647 w 1196"/>
              <a:gd name="T55" fmla="*/ 2147483647 h 1017"/>
              <a:gd name="T56" fmla="*/ 2147483647 w 1196"/>
              <a:gd name="T57" fmla="*/ 2147483647 h 1017"/>
              <a:gd name="T58" fmla="*/ 2147483647 w 1196"/>
              <a:gd name="T59" fmla="*/ 2147483647 h 1017"/>
              <a:gd name="T60" fmla="*/ 2147483647 w 1196"/>
              <a:gd name="T61" fmla="*/ 2147483647 h 1017"/>
              <a:gd name="T62" fmla="*/ 2147483647 w 1196"/>
              <a:gd name="T63" fmla="*/ 2147483647 h 1017"/>
              <a:gd name="T64" fmla="*/ 2147483647 w 1196"/>
              <a:gd name="T65" fmla="*/ 2147483647 h 1017"/>
              <a:gd name="T66" fmla="*/ 2147483647 w 1196"/>
              <a:gd name="T67" fmla="*/ 2147483647 h 1017"/>
              <a:gd name="T68" fmla="*/ 2147483647 w 1196"/>
              <a:gd name="T69" fmla="*/ 2147483647 h 1017"/>
              <a:gd name="T70" fmla="*/ 2147483647 w 1196"/>
              <a:gd name="T71" fmla="*/ 2147483647 h 1017"/>
              <a:gd name="T72" fmla="*/ 2147483647 w 1196"/>
              <a:gd name="T73" fmla="*/ 2147483647 h 1017"/>
              <a:gd name="T74" fmla="*/ 2147483647 w 1196"/>
              <a:gd name="T75" fmla="*/ 2147483647 h 1017"/>
              <a:gd name="T76" fmla="*/ 2147483647 w 1196"/>
              <a:gd name="T77" fmla="*/ 2147483647 h 1017"/>
              <a:gd name="T78" fmla="*/ 2147483647 w 1196"/>
              <a:gd name="T79" fmla="*/ 2147483647 h 1017"/>
              <a:gd name="T80" fmla="*/ 2147483647 w 1196"/>
              <a:gd name="T81" fmla="*/ 2147483647 h 1017"/>
              <a:gd name="T82" fmla="*/ 2147483647 w 1196"/>
              <a:gd name="T83" fmla="*/ 2147483647 h 1017"/>
              <a:gd name="T84" fmla="*/ 2147483647 w 1196"/>
              <a:gd name="T85" fmla="*/ 2147483647 h 1017"/>
              <a:gd name="T86" fmla="*/ 2147483647 w 1196"/>
              <a:gd name="T87" fmla="*/ 2147483647 h 1017"/>
              <a:gd name="T88" fmla="*/ 2147483647 w 1196"/>
              <a:gd name="T89" fmla="*/ 2147483647 h 1017"/>
              <a:gd name="T90" fmla="*/ 2147483647 w 1196"/>
              <a:gd name="T91" fmla="*/ 2147483647 h 1017"/>
              <a:gd name="T92" fmla="*/ 2147483647 w 1196"/>
              <a:gd name="T93" fmla="*/ 2147483647 h 1017"/>
              <a:gd name="T94" fmla="*/ 2147483647 w 1196"/>
              <a:gd name="T95" fmla="*/ 2147483647 h 1017"/>
              <a:gd name="T96" fmla="*/ 2147483647 w 1196"/>
              <a:gd name="T97" fmla="*/ 2147483647 h 1017"/>
              <a:gd name="T98" fmla="*/ 2147483647 w 1196"/>
              <a:gd name="T99" fmla="*/ 2147483647 h 101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196"/>
              <a:gd name="T151" fmla="*/ 0 h 1017"/>
              <a:gd name="T152" fmla="*/ 1196 w 1196"/>
              <a:gd name="T153" fmla="*/ 1017 h 101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196" h="1017">
                <a:moveTo>
                  <a:pt x="0" y="456"/>
                </a:moveTo>
                <a:lnTo>
                  <a:pt x="33" y="399"/>
                </a:lnTo>
                <a:lnTo>
                  <a:pt x="75" y="357"/>
                </a:lnTo>
                <a:lnTo>
                  <a:pt x="114" y="345"/>
                </a:lnTo>
                <a:lnTo>
                  <a:pt x="216" y="279"/>
                </a:lnTo>
                <a:lnTo>
                  <a:pt x="282" y="231"/>
                </a:lnTo>
                <a:lnTo>
                  <a:pt x="348" y="171"/>
                </a:lnTo>
                <a:lnTo>
                  <a:pt x="387" y="129"/>
                </a:lnTo>
                <a:lnTo>
                  <a:pt x="405" y="75"/>
                </a:lnTo>
                <a:lnTo>
                  <a:pt x="450" y="72"/>
                </a:lnTo>
                <a:lnTo>
                  <a:pt x="492" y="24"/>
                </a:lnTo>
                <a:lnTo>
                  <a:pt x="546" y="3"/>
                </a:lnTo>
                <a:lnTo>
                  <a:pt x="600" y="0"/>
                </a:lnTo>
                <a:lnTo>
                  <a:pt x="657" y="1"/>
                </a:lnTo>
                <a:lnTo>
                  <a:pt x="657" y="12"/>
                </a:lnTo>
                <a:lnTo>
                  <a:pt x="676" y="12"/>
                </a:lnTo>
                <a:lnTo>
                  <a:pt x="685" y="12"/>
                </a:lnTo>
                <a:lnTo>
                  <a:pt x="714" y="12"/>
                </a:lnTo>
                <a:lnTo>
                  <a:pt x="724" y="12"/>
                </a:lnTo>
                <a:lnTo>
                  <a:pt x="734" y="12"/>
                </a:lnTo>
                <a:lnTo>
                  <a:pt x="734" y="24"/>
                </a:lnTo>
                <a:lnTo>
                  <a:pt x="743" y="24"/>
                </a:lnTo>
                <a:lnTo>
                  <a:pt x="762" y="24"/>
                </a:lnTo>
                <a:lnTo>
                  <a:pt x="791" y="24"/>
                </a:lnTo>
                <a:lnTo>
                  <a:pt x="810" y="24"/>
                </a:lnTo>
                <a:lnTo>
                  <a:pt x="820" y="35"/>
                </a:lnTo>
                <a:lnTo>
                  <a:pt x="839" y="35"/>
                </a:lnTo>
                <a:lnTo>
                  <a:pt x="849" y="35"/>
                </a:lnTo>
                <a:lnTo>
                  <a:pt x="859" y="35"/>
                </a:lnTo>
                <a:lnTo>
                  <a:pt x="868" y="35"/>
                </a:lnTo>
                <a:lnTo>
                  <a:pt x="878" y="35"/>
                </a:lnTo>
                <a:lnTo>
                  <a:pt x="907" y="35"/>
                </a:lnTo>
                <a:lnTo>
                  <a:pt x="926" y="35"/>
                </a:lnTo>
                <a:lnTo>
                  <a:pt x="935" y="47"/>
                </a:lnTo>
                <a:lnTo>
                  <a:pt x="945" y="47"/>
                </a:lnTo>
                <a:lnTo>
                  <a:pt x="955" y="47"/>
                </a:lnTo>
                <a:lnTo>
                  <a:pt x="964" y="58"/>
                </a:lnTo>
                <a:lnTo>
                  <a:pt x="974" y="58"/>
                </a:lnTo>
                <a:lnTo>
                  <a:pt x="984" y="70"/>
                </a:lnTo>
                <a:lnTo>
                  <a:pt x="993" y="81"/>
                </a:lnTo>
                <a:lnTo>
                  <a:pt x="993" y="93"/>
                </a:lnTo>
                <a:lnTo>
                  <a:pt x="1012" y="104"/>
                </a:lnTo>
                <a:lnTo>
                  <a:pt x="1022" y="116"/>
                </a:lnTo>
                <a:lnTo>
                  <a:pt x="1032" y="128"/>
                </a:lnTo>
                <a:lnTo>
                  <a:pt x="1041" y="139"/>
                </a:lnTo>
                <a:lnTo>
                  <a:pt x="1051" y="151"/>
                </a:lnTo>
                <a:lnTo>
                  <a:pt x="1060" y="162"/>
                </a:lnTo>
                <a:lnTo>
                  <a:pt x="1070" y="174"/>
                </a:lnTo>
                <a:lnTo>
                  <a:pt x="1080" y="197"/>
                </a:lnTo>
                <a:lnTo>
                  <a:pt x="1089" y="208"/>
                </a:lnTo>
                <a:lnTo>
                  <a:pt x="1099" y="208"/>
                </a:lnTo>
                <a:lnTo>
                  <a:pt x="1099" y="220"/>
                </a:lnTo>
                <a:lnTo>
                  <a:pt x="1109" y="231"/>
                </a:lnTo>
                <a:lnTo>
                  <a:pt x="1118" y="243"/>
                </a:lnTo>
                <a:lnTo>
                  <a:pt x="1118" y="255"/>
                </a:lnTo>
                <a:lnTo>
                  <a:pt x="1118" y="266"/>
                </a:lnTo>
                <a:lnTo>
                  <a:pt x="1128" y="278"/>
                </a:lnTo>
                <a:lnTo>
                  <a:pt x="1128" y="289"/>
                </a:lnTo>
                <a:lnTo>
                  <a:pt x="1137" y="312"/>
                </a:lnTo>
                <a:lnTo>
                  <a:pt x="1137" y="324"/>
                </a:lnTo>
                <a:lnTo>
                  <a:pt x="1147" y="358"/>
                </a:lnTo>
                <a:lnTo>
                  <a:pt x="1157" y="358"/>
                </a:lnTo>
                <a:lnTo>
                  <a:pt x="1166" y="370"/>
                </a:lnTo>
                <a:lnTo>
                  <a:pt x="1166" y="382"/>
                </a:lnTo>
                <a:lnTo>
                  <a:pt x="1176" y="393"/>
                </a:lnTo>
                <a:lnTo>
                  <a:pt x="1176" y="428"/>
                </a:lnTo>
                <a:lnTo>
                  <a:pt x="1185" y="451"/>
                </a:lnTo>
                <a:lnTo>
                  <a:pt x="1195" y="474"/>
                </a:lnTo>
                <a:lnTo>
                  <a:pt x="1195" y="497"/>
                </a:lnTo>
                <a:lnTo>
                  <a:pt x="1195" y="509"/>
                </a:lnTo>
                <a:lnTo>
                  <a:pt x="1195" y="520"/>
                </a:lnTo>
                <a:lnTo>
                  <a:pt x="1195" y="532"/>
                </a:lnTo>
                <a:lnTo>
                  <a:pt x="1195" y="555"/>
                </a:lnTo>
                <a:lnTo>
                  <a:pt x="1185" y="566"/>
                </a:lnTo>
                <a:lnTo>
                  <a:pt x="1185" y="578"/>
                </a:lnTo>
                <a:lnTo>
                  <a:pt x="1185" y="589"/>
                </a:lnTo>
                <a:lnTo>
                  <a:pt x="1185" y="601"/>
                </a:lnTo>
                <a:lnTo>
                  <a:pt x="1185" y="612"/>
                </a:lnTo>
                <a:lnTo>
                  <a:pt x="1176" y="624"/>
                </a:lnTo>
                <a:lnTo>
                  <a:pt x="1176" y="636"/>
                </a:lnTo>
                <a:lnTo>
                  <a:pt x="1166" y="647"/>
                </a:lnTo>
                <a:lnTo>
                  <a:pt x="1157" y="659"/>
                </a:lnTo>
                <a:lnTo>
                  <a:pt x="1157" y="670"/>
                </a:lnTo>
                <a:lnTo>
                  <a:pt x="1147" y="670"/>
                </a:lnTo>
                <a:lnTo>
                  <a:pt x="1137" y="670"/>
                </a:lnTo>
                <a:lnTo>
                  <a:pt x="1128" y="682"/>
                </a:lnTo>
                <a:lnTo>
                  <a:pt x="1118" y="682"/>
                </a:lnTo>
                <a:lnTo>
                  <a:pt x="1109" y="682"/>
                </a:lnTo>
                <a:lnTo>
                  <a:pt x="1099" y="682"/>
                </a:lnTo>
                <a:lnTo>
                  <a:pt x="1089" y="693"/>
                </a:lnTo>
                <a:lnTo>
                  <a:pt x="1080" y="693"/>
                </a:lnTo>
                <a:lnTo>
                  <a:pt x="1070" y="693"/>
                </a:lnTo>
                <a:lnTo>
                  <a:pt x="1060" y="693"/>
                </a:lnTo>
                <a:lnTo>
                  <a:pt x="1051" y="693"/>
                </a:lnTo>
                <a:lnTo>
                  <a:pt x="1041" y="693"/>
                </a:lnTo>
                <a:lnTo>
                  <a:pt x="1032" y="693"/>
                </a:lnTo>
                <a:lnTo>
                  <a:pt x="1022" y="693"/>
                </a:lnTo>
                <a:lnTo>
                  <a:pt x="1012" y="705"/>
                </a:lnTo>
                <a:lnTo>
                  <a:pt x="1003" y="705"/>
                </a:lnTo>
                <a:lnTo>
                  <a:pt x="993" y="716"/>
                </a:lnTo>
                <a:lnTo>
                  <a:pt x="984" y="716"/>
                </a:lnTo>
                <a:lnTo>
                  <a:pt x="955" y="716"/>
                </a:lnTo>
                <a:lnTo>
                  <a:pt x="945" y="728"/>
                </a:lnTo>
                <a:lnTo>
                  <a:pt x="935" y="728"/>
                </a:lnTo>
                <a:lnTo>
                  <a:pt x="926" y="728"/>
                </a:lnTo>
                <a:lnTo>
                  <a:pt x="916" y="728"/>
                </a:lnTo>
                <a:lnTo>
                  <a:pt x="907" y="728"/>
                </a:lnTo>
                <a:lnTo>
                  <a:pt x="897" y="728"/>
                </a:lnTo>
                <a:lnTo>
                  <a:pt x="887" y="728"/>
                </a:lnTo>
                <a:lnTo>
                  <a:pt x="878" y="728"/>
                </a:lnTo>
                <a:lnTo>
                  <a:pt x="878" y="716"/>
                </a:lnTo>
                <a:lnTo>
                  <a:pt x="868" y="716"/>
                </a:lnTo>
                <a:lnTo>
                  <a:pt x="859" y="716"/>
                </a:lnTo>
                <a:lnTo>
                  <a:pt x="849" y="705"/>
                </a:lnTo>
                <a:lnTo>
                  <a:pt x="839" y="705"/>
                </a:lnTo>
                <a:lnTo>
                  <a:pt x="810" y="693"/>
                </a:lnTo>
                <a:lnTo>
                  <a:pt x="801" y="693"/>
                </a:lnTo>
                <a:lnTo>
                  <a:pt x="791" y="705"/>
                </a:lnTo>
                <a:lnTo>
                  <a:pt x="782" y="705"/>
                </a:lnTo>
                <a:lnTo>
                  <a:pt x="753" y="716"/>
                </a:lnTo>
                <a:lnTo>
                  <a:pt x="743" y="716"/>
                </a:lnTo>
                <a:lnTo>
                  <a:pt x="743" y="728"/>
                </a:lnTo>
                <a:lnTo>
                  <a:pt x="734" y="728"/>
                </a:lnTo>
                <a:lnTo>
                  <a:pt x="734" y="739"/>
                </a:lnTo>
                <a:lnTo>
                  <a:pt x="724" y="751"/>
                </a:lnTo>
                <a:lnTo>
                  <a:pt x="714" y="763"/>
                </a:lnTo>
                <a:lnTo>
                  <a:pt x="714" y="774"/>
                </a:lnTo>
                <a:lnTo>
                  <a:pt x="705" y="786"/>
                </a:lnTo>
                <a:lnTo>
                  <a:pt x="705" y="797"/>
                </a:lnTo>
                <a:lnTo>
                  <a:pt x="705" y="809"/>
                </a:lnTo>
                <a:lnTo>
                  <a:pt x="695" y="820"/>
                </a:lnTo>
                <a:lnTo>
                  <a:pt x="695" y="832"/>
                </a:lnTo>
                <a:lnTo>
                  <a:pt x="695" y="843"/>
                </a:lnTo>
                <a:lnTo>
                  <a:pt x="695" y="866"/>
                </a:lnTo>
                <a:lnTo>
                  <a:pt x="695" y="901"/>
                </a:lnTo>
                <a:lnTo>
                  <a:pt x="685" y="913"/>
                </a:lnTo>
                <a:lnTo>
                  <a:pt x="685" y="924"/>
                </a:lnTo>
                <a:lnTo>
                  <a:pt x="676" y="924"/>
                </a:lnTo>
                <a:lnTo>
                  <a:pt x="666" y="947"/>
                </a:lnTo>
                <a:lnTo>
                  <a:pt x="657" y="959"/>
                </a:lnTo>
                <a:lnTo>
                  <a:pt x="647" y="970"/>
                </a:lnTo>
                <a:lnTo>
                  <a:pt x="628" y="982"/>
                </a:lnTo>
                <a:lnTo>
                  <a:pt x="618" y="993"/>
                </a:lnTo>
                <a:lnTo>
                  <a:pt x="609" y="993"/>
                </a:lnTo>
                <a:lnTo>
                  <a:pt x="580" y="1005"/>
                </a:lnTo>
                <a:lnTo>
                  <a:pt x="570" y="1005"/>
                </a:lnTo>
                <a:lnTo>
                  <a:pt x="560" y="1005"/>
                </a:lnTo>
                <a:lnTo>
                  <a:pt x="551" y="1016"/>
                </a:lnTo>
                <a:lnTo>
                  <a:pt x="541" y="1016"/>
                </a:lnTo>
                <a:lnTo>
                  <a:pt x="532" y="1005"/>
                </a:lnTo>
                <a:lnTo>
                  <a:pt x="512" y="1005"/>
                </a:lnTo>
                <a:lnTo>
                  <a:pt x="503" y="1005"/>
                </a:lnTo>
                <a:lnTo>
                  <a:pt x="503" y="993"/>
                </a:lnTo>
                <a:lnTo>
                  <a:pt x="493" y="993"/>
                </a:lnTo>
                <a:lnTo>
                  <a:pt x="484" y="993"/>
                </a:lnTo>
                <a:lnTo>
                  <a:pt x="474" y="982"/>
                </a:lnTo>
                <a:lnTo>
                  <a:pt x="464" y="970"/>
                </a:lnTo>
                <a:lnTo>
                  <a:pt x="455" y="970"/>
                </a:lnTo>
                <a:lnTo>
                  <a:pt x="435" y="959"/>
                </a:lnTo>
                <a:lnTo>
                  <a:pt x="426" y="959"/>
                </a:lnTo>
                <a:lnTo>
                  <a:pt x="416" y="959"/>
                </a:lnTo>
                <a:lnTo>
                  <a:pt x="407" y="959"/>
                </a:lnTo>
                <a:lnTo>
                  <a:pt x="397" y="947"/>
                </a:lnTo>
                <a:lnTo>
                  <a:pt x="387" y="959"/>
                </a:lnTo>
                <a:lnTo>
                  <a:pt x="378" y="947"/>
                </a:lnTo>
                <a:lnTo>
                  <a:pt x="359" y="947"/>
                </a:lnTo>
                <a:lnTo>
                  <a:pt x="349" y="947"/>
                </a:lnTo>
                <a:lnTo>
                  <a:pt x="339" y="947"/>
                </a:lnTo>
                <a:lnTo>
                  <a:pt x="330" y="947"/>
                </a:lnTo>
                <a:lnTo>
                  <a:pt x="310" y="947"/>
                </a:lnTo>
                <a:lnTo>
                  <a:pt x="301" y="947"/>
                </a:lnTo>
                <a:lnTo>
                  <a:pt x="291" y="947"/>
                </a:lnTo>
                <a:lnTo>
                  <a:pt x="282" y="947"/>
                </a:lnTo>
                <a:lnTo>
                  <a:pt x="272" y="947"/>
                </a:lnTo>
                <a:lnTo>
                  <a:pt x="262" y="936"/>
                </a:lnTo>
                <a:lnTo>
                  <a:pt x="243" y="936"/>
                </a:lnTo>
                <a:lnTo>
                  <a:pt x="234" y="924"/>
                </a:lnTo>
                <a:lnTo>
                  <a:pt x="224" y="924"/>
                </a:lnTo>
                <a:lnTo>
                  <a:pt x="214" y="913"/>
                </a:lnTo>
                <a:lnTo>
                  <a:pt x="205" y="901"/>
                </a:lnTo>
                <a:lnTo>
                  <a:pt x="195" y="878"/>
                </a:lnTo>
                <a:lnTo>
                  <a:pt x="185" y="878"/>
                </a:lnTo>
                <a:lnTo>
                  <a:pt x="176" y="878"/>
                </a:lnTo>
                <a:lnTo>
                  <a:pt x="166" y="866"/>
                </a:lnTo>
                <a:lnTo>
                  <a:pt x="157" y="855"/>
                </a:lnTo>
                <a:lnTo>
                  <a:pt x="147" y="843"/>
                </a:lnTo>
                <a:lnTo>
                  <a:pt x="137" y="820"/>
                </a:lnTo>
                <a:lnTo>
                  <a:pt x="128" y="809"/>
                </a:lnTo>
                <a:lnTo>
                  <a:pt x="128" y="797"/>
                </a:lnTo>
                <a:lnTo>
                  <a:pt x="118" y="797"/>
                </a:lnTo>
                <a:lnTo>
                  <a:pt x="118" y="786"/>
                </a:lnTo>
                <a:lnTo>
                  <a:pt x="109" y="786"/>
                </a:lnTo>
                <a:lnTo>
                  <a:pt x="89" y="786"/>
                </a:lnTo>
                <a:lnTo>
                  <a:pt x="80" y="774"/>
                </a:lnTo>
                <a:lnTo>
                  <a:pt x="70" y="774"/>
                </a:lnTo>
                <a:lnTo>
                  <a:pt x="51" y="705"/>
                </a:lnTo>
                <a:lnTo>
                  <a:pt x="21" y="663"/>
                </a:lnTo>
                <a:lnTo>
                  <a:pt x="18" y="594"/>
                </a:lnTo>
                <a:lnTo>
                  <a:pt x="9" y="522"/>
                </a:lnTo>
                <a:lnTo>
                  <a:pt x="3" y="462"/>
                </a:lnTo>
              </a:path>
            </a:pathLst>
          </a:custGeom>
          <a:solidFill>
            <a:srgbClr val="25D0DF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1176" name="Freeform 41"/>
          <p:cNvSpPr>
            <a:spLocks/>
          </p:cNvSpPr>
          <p:nvPr/>
        </p:nvSpPr>
        <p:spPr bwMode="auto">
          <a:xfrm>
            <a:off x="1709738" y="2660650"/>
            <a:ext cx="1741487" cy="1430338"/>
          </a:xfrm>
          <a:custGeom>
            <a:avLst/>
            <a:gdLst>
              <a:gd name="T0" fmla="*/ 2147483647 w 1097"/>
              <a:gd name="T1" fmla="*/ 2147483647 h 901"/>
              <a:gd name="T2" fmla="*/ 2147483647 w 1097"/>
              <a:gd name="T3" fmla="*/ 2147483647 h 901"/>
              <a:gd name="T4" fmla="*/ 2147483647 w 1097"/>
              <a:gd name="T5" fmla="*/ 2147483647 h 901"/>
              <a:gd name="T6" fmla="*/ 2147483647 w 1097"/>
              <a:gd name="T7" fmla="*/ 2147483647 h 901"/>
              <a:gd name="T8" fmla="*/ 2147483647 w 1097"/>
              <a:gd name="T9" fmla="*/ 2147483647 h 901"/>
              <a:gd name="T10" fmla="*/ 2147483647 w 1097"/>
              <a:gd name="T11" fmla="*/ 2147483647 h 901"/>
              <a:gd name="T12" fmla="*/ 2147483647 w 1097"/>
              <a:gd name="T13" fmla="*/ 2147483647 h 901"/>
              <a:gd name="T14" fmla="*/ 2147483647 w 1097"/>
              <a:gd name="T15" fmla="*/ 2147483647 h 901"/>
              <a:gd name="T16" fmla="*/ 2147483647 w 1097"/>
              <a:gd name="T17" fmla="*/ 2147483647 h 901"/>
              <a:gd name="T18" fmla="*/ 2147483647 w 1097"/>
              <a:gd name="T19" fmla="*/ 2147483647 h 901"/>
              <a:gd name="T20" fmla="*/ 2147483647 w 1097"/>
              <a:gd name="T21" fmla="*/ 2147483647 h 901"/>
              <a:gd name="T22" fmla="*/ 2147483647 w 1097"/>
              <a:gd name="T23" fmla="*/ 2147483647 h 901"/>
              <a:gd name="T24" fmla="*/ 2147483647 w 1097"/>
              <a:gd name="T25" fmla="*/ 2147483647 h 901"/>
              <a:gd name="T26" fmla="*/ 2147483647 w 1097"/>
              <a:gd name="T27" fmla="*/ 2147483647 h 901"/>
              <a:gd name="T28" fmla="*/ 2147483647 w 1097"/>
              <a:gd name="T29" fmla="*/ 2147483647 h 901"/>
              <a:gd name="T30" fmla="*/ 2147483647 w 1097"/>
              <a:gd name="T31" fmla="*/ 2147483647 h 901"/>
              <a:gd name="T32" fmla="*/ 2147483647 w 1097"/>
              <a:gd name="T33" fmla="*/ 2147483647 h 901"/>
              <a:gd name="T34" fmla="*/ 2147483647 w 1097"/>
              <a:gd name="T35" fmla="*/ 2147483647 h 901"/>
              <a:gd name="T36" fmla="*/ 2147483647 w 1097"/>
              <a:gd name="T37" fmla="*/ 2147483647 h 901"/>
              <a:gd name="T38" fmla="*/ 2147483647 w 1097"/>
              <a:gd name="T39" fmla="*/ 0 h 901"/>
              <a:gd name="T40" fmla="*/ 2147483647 w 1097"/>
              <a:gd name="T41" fmla="*/ 2147483647 h 901"/>
              <a:gd name="T42" fmla="*/ 2147483647 w 1097"/>
              <a:gd name="T43" fmla="*/ 2147483647 h 901"/>
              <a:gd name="T44" fmla="*/ 2147483647 w 1097"/>
              <a:gd name="T45" fmla="*/ 2147483647 h 901"/>
              <a:gd name="T46" fmla="*/ 2147483647 w 1097"/>
              <a:gd name="T47" fmla="*/ 2147483647 h 901"/>
              <a:gd name="T48" fmla="*/ 2147483647 w 1097"/>
              <a:gd name="T49" fmla="*/ 2147483647 h 901"/>
              <a:gd name="T50" fmla="*/ 2147483647 w 1097"/>
              <a:gd name="T51" fmla="*/ 2147483647 h 901"/>
              <a:gd name="T52" fmla="*/ 2147483647 w 1097"/>
              <a:gd name="T53" fmla="*/ 2147483647 h 901"/>
              <a:gd name="T54" fmla="*/ 2147483647 w 1097"/>
              <a:gd name="T55" fmla="*/ 2147483647 h 901"/>
              <a:gd name="T56" fmla="*/ 2147483647 w 1097"/>
              <a:gd name="T57" fmla="*/ 2147483647 h 901"/>
              <a:gd name="T58" fmla="*/ 2147483647 w 1097"/>
              <a:gd name="T59" fmla="*/ 2147483647 h 901"/>
              <a:gd name="T60" fmla="*/ 0 w 1097"/>
              <a:gd name="T61" fmla="*/ 2147483647 h 901"/>
              <a:gd name="T62" fmla="*/ 0 w 1097"/>
              <a:gd name="T63" fmla="*/ 2147483647 h 901"/>
              <a:gd name="T64" fmla="*/ 2147483647 w 1097"/>
              <a:gd name="T65" fmla="*/ 2147483647 h 901"/>
              <a:gd name="T66" fmla="*/ 2147483647 w 1097"/>
              <a:gd name="T67" fmla="*/ 2147483647 h 901"/>
              <a:gd name="T68" fmla="*/ 2147483647 w 1097"/>
              <a:gd name="T69" fmla="*/ 2147483647 h 901"/>
              <a:gd name="T70" fmla="*/ 2147483647 w 1097"/>
              <a:gd name="T71" fmla="*/ 2147483647 h 901"/>
              <a:gd name="T72" fmla="*/ 2147483647 w 1097"/>
              <a:gd name="T73" fmla="*/ 2147483647 h 901"/>
              <a:gd name="T74" fmla="*/ 2147483647 w 1097"/>
              <a:gd name="T75" fmla="*/ 2147483647 h 901"/>
              <a:gd name="T76" fmla="*/ 2147483647 w 1097"/>
              <a:gd name="T77" fmla="*/ 2147483647 h 901"/>
              <a:gd name="T78" fmla="*/ 2147483647 w 1097"/>
              <a:gd name="T79" fmla="*/ 2147483647 h 901"/>
              <a:gd name="T80" fmla="*/ 2147483647 w 1097"/>
              <a:gd name="T81" fmla="*/ 2147483647 h 901"/>
              <a:gd name="T82" fmla="*/ 2147483647 w 1097"/>
              <a:gd name="T83" fmla="*/ 2147483647 h 901"/>
              <a:gd name="T84" fmla="*/ 2147483647 w 1097"/>
              <a:gd name="T85" fmla="*/ 2147483647 h 901"/>
              <a:gd name="T86" fmla="*/ 2147483647 w 1097"/>
              <a:gd name="T87" fmla="*/ 2147483647 h 901"/>
              <a:gd name="T88" fmla="*/ 2147483647 w 1097"/>
              <a:gd name="T89" fmla="*/ 2147483647 h 901"/>
              <a:gd name="T90" fmla="*/ 2147483647 w 1097"/>
              <a:gd name="T91" fmla="*/ 2147483647 h 901"/>
              <a:gd name="T92" fmla="*/ 2147483647 w 1097"/>
              <a:gd name="T93" fmla="*/ 2147483647 h 901"/>
              <a:gd name="T94" fmla="*/ 2147483647 w 1097"/>
              <a:gd name="T95" fmla="*/ 2147483647 h 901"/>
              <a:gd name="T96" fmla="*/ 2147483647 w 1097"/>
              <a:gd name="T97" fmla="*/ 2147483647 h 90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097"/>
              <a:gd name="T148" fmla="*/ 0 h 901"/>
              <a:gd name="T149" fmla="*/ 1097 w 1097"/>
              <a:gd name="T150" fmla="*/ 901 h 901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097" h="901">
                <a:moveTo>
                  <a:pt x="616" y="796"/>
                </a:moveTo>
                <a:lnTo>
                  <a:pt x="616" y="773"/>
                </a:lnTo>
                <a:lnTo>
                  <a:pt x="616" y="750"/>
                </a:lnTo>
                <a:lnTo>
                  <a:pt x="616" y="704"/>
                </a:lnTo>
                <a:lnTo>
                  <a:pt x="644" y="646"/>
                </a:lnTo>
                <a:lnTo>
                  <a:pt x="683" y="589"/>
                </a:lnTo>
                <a:lnTo>
                  <a:pt x="731" y="565"/>
                </a:lnTo>
                <a:lnTo>
                  <a:pt x="769" y="565"/>
                </a:lnTo>
                <a:lnTo>
                  <a:pt x="789" y="565"/>
                </a:lnTo>
                <a:lnTo>
                  <a:pt x="808" y="565"/>
                </a:lnTo>
                <a:lnTo>
                  <a:pt x="827" y="565"/>
                </a:lnTo>
                <a:lnTo>
                  <a:pt x="866" y="623"/>
                </a:lnTo>
                <a:lnTo>
                  <a:pt x="914" y="623"/>
                </a:lnTo>
                <a:lnTo>
                  <a:pt x="923" y="623"/>
                </a:lnTo>
                <a:lnTo>
                  <a:pt x="943" y="623"/>
                </a:lnTo>
                <a:lnTo>
                  <a:pt x="962" y="600"/>
                </a:lnTo>
                <a:lnTo>
                  <a:pt x="1010" y="600"/>
                </a:lnTo>
                <a:lnTo>
                  <a:pt x="1048" y="565"/>
                </a:lnTo>
                <a:lnTo>
                  <a:pt x="1096" y="542"/>
                </a:lnTo>
                <a:lnTo>
                  <a:pt x="1096" y="519"/>
                </a:lnTo>
                <a:lnTo>
                  <a:pt x="1096" y="508"/>
                </a:lnTo>
                <a:lnTo>
                  <a:pt x="1096" y="450"/>
                </a:lnTo>
                <a:lnTo>
                  <a:pt x="1068" y="404"/>
                </a:lnTo>
                <a:lnTo>
                  <a:pt x="1048" y="381"/>
                </a:lnTo>
                <a:lnTo>
                  <a:pt x="1048" y="323"/>
                </a:lnTo>
                <a:lnTo>
                  <a:pt x="1029" y="277"/>
                </a:lnTo>
                <a:lnTo>
                  <a:pt x="1029" y="254"/>
                </a:lnTo>
                <a:lnTo>
                  <a:pt x="1010" y="231"/>
                </a:lnTo>
                <a:lnTo>
                  <a:pt x="991" y="173"/>
                </a:lnTo>
                <a:lnTo>
                  <a:pt x="971" y="173"/>
                </a:lnTo>
                <a:lnTo>
                  <a:pt x="952" y="150"/>
                </a:lnTo>
                <a:lnTo>
                  <a:pt x="933" y="127"/>
                </a:lnTo>
                <a:lnTo>
                  <a:pt x="914" y="81"/>
                </a:lnTo>
                <a:lnTo>
                  <a:pt x="866" y="46"/>
                </a:lnTo>
                <a:lnTo>
                  <a:pt x="827" y="46"/>
                </a:lnTo>
                <a:lnTo>
                  <a:pt x="808" y="23"/>
                </a:lnTo>
                <a:lnTo>
                  <a:pt x="760" y="23"/>
                </a:lnTo>
                <a:lnTo>
                  <a:pt x="721" y="23"/>
                </a:lnTo>
                <a:lnTo>
                  <a:pt x="673" y="23"/>
                </a:lnTo>
                <a:lnTo>
                  <a:pt x="606" y="0"/>
                </a:lnTo>
                <a:lnTo>
                  <a:pt x="539" y="0"/>
                </a:lnTo>
                <a:lnTo>
                  <a:pt x="500" y="23"/>
                </a:lnTo>
                <a:lnTo>
                  <a:pt x="452" y="23"/>
                </a:lnTo>
                <a:lnTo>
                  <a:pt x="443" y="23"/>
                </a:lnTo>
                <a:lnTo>
                  <a:pt x="423" y="46"/>
                </a:lnTo>
                <a:lnTo>
                  <a:pt x="404" y="69"/>
                </a:lnTo>
                <a:lnTo>
                  <a:pt x="385" y="69"/>
                </a:lnTo>
                <a:lnTo>
                  <a:pt x="356" y="127"/>
                </a:lnTo>
                <a:lnTo>
                  <a:pt x="318" y="150"/>
                </a:lnTo>
                <a:lnTo>
                  <a:pt x="298" y="173"/>
                </a:lnTo>
                <a:lnTo>
                  <a:pt x="250" y="196"/>
                </a:lnTo>
                <a:lnTo>
                  <a:pt x="212" y="231"/>
                </a:lnTo>
                <a:lnTo>
                  <a:pt x="164" y="254"/>
                </a:lnTo>
                <a:lnTo>
                  <a:pt x="125" y="277"/>
                </a:lnTo>
                <a:lnTo>
                  <a:pt x="106" y="300"/>
                </a:lnTo>
                <a:lnTo>
                  <a:pt x="87" y="323"/>
                </a:lnTo>
                <a:lnTo>
                  <a:pt x="39" y="323"/>
                </a:lnTo>
                <a:lnTo>
                  <a:pt x="39" y="346"/>
                </a:lnTo>
                <a:lnTo>
                  <a:pt x="19" y="369"/>
                </a:lnTo>
                <a:lnTo>
                  <a:pt x="19" y="427"/>
                </a:lnTo>
                <a:lnTo>
                  <a:pt x="0" y="473"/>
                </a:lnTo>
                <a:lnTo>
                  <a:pt x="0" y="531"/>
                </a:lnTo>
                <a:lnTo>
                  <a:pt x="0" y="577"/>
                </a:lnTo>
                <a:lnTo>
                  <a:pt x="0" y="600"/>
                </a:lnTo>
                <a:lnTo>
                  <a:pt x="19" y="623"/>
                </a:lnTo>
                <a:lnTo>
                  <a:pt x="19" y="646"/>
                </a:lnTo>
                <a:lnTo>
                  <a:pt x="39" y="669"/>
                </a:lnTo>
                <a:lnTo>
                  <a:pt x="87" y="692"/>
                </a:lnTo>
                <a:lnTo>
                  <a:pt x="106" y="716"/>
                </a:lnTo>
                <a:lnTo>
                  <a:pt x="125" y="739"/>
                </a:lnTo>
                <a:lnTo>
                  <a:pt x="135" y="739"/>
                </a:lnTo>
                <a:lnTo>
                  <a:pt x="154" y="762"/>
                </a:lnTo>
                <a:lnTo>
                  <a:pt x="183" y="785"/>
                </a:lnTo>
                <a:lnTo>
                  <a:pt x="202" y="808"/>
                </a:lnTo>
                <a:lnTo>
                  <a:pt x="221" y="831"/>
                </a:lnTo>
                <a:lnTo>
                  <a:pt x="231" y="831"/>
                </a:lnTo>
                <a:lnTo>
                  <a:pt x="250" y="831"/>
                </a:lnTo>
                <a:lnTo>
                  <a:pt x="269" y="831"/>
                </a:lnTo>
                <a:lnTo>
                  <a:pt x="318" y="808"/>
                </a:lnTo>
                <a:lnTo>
                  <a:pt x="337" y="831"/>
                </a:lnTo>
                <a:lnTo>
                  <a:pt x="346" y="831"/>
                </a:lnTo>
                <a:lnTo>
                  <a:pt x="366" y="831"/>
                </a:lnTo>
                <a:lnTo>
                  <a:pt x="385" y="831"/>
                </a:lnTo>
                <a:lnTo>
                  <a:pt x="404" y="831"/>
                </a:lnTo>
                <a:lnTo>
                  <a:pt x="423" y="831"/>
                </a:lnTo>
                <a:lnTo>
                  <a:pt x="443" y="854"/>
                </a:lnTo>
                <a:lnTo>
                  <a:pt x="452" y="854"/>
                </a:lnTo>
                <a:lnTo>
                  <a:pt x="481" y="877"/>
                </a:lnTo>
                <a:lnTo>
                  <a:pt x="481" y="900"/>
                </a:lnTo>
                <a:lnTo>
                  <a:pt x="491" y="900"/>
                </a:lnTo>
                <a:lnTo>
                  <a:pt x="510" y="900"/>
                </a:lnTo>
                <a:lnTo>
                  <a:pt x="529" y="900"/>
                </a:lnTo>
                <a:lnTo>
                  <a:pt x="548" y="900"/>
                </a:lnTo>
                <a:lnTo>
                  <a:pt x="568" y="900"/>
                </a:lnTo>
                <a:lnTo>
                  <a:pt x="587" y="877"/>
                </a:lnTo>
                <a:lnTo>
                  <a:pt x="606" y="854"/>
                </a:lnTo>
                <a:lnTo>
                  <a:pt x="616" y="854"/>
                </a:lnTo>
                <a:lnTo>
                  <a:pt x="616" y="831"/>
                </a:lnTo>
                <a:lnTo>
                  <a:pt x="616" y="808"/>
                </a:lnTo>
              </a:path>
            </a:pathLst>
          </a:custGeom>
          <a:solidFill>
            <a:srgbClr val="BF7400"/>
          </a:solidFill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1177" name="Freeform 42"/>
          <p:cNvSpPr>
            <a:spLocks/>
          </p:cNvSpPr>
          <p:nvPr/>
        </p:nvSpPr>
        <p:spPr bwMode="auto">
          <a:xfrm>
            <a:off x="2444750" y="3856038"/>
            <a:ext cx="1743075" cy="1431925"/>
          </a:xfrm>
          <a:custGeom>
            <a:avLst/>
            <a:gdLst>
              <a:gd name="T0" fmla="*/ 2147483647 w 1098"/>
              <a:gd name="T1" fmla="*/ 2147483647 h 902"/>
              <a:gd name="T2" fmla="*/ 2147483647 w 1098"/>
              <a:gd name="T3" fmla="*/ 2147483647 h 902"/>
              <a:gd name="T4" fmla="*/ 2147483647 w 1098"/>
              <a:gd name="T5" fmla="*/ 2147483647 h 902"/>
              <a:gd name="T6" fmla="*/ 2147483647 w 1098"/>
              <a:gd name="T7" fmla="*/ 2147483647 h 902"/>
              <a:gd name="T8" fmla="*/ 2147483647 w 1098"/>
              <a:gd name="T9" fmla="*/ 2147483647 h 902"/>
              <a:gd name="T10" fmla="*/ 2147483647 w 1098"/>
              <a:gd name="T11" fmla="*/ 0 h 902"/>
              <a:gd name="T12" fmla="*/ 2147483647 w 1098"/>
              <a:gd name="T13" fmla="*/ 0 h 902"/>
              <a:gd name="T14" fmla="*/ 2147483647 w 1098"/>
              <a:gd name="T15" fmla="*/ 2147483647 h 902"/>
              <a:gd name="T16" fmla="*/ 2147483647 w 1098"/>
              <a:gd name="T17" fmla="*/ 2147483647 h 902"/>
              <a:gd name="T18" fmla="*/ 2147483647 w 1098"/>
              <a:gd name="T19" fmla="*/ 2147483647 h 902"/>
              <a:gd name="T20" fmla="*/ 2147483647 w 1098"/>
              <a:gd name="T21" fmla="*/ 2147483647 h 902"/>
              <a:gd name="T22" fmla="*/ 2147483647 w 1098"/>
              <a:gd name="T23" fmla="*/ 2147483647 h 902"/>
              <a:gd name="T24" fmla="*/ 2147483647 w 1098"/>
              <a:gd name="T25" fmla="*/ 2147483647 h 902"/>
              <a:gd name="T26" fmla="*/ 2147483647 w 1098"/>
              <a:gd name="T27" fmla="*/ 2147483647 h 902"/>
              <a:gd name="T28" fmla="*/ 2147483647 w 1098"/>
              <a:gd name="T29" fmla="*/ 2147483647 h 902"/>
              <a:gd name="T30" fmla="*/ 2147483647 w 1098"/>
              <a:gd name="T31" fmla="*/ 2147483647 h 902"/>
              <a:gd name="T32" fmla="*/ 2147483647 w 1098"/>
              <a:gd name="T33" fmla="*/ 2147483647 h 902"/>
              <a:gd name="T34" fmla="*/ 2147483647 w 1098"/>
              <a:gd name="T35" fmla="*/ 2147483647 h 902"/>
              <a:gd name="T36" fmla="*/ 2147483647 w 1098"/>
              <a:gd name="T37" fmla="*/ 2147483647 h 902"/>
              <a:gd name="T38" fmla="*/ 2147483647 w 1098"/>
              <a:gd name="T39" fmla="*/ 2147483647 h 902"/>
              <a:gd name="T40" fmla="*/ 2147483647 w 1098"/>
              <a:gd name="T41" fmla="*/ 2147483647 h 902"/>
              <a:gd name="T42" fmla="*/ 2147483647 w 1098"/>
              <a:gd name="T43" fmla="*/ 2147483647 h 902"/>
              <a:gd name="T44" fmla="*/ 2147483647 w 1098"/>
              <a:gd name="T45" fmla="*/ 2147483647 h 902"/>
              <a:gd name="T46" fmla="*/ 2147483647 w 1098"/>
              <a:gd name="T47" fmla="*/ 2147483647 h 902"/>
              <a:gd name="T48" fmla="*/ 2147483647 w 1098"/>
              <a:gd name="T49" fmla="*/ 2147483647 h 902"/>
              <a:gd name="T50" fmla="*/ 2147483647 w 1098"/>
              <a:gd name="T51" fmla="*/ 2147483647 h 902"/>
              <a:gd name="T52" fmla="*/ 2147483647 w 1098"/>
              <a:gd name="T53" fmla="*/ 2147483647 h 902"/>
              <a:gd name="T54" fmla="*/ 2147483647 w 1098"/>
              <a:gd name="T55" fmla="*/ 2147483647 h 902"/>
              <a:gd name="T56" fmla="*/ 2147483647 w 1098"/>
              <a:gd name="T57" fmla="*/ 2147483647 h 902"/>
              <a:gd name="T58" fmla="*/ 2147483647 w 1098"/>
              <a:gd name="T59" fmla="*/ 2147483647 h 902"/>
              <a:gd name="T60" fmla="*/ 2147483647 w 1098"/>
              <a:gd name="T61" fmla="*/ 2147483647 h 902"/>
              <a:gd name="T62" fmla="*/ 2147483647 w 1098"/>
              <a:gd name="T63" fmla="*/ 2147483647 h 902"/>
              <a:gd name="T64" fmla="*/ 2147483647 w 1098"/>
              <a:gd name="T65" fmla="*/ 2147483647 h 902"/>
              <a:gd name="T66" fmla="*/ 2147483647 w 1098"/>
              <a:gd name="T67" fmla="*/ 2147483647 h 902"/>
              <a:gd name="T68" fmla="*/ 2147483647 w 1098"/>
              <a:gd name="T69" fmla="*/ 2147483647 h 902"/>
              <a:gd name="T70" fmla="*/ 2147483647 w 1098"/>
              <a:gd name="T71" fmla="*/ 2147483647 h 902"/>
              <a:gd name="T72" fmla="*/ 2147483647 w 1098"/>
              <a:gd name="T73" fmla="*/ 2147483647 h 902"/>
              <a:gd name="T74" fmla="*/ 2147483647 w 1098"/>
              <a:gd name="T75" fmla="*/ 2147483647 h 902"/>
              <a:gd name="T76" fmla="*/ 2147483647 w 1098"/>
              <a:gd name="T77" fmla="*/ 2147483647 h 902"/>
              <a:gd name="T78" fmla="*/ 2147483647 w 1098"/>
              <a:gd name="T79" fmla="*/ 2147483647 h 902"/>
              <a:gd name="T80" fmla="*/ 2147483647 w 1098"/>
              <a:gd name="T81" fmla="*/ 2147483647 h 902"/>
              <a:gd name="T82" fmla="*/ 2147483647 w 1098"/>
              <a:gd name="T83" fmla="*/ 2147483647 h 902"/>
              <a:gd name="T84" fmla="*/ 2147483647 w 1098"/>
              <a:gd name="T85" fmla="*/ 2147483647 h 902"/>
              <a:gd name="T86" fmla="*/ 2147483647 w 1098"/>
              <a:gd name="T87" fmla="*/ 2147483647 h 902"/>
              <a:gd name="T88" fmla="*/ 2147483647 w 1098"/>
              <a:gd name="T89" fmla="*/ 2147483647 h 902"/>
              <a:gd name="T90" fmla="*/ 2147483647 w 1098"/>
              <a:gd name="T91" fmla="*/ 2147483647 h 902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098"/>
              <a:gd name="T139" fmla="*/ 0 h 902"/>
              <a:gd name="T140" fmla="*/ 1098 w 1098"/>
              <a:gd name="T141" fmla="*/ 902 h 902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098" h="902">
                <a:moveTo>
                  <a:pt x="328" y="312"/>
                </a:moveTo>
                <a:lnTo>
                  <a:pt x="328" y="254"/>
                </a:lnTo>
                <a:lnTo>
                  <a:pt x="357" y="173"/>
                </a:lnTo>
                <a:lnTo>
                  <a:pt x="357" y="150"/>
                </a:lnTo>
                <a:lnTo>
                  <a:pt x="376" y="127"/>
                </a:lnTo>
                <a:lnTo>
                  <a:pt x="395" y="104"/>
                </a:lnTo>
                <a:lnTo>
                  <a:pt x="433" y="104"/>
                </a:lnTo>
                <a:lnTo>
                  <a:pt x="482" y="81"/>
                </a:lnTo>
                <a:lnTo>
                  <a:pt x="501" y="58"/>
                </a:lnTo>
                <a:lnTo>
                  <a:pt x="568" y="35"/>
                </a:lnTo>
                <a:lnTo>
                  <a:pt x="616" y="0"/>
                </a:lnTo>
                <a:lnTo>
                  <a:pt x="683" y="0"/>
                </a:lnTo>
                <a:lnTo>
                  <a:pt x="693" y="0"/>
                </a:lnTo>
                <a:lnTo>
                  <a:pt x="741" y="0"/>
                </a:lnTo>
                <a:lnTo>
                  <a:pt x="760" y="0"/>
                </a:lnTo>
                <a:lnTo>
                  <a:pt x="780" y="23"/>
                </a:lnTo>
                <a:lnTo>
                  <a:pt x="818" y="58"/>
                </a:lnTo>
                <a:lnTo>
                  <a:pt x="827" y="97"/>
                </a:lnTo>
                <a:lnTo>
                  <a:pt x="872" y="127"/>
                </a:lnTo>
                <a:lnTo>
                  <a:pt x="924" y="127"/>
                </a:lnTo>
                <a:lnTo>
                  <a:pt x="972" y="162"/>
                </a:lnTo>
                <a:lnTo>
                  <a:pt x="1010" y="162"/>
                </a:lnTo>
                <a:lnTo>
                  <a:pt x="1030" y="162"/>
                </a:lnTo>
                <a:lnTo>
                  <a:pt x="1030" y="173"/>
                </a:lnTo>
                <a:lnTo>
                  <a:pt x="1049" y="231"/>
                </a:lnTo>
                <a:lnTo>
                  <a:pt x="1049" y="277"/>
                </a:lnTo>
                <a:lnTo>
                  <a:pt x="1049" y="300"/>
                </a:lnTo>
                <a:lnTo>
                  <a:pt x="1049" y="346"/>
                </a:lnTo>
                <a:lnTo>
                  <a:pt x="1068" y="404"/>
                </a:lnTo>
                <a:lnTo>
                  <a:pt x="1097" y="485"/>
                </a:lnTo>
                <a:lnTo>
                  <a:pt x="1097" y="531"/>
                </a:lnTo>
                <a:lnTo>
                  <a:pt x="1097" y="589"/>
                </a:lnTo>
                <a:lnTo>
                  <a:pt x="1097" y="635"/>
                </a:lnTo>
                <a:lnTo>
                  <a:pt x="1097" y="658"/>
                </a:lnTo>
                <a:lnTo>
                  <a:pt x="1068" y="739"/>
                </a:lnTo>
                <a:lnTo>
                  <a:pt x="1049" y="797"/>
                </a:lnTo>
                <a:lnTo>
                  <a:pt x="1030" y="843"/>
                </a:lnTo>
                <a:lnTo>
                  <a:pt x="962" y="877"/>
                </a:lnTo>
                <a:lnTo>
                  <a:pt x="914" y="877"/>
                </a:lnTo>
                <a:lnTo>
                  <a:pt x="876" y="901"/>
                </a:lnTo>
                <a:lnTo>
                  <a:pt x="856" y="901"/>
                </a:lnTo>
                <a:lnTo>
                  <a:pt x="818" y="901"/>
                </a:lnTo>
                <a:lnTo>
                  <a:pt x="770" y="901"/>
                </a:lnTo>
                <a:lnTo>
                  <a:pt x="731" y="901"/>
                </a:lnTo>
                <a:lnTo>
                  <a:pt x="664" y="901"/>
                </a:lnTo>
                <a:lnTo>
                  <a:pt x="645" y="877"/>
                </a:lnTo>
                <a:lnTo>
                  <a:pt x="607" y="877"/>
                </a:lnTo>
                <a:lnTo>
                  <a:pt x="587" y="854"/>
                </a:lnTo>
                <a:lnTo>
                  <a:pt x="520" y="854"/>
                </a:lnTo>
                <a:lnTo>
                  <a:pt x="472" y="854"/>
                </a:lnTo>
                <a:lnTo>
                  <a:pt x="433" y="854"/>
                </a:lnTo>
                <a:lnTo>
                  <a:pt x="387" y="868"/>
                </a:lnTo>
                <a:lnTo>
                  <a:pt x="344" y="871"/>
                </a:lnTo>
                <a:lnTo>
                  <a:pt x="307" y="860"/>
                </a:lnTo>
                <a:lnTo>
                  <a:pt x="241" y="854"/>
                </a:lnTo>
                <a:lnTo>
                  <a:pt x="174" y="854"/>
                </a:lnTo>
                <a:lnTo>
                  <a:pt x="155" y="877"/>
                </a:lnTo>
                <a:lnTo>
                  <a:pt x="107" y="843"/>
                </a:lnTo>
                <a:lnTo>
                  <a:pt x="87" y="843"/>
                </a:lnTo>
                <a:lnTo>
                  <a:pt x="49" y="820"/>
                </a:lnTo>
                <a:lnTo>
                  <a:pt x="30" y="820"/>
                </a:lnTo>
                <a:lnTo>
                  <a:pt x="10" y="797"/>
                </a:lnTo>
                <a:lnTo>
                  <a:pt x="10" y="774"/>
                </a:lnTo>
                <a:lnTo>
                  <a:pt x="10" y="727"/>
                </a:lnTo>
                <a:lnTo>
                  <a:pt x="0" y="687"/>
                </a:lnTo>
                <a:lnTo>
                  <a:pt x="10" y="623"/>
                </a:lnTo>
                <a:lnTo>
                  <a:pt x="10" y="600"/>
                </a:lnTo>
                <a:lnTo>
                  <a:pt x="10" y="589"/>
                </a:lnTo>
                <a:lnTo>
                  <a:pt x="30" y="589"/>
                </a:lnTo>
                <a:lnTo>
                  <a:pt x="30" y="566"/>
                </a:lnTo>
                <a:lnTo>
                  <a:pt x="49" y="566"/>
                </a:lnTo>
                <a:lnTo>
                  <a:pt x="68" y="543"/>
                </a:lnTo>
                <a:lnTo>
                  <a:pt x="78" y="543"/>
                </a:lnTo>
                <a:lnTo>
                  <a:pt x="126" y="508"/>
                </a:lnTo>
                <a:lnTo>
                  <a:pt x="145" y="508"/>
                </a:lnTo>
                <a:lnTo>
                  <a:pt x="164" y="543"/>
                </a:lnTo>
                <a:lnTo>
                  <a:pt x="203" y="543"/>
                </a:lnTo>
                <a:lnTo>
                  <a:pt x="222" y="508"/>
                </a:lnTo>
                <a:lnTo>
                  <a:pt x="241" y="485"/>
                </a:lnTo>
                <a:lnTo>
                  <a:pt x="289" y="485"/>
                </a:lnTo>
                <a:lnTo>
                  <a:pt x="299" y="485"/>
                </a:lnTo>
                <a:lnTo>
                  <a:pt x="328" y="462"/>
                </a:lnTo>
                <a:lnTo>
                  <a:pt x="328" y="450"/>
                </a:lnTo>
                <a:lnTo>
                  <a:pt x="328" y="427"/>
                </a:lnTo>
                <a:lnTo>
                  <a:pt x="328" y="404"/>
                </a:lnTo>
                <a:lnTo>
                  <a:pt x="337" y="404"/>
                </a:lnTo>
                <a:lnTo>
                  <a:pt x="337" y="381"/>
                </a:lnTo>
                <a:lnTo>
                  <a:pt x="337" y="358"/>
                </a:lnTo>
                <a:lnTo>
                  <a:pt x="337" y="346"/>
                </a:lnTo>
                <a:lnTo>
                  <a:pt x="328" y="346"/>
                </a:lnTo>
                <a:lnTo>
                  <a:pt x="328" y="323"/>
                </a:lnTo>
                <a:lnTo>
                  <a:pt x="328" y="300"/>
                </a:lnTo>
              </a:path>
            </a:pathLst>
          </a:custGeom>
          <a:solidFill>
            <a:srgbClr val="BF7400"/>
          </a:solidFill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1178" name="Line 43"/>
          <p:cNvSpPr>
            <a:spLocks noChangeShapeType="1"/>
          </p:cNvSpPr>
          <p:nvPr/>
        </p:nvSpPr>
        <p:spPr bwMode="auto">
          <a:xfrm flipH="1">
            <a:off x="3786188" y="2116138"/>
            <a:ext cx="2058987" cy="2227262"/>
          </a:xfrm>
          <a:prstGeom prst="line">
            <a:avLst/>
          </a:prstGeom>
          <a:noFill/>
          <a:ln w="50800">
            <a:pattFill prst="pct25">
              <a:fgClr>
                <a:srgbClr val="C07700"/>
              </a:fgClr>
              <a:bgClr>
                <a:schemeClr val="tx1"/>
              </a:bgClr>
            </a:patt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1179" name="Line 44"/>
          <p:cNvSpPr>
            <a:spLocks noChangeShapeType="1"/>
          </p:cNvSpPr>
          <p:nvPr/>
        </p:nvSpPr>
        <p:spPr bwMode="auto">
          <a:xfrm flipH="1">
            <a:off x="5251450" y="2171700"/>
            <a:ext cx="533400" cy="1752600"/>
          </a:xfrm>
          <a:prstGeom prst="line">
            <a:avLst/>
          </a:prstGeom>
          <a:noFill/>
          <a:ln w="38100">
            <a:pattFill prst="pct30">
              <a:fgClr>
                <a:srgbClr val="C07700"/>
              </a:fgClr>
              <a:bgClr>
                <a:schemeClr val="tx1"/>
              </a:bgClr>
            </a:patt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1181" name="Rectangle 46"/>
          <p:cNvSpPr>
            <a:spLocks noChangeArrowheads="1"/>
          </p:cNvSpPr>
          <p:nvPr/>
        </p:nvSpPr>
        <p:spPr bwMode="auto">
          <a:xfrm>
            <a:off x="685800" y="6453188"/>
            <a:ext cx="49977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  <a:effectLst/>
                <a:latin typeface="Gill Sans MT" panose="020B0502020104020203" pitchFamily="34" charset="77"/>
              </a:rPr>
              <a:t>Slides courtesy of Rick Stehouwer, Penn. State Univ.</a:t>
            </a:r>
          </a:p>
        </p:txBody>
      </p:sp>
    </p:spTree>
    <p:extLst>
      <p:ext uri="{BB962C8B-B14F-4D97-AF65-F5344CB8AC3E}">
        <p14:creationId xmlns:p14="http://schemas.microsoft.com/office/powerpoint/2010/main" val="1086777401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8458200" cy="8255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Pile Porosity and FAS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idx="1"/>
          </p:nvPr>
        </p:nvSpPr>
        <p:spPr>
          <a:xfrm>
            <a:off x="1295400" y="1524000"/>
            <a:ext cx="7772400" cy="4609514"/>
          </a:xfrm>
        </p:spPr>
        <p:txBody>
          <a:bodyPr/>
          <a:lstStyle/>
          <a:p>
            <a:pPr eaLnBrk="1" hangingPunct="1"/>
            <a:r>
              <a:rPr lang="en-US" b="0" dirty="0"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Free Air Space (FAS) is porosity </a:t>
            </a:r>
            <a:r>
              <a:rPr lang="en-US" b="0" u="sng" dirty="0"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minus</a:t>
            </a:r>
            <a:r>
              <a:rPr lang="en-US" b="0" dirty="0"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 the water-filled pores</a:t>
            </a:r>
          </a:p>
          <a:p>
            <a:pPr eaLnBrk="1" hangingPunct="1"/>
            <a:r>
              <a:rPr lang="en-US" b="0" dirty="0"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Key to enabling gas exchange</a:t>
            </a:r>
          </a:p>
          <a:p>
            <a:pPr lvl="1" eaLnBrk="1" hangingPunct="1">
              <a:spcAft>
                <a:spcPts val="1800"/>
              </a:spcAft>
              <a:buFontTx/>
              <a:buChar char="•"/>
            </a:pPr>
            <a:r>
              <a:rPr lang="en-US" sz="3200" b="0" dirty="0">
                <a:latin typeface="Gill Sans MT" panose="020B0502020104020203" pitchFamily="34" charset="77"/>
                <a:ea typeface="ＭＳ Ｐゴシック" charset="0"/>
              </a:rPr>
              <a:t>O</a:t>
            </a:r>
            <a:r>
              <a:rPr lang="en-US" sz="3200" b="0" baseline="-25000" dirty="0">
                <a:latin typeface="Gill Sans MT" panose="020B0502020104020203" pitchFamily="34" charset="77"/>
                <a:ea typeface="ＭＳ Ｐゴシック" charset="0"/>
              </a:rPr>
              <a:t>2</a:t>
            </a:r>
            <a:r>
              <a:rPr lang="en-US" sz="3200" b="0" dirty="0">
                <a:latin typeface="Gill Sans MT" panose="020B0502020104020203" pitchFamily="34" charset="77"/>
                <a:ea typeface="ＭＳ Ｐゴシック" charset="0"/>
              </a:rPr>
              <a:t> in  </a:t>
            </a:r>
            <a:r>
              <a:rPr lang="en-US" sz="3200" b="0" dirty="0">
                <a:latin typeface="Gill Sans MT" panose="020B0502020104020203" pitchFamily="34" charset="77"/>
                <a:ea typeface="ＭＳ Ｐゴシック" charset="0"/>
                <a:sym typeface="Wingdings 3" charset="0"/>
              </a:rPr>
              <a:t> </a:t>
            </a:r>
            <a:r>
              <a:rPr lang="en-US" sz="3200" b="0" dirty="0">
                <a:latin typeface="Gill Sans MT" panose="020B0502020104020203" pitchFamily="34" charset="77"/>
                <a:ea typeface="ＭＳ Ｐゴシック" charset="0"/>
              </a:rPr>
              <a:t>CO</a:t>
            </a:r>
            <a:r>
              <a:rPr lang="en-US" sz="3200" b="0" baseline="-25000" dirty="0">
                <a:latin typeface="Gill Sans MT" panose="020B0502020104020203" pitchFamily="34" charset="77"/>
                <a:ea typeface="ＭＳ Ｐゴシック" charset="0"/>
              </a:rPr>
              <a:t>2</a:t>
            </a:r>
            <a:r>
              <a:rPr lang="en-US" sz="3200" b="0" dirty="0">
                <a:latin typeface="Gill Sans MT" panose="020B0502020104020203" pitchFamily="34" charset="77"/>
                <a:ea typeface="ＭＳ Ｐゴシック" charset="0"/>
              </a:rPr>
              <a:t> out</a:t>
            </a:r>
            <a:endParaRPr lang="en-US" b="0" dirty="0">
              <a:latin typeface="Gill Sans MT" panose="020B0502020104020203" pitchFamily="34" charset="77"/>
              <a:ea typeface="ＭＳ Ｐゴシック" charset="0"/>
            </a:endParaRPr>
          </a:p>
          <a:p>
            <a:pPr eaLnBrk="1" hangingPunct="1"/>
            <a:r>
              <a:rPr lang="en-US" b="0" dirty="0"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Determined by:</a:t>
            </a:r>
          </a:p>
          <a:p>
            <a:pPr lvl="1" eaLnBrk="1" hangingPunct="1">
              <a:buFontTx/>
              <a:buChar char="•"/>
            </a:pPr>
            <a:r>
              <a:rPr lang="en-US" sz="3200" b="0" dirty="0">
                <a:solidFill>
                  <a:srgbClr val="FF0000"/>
                </a:solidFill>
                <a:latin typeface="Gill Sans MT" panose="020B0502020104020203" pitchFamily="34" charset="77"/>
                <a:ea typeface="ＭＳ Ｐゴシック" charset="0"/>
              </a:rPr>
              <a:t>Particle sizes and size distribution</a:t>
            </a:r>
          </a:p>
          <a:p>
            <a:pPr lvl="1" eaLnBrk="1" hangingPunct="1">
              <a:buFontTx/>
              <a:buChar char="•"/>
            </a:pPr>
            <a:r>
              <a:rPr lang="en-US" sz="3200" b="0" dirty="0">
                <a:solidFill>
                  <a:srgbClr val="FF0000"/>
                </a:solidFill>
                <a:latin typeface="Gill Sans MT" panose="020B0502020104020203" pitchFamily="34" charset="77"/>
                <a:ea typeface="ＭＳ Ｐゴシック" charset="0"/>
              </a:rPr>
              <a:t>Overall height of pile (compaction)</a:t>
            </a:r>
          </a:p>
          <a:p>
            <a:pPr lvl="1" eaLnBrk="1" hangingPunct="1">
              <a:buFontTx/>
              <a:buChar char="•"/>
            </a:pPr>
            <a:r>
              <a:rPr lang="en-US" sz="3200" b="0" dirty="0">
                <a:solidFill>
                  <a:srgbClr val="FF0000"/>
                </a:solidFill>
                <a:latin typeface="Gill Sans MT" panose="020B0502020104020203" pitchFamily="34" charset="77"/>
                <a:ea typeface="ＭＳ Ｐゴシック" charset="0"/>
              </a:rPr>
              <a:t>Moisture content</a:t>
            </a:r>
          </a:p>
        </p:txBody>
      </p:sp>
    </p:spTree>
    <p:extLst>
      <p:ext uri="{BB962C8B-B14F-4D97-AF65-F5344CB8AC3E}">
        <p14:creationId xmlns:p14="http://schemas.microsoft.com/office/powerpoint/2010/main" val="2088961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3"/>
          <p:cNvSpPr>
            <a:spLocks noGrp="1" noChangeArrowheads="1"/>
          </p:cNvSpPr>
          <p:nvPr>
            <p:ph type="title"/>
          </p:nvPr>
        </p:nvSpPr>
        <p:spPr>
          <a:xfrm>
            <a:off x="1143000" y="936231"/>
            <a:ext cx="6858000" cy="8572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>
                <a:solidFill>
                  <a:srgbClr val="000000"/>
                </a:solidFill>
                <a:latin typeface="Gill Sans MT" panose="020B0502020104020203" pitchFamily="34" charset="77"/>
              </a:rPr>
              <a:t>Bulk Density</a:t>
            </a:r>
          </a:p>
        </p:txBody>
      </p:sp>
      <p:sp>
        <p:nvSpPr>
          <p:cNvPr id="76803" name="Rectangle 4"/>
          <p:cNvSpPr>
            <a:spLocks noGrp="1" noChangeArrowheads="1"/>
          </p:cNvSpPr>
          <p:nvPr>
            <p:ph idx="1"/>
          </p:nvPr>
        </p:nvSpPr>
        <p:spPr>
          <a:xfrm>
            <a:off x="1734535" y="1995650"/>
            <a:ext cx="5624513" cy="3257552"/>
          </a:xfrm>
        </p:spPr>
        <p:txBody>
          <a:bodyPr/>
          <a:lstStyle/>
          <a:p>
            <a:pPr marL="0" indent="0">
              <a:buClr>
                <a:srgbClr val="FF0000"/>
              </a:buClr>
              <a:buNone/>
            </a:pPr>
            <a:r>
              <a:rPr lang="en-US" dirty="0">
                <a:latin typeface="Gill Sans MT" panose="020B0502020104020203" pitchFamily="34" charset="77"/>
              </a:rPr>
              <a:t>Measure of mass (weight) per unit volume</a:t>
            </a:r>
          </a:p>
          <a:p>
            <a:pPr lvl="1" eaLnBrk="1" hangingPunct="1">
              <a:buClr>
                <a:schemeClr val="tx1"/>
              </a:buClr>
              <a:buFont typeface="Arial"/>
              <a:buChar char="•"/>
            </a:pPr>
            <a:r>
              <a:rPr lang="en-US" dirty="0">
                <a:latin typeface="Gill Sans MT" panose="020B0502020104020203" pitchFamily="34" charset="77"/>
              </a:rPr>
              <a:t>Pounds per cubic foot</a:t>
            </a:r>
          </a:p>
          <a:p>
            <a:pPr lvl="1" eaLnBrk="1" hangingPunct="1">
              <a:buClr>
                <a:schemeClr val="tx1"/>
              </a:buClr>
              <a:buFont typeface="Arial"/>
              <a:buChar char="•"/>
            </a:pPr>
            <a:r>
              <a:rPr lang="en-US" dirty="0">
                <a:latin typeface="Gill Sans MT" panose="020B0502020104020203" pitchFamily="34" charset="77"/>
              </a:rPr>
              <a:t>Tons per cubic yard</a:t>
            </a:r>
          </a:p>
          <a:p>
            <a:pPr lvl="1" eaLnBrk="1" hangingPunct="1">
              <a:buClr>
                <a:schemeClr val="tx1"/>
              </a:buClr>
              <a:buFont typeface="Arial"/>
              <a:buChar char="•"/>
            </a:pPr>
            <a:r>
              <a:rPr lang="en-US" dirty="0">
                <a:latin typeface="Gill Sans MT" panose="020B0502020104020203" pitchFamily="34" charset="77"/>
              </a:rPr>
              <a:t>Kilograms per cubic meter</a:t>
            </a:r>
          </a:p>
          <a:p>
            <a:pPr lvl="1" eaLnBrk="1" hangingPunct="1">
              <a:buClr>
                <a:srgbClr val="FF0000"/>
              </a:buClr>
              <a:buFont typeface="Arial"/>
              <a:buChar char="•"/>
            </a:pPr>
            <a:endParaRPr lang="en-US" dirty="0">
              <a:latin typeface="Gill Sans MT" panose="020B0502020104020203" pitchFamily="34" charset="77"/>
            </a:endParaRPr>
          </a:p>
          <a:p>
            <a:pPr eaLnBrk="1" hangingPunct="1">
              <a:buClr>
                <a:srgbClr val="FF0000"/>
              </a:buClr>
              <a:buFont typeface="Arial"/>
              <a:buChar char="•"/>
            </a:pPr>
            <a:r>
              <a:rPr lang="en-US" b="1" dirty="0">
                <a:solidFill>
                  <a:srgbClr val="FF0000"/>
                </a:solidFill>
                <a:latin typeface="Gill Sans MT" panose="020B0502020104020203" pitchFamily="34" charset="77"/>
              </a:rPr>
              <a:t>Lower</a:t>
            </a:r>
            <a:r>
              <a:rPr lang="en-US" dirty="0">
                <a:latin typeface="Gill Sans MT" panose="020B0502020104020203" pitchFamily="34" charset="77"/>
              </a:rPr>
              <a:t> bulk density usually means greater porosity and better aeration</a:t>
            </a:r>
          </a:p>
        </p:txBody>
      </p:sp>
    </p:spTree>
    <p:extLst>
      <p:ext uri="{BB962C8B-B14F-4D97-AF65-F5344CB8AC3E}">
        <p14:creationId xmlns:p14="http://schemas.microsoft.com/office/powerpoint/2010/main" val="41005913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Oval 4"/>
          <p:cNvSpPr>
            <a:spLocks noChangeArrowheads="1"/>
          </p:cNvSpPr>
          <p:nvPr/>
        </p:nvSpPr>
        <p:spPr bwMode="auto">
          <a:xfrm>
            <a:off x="849313" y="2057400"/>
            <a:ext cx="3657600" cy="3657600"/>
          </a:xfrm>
          <a:prstGeom prst="ellipse">
            <a:avLst/>
          </a:prstGeom>
          <a:solidFill>
            <a:srgbClr val="F9FE8E"/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5237" name="Freeform 6"/>
          <p:cNvSpPr>
            <a:spLocks/>
          </p:cNvSpPr>
          <p:nvPr/>
        </p:nvSpPr>
        <p:spPr bwMode="auto">
          <a:xfrm>
            <a:off x="1001713" y="2971800"/>
            <a:ext cx="395287" cy="549275"/>
          </a:xfrm>
          <a:custGeom>
            <a:avLst/>
            <a:gdLst>
              <a:gd name="T0" fmla="*/ 2147483647 w 241"/>
              <a:gd name="T1" fmla="*/ 2147483647 h 297"/>
              <a:gd name="T2" fmla="*/ 2147483647 w 241"/>
              <a:gd name="T3" fmla="*/ 2147483647 h 297"/>
              <a:gd name="T4" fmla="*/ 2147483647 w 241"/>
              <a:gd name="T5" fmla="*/ 2147483647 h 297"/>
              <a:gd name="T6" fmla="*/ 2147483647 w 241"/>
              <a:gd name="T7" fmla="*/ 2147483647 h 297"/>
              <a:gd name="T8" fmla="*/ 2147483647 w 241"/>
              <a:gd name="T9" fmla="*/ 2147483647 h 297"/>
              <a:gd name="T10" fmla="*/ 2147483647 w 241"/>
              <a:gd name="T11" fmla="*/ 2147483647 h 297"/>
              <a:gd name="T12" fmla="*/ 2147483647 w 241"/>
              <a:gd name="T13" fmla="*/ 2147483647 h 297"/>
              <a:gd name="T14" fmla="*/ 2147483647 w 241"/>
              <a:gd name="T15" fmla="*/ 2147483647 h 297"/>
              <a:gd name="T16" fmla="*/ 2147483647 w 241"/>
              <a:gd name="T17" fmla="*/ 2147483647 h 297"/>
              <a:gd name="T18" fmla="*/ 2147483647 w 241"/>
              <a:gd name="T19" fmla="*/ 2147483647 h 29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41"/>
              <a:gd name="T31" fmla="*/ 0 h 297"/>
              <a:gd name="T32" fmla="*/ 241 w 241"/>
              <a:gd name="T33" fmla="*/ 297 h 29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41" h="297">
                <a:moveTo>
                  <a:pt x="44" y="139"/>
                </a:moveTo>
                <a:cubicBezTo>
                  <a:pt x="55" y="169"/>
                  <a:pt x="71" y="182"/>
                  <a:pt x="97" y="199"/>
                </a:cubicBezTo>
                <a:cubicBezTo>
                  <a:pt x="108" y="235"/>
                  <a:pt x="141" y="269"/>
                  <a:pt x="172" y="289"/>
                </a:cubicBezTo>
                <a:cubicBezTo>
                  <a:pt x="222" y="271"/>
                  <a:pt x="171" y="297"/>
                  <a:pt x="201" y="221"/>
                </a:cubicBezTo>
                <a:cubicBezTo>
                  <a:pt x="204" y="213"/>
                  <a:pt x="216" y="211"/>
                  <a:pt x="224" y="206"/>
                </a:cubicBezTo>
                <a:cubicBezTo>
                  <a:pt x="241" y="151"/>
                  <a:pt x="232" y="119"/>
                  <a:pt x="179" y="102"/>
                </a:cubicBezTo>
                <a:cubicBezTo>
                  <a:pt x="166" y="76"/>
                  <a:pt x="151" y="54"/>
                  <a:pt x="142" y="27"/>
                </a:cubicBezTo>
                <a:cubicBezTo>
                  <a:pt x="0" y="37"/>
                  <a:pt x="61" y="0"/>
                  <a:pt x="37" y="109"/>
                </a:cubicBezTo>
                <a:cubicBezTo>
                  <a:pt x="35" y="118"/>
                  <a:pt x="27" y="124"/>
                  <a:pt x="22" y="132"/>
                </a:cubicBezTo>
                <a:cubicBezTo>
                  <a:pt x="31" y="161"/>
                  <a:pt x="24" y="159"/>
                  <a:pt x="44" y="139"/>
                </a:cubicBezTo>
                <a:close/>
              </a:path>
            </a:pathLst>
          </a:custGeom>
          <a:solidFill>
            <a:srgbClr val="C6810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5238" name="Rectangle 7"/>
          <p:cNvSpPr>
            <a:spLocks noChangeArrowheads="1"/>
          </p:cNvSpPr>
          <p:nvPr/>
        </p:nvSpPr>
        <p:spPr bwMode="auto">
          <a:xfrm>
            <a:off x="3821113" y="3276600"/>
            <a:ext cx="381000" cy="609600"/>
          </a:xfrm>
          <a:prstGeom prst="rect">
            <a:avLst/>
          </a:prstGeom>
          <a:solidFill>
            <a:srgbClr val="85D6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5239" name="Rectangle 8"/>
          <p:cNvSpPr>
            <a:spLocks noChangeArrowheads="1"/>
          </p:cNvSpPr>
          <p:nvPr/>
        </p:nvSpPr>
        <p:spPr bwMode="auto">
          <a:xfrm>
            <a:off x="2057400" y="2590800"/>
            <a:ext cx="1038225" cy="1295400"/>
          </a:xfrm>
          <a:prstGeom prst="rect">
            <a:avLst/>
          </a:prstGeom>
          <a:solidFill>
            <a:srgbClr val="85D6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5240" name="Freeform 9"/>
          <p:cNvSpPr>
            <a:spLocks/>
          </p:cNvSpPr>
          <p:nvPr/>
        </p:nvSpPr>
        <p:spPr bwMode="auto">
          <a:xfrm>
            <a:off x="2297113" y="2819400"/>
            <a:ext cx="1025525" cy="909638"/>
          </a:xfrm>
          <a:custGeom>
            <a:avLst/>
            <a:gdLst>
              <a:gd name="T0" fmla="*/ 2147483647 w 646"/>
              <a:gd name="T1" fmla="*/ 2147483647 h 510"/>
              <a:gd name="T2" fmla="*/ 2147483647 w 646"/>
              <a:gd name="T3" fmla="*/ 2147483647 h 510"/>
              <a:gd name="T4" fmla="*/ 2147483647 w 646"/>
              <a:gd name="T5" fmla="*/ 2147483647 h 510"/>
              <a:gd name="T6" fmla="*/ 2147483647 w 646"/>
              <a:gd name="T7" fmla="*/ 2147483647 h 510"/>
              <a:gd name="T8" fmla="*/ 2147483647 w 646"/>
              <a:gd name="T9" fmla="*/ 2147483647 h 510"/>
              <a:gd name="T10" fmla="*/ 2147483647 w 646"/>
              <a:gd name="T11" fmla="*/ 2147483647 h 510"/>
              <a:gd name="T12" fmla="*/ 2147483647 w 646"/>
              <a:gd name="T13" fmla="*/ 2147483647 h 510"/>
              <a:gd name="T14" fmla="*/ 2147483647 w 646"/>
              <a:gd name="T15" fmla="*/ 2147483647 h 510"/>
              <a:gd name="T16" fmla="*/ 2147483647 w 646"/>
              <a:gd name="T17" fmla="*/ 2147483647 h 510"/>
              <a:gd name="T18" fmla="*/ 2147483647 w 646"/>
              <a:gd name="T19" fmla="*/ 2147483647 h 510"/>
              <a:gd name="T20" fmla="*/ 2147483647 w 646"/>
              <a:gd name="T21" fmla="*/ 2147483647 h 510"/>
              <a:gd name="T22" fmla="*/ 2147483647 w 646"/>
              <a:gd name="T23" fmla="*/ 2147483647 h 510"/>
              <a:gd name="T24" fmla="*/ 2147483647 w 646"/>
              <a:gd name="T25" fmla="*/ 2147483647 h 510"/>
              <a:gd name="T26" fmla="*/ 2147483647 w 646"/>
              <a:gd name="T27" fmla="*/ 2147483647 h 5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46"/>
              <a:gd name="T43" fmla="*/ 0 h 510"/>
              <a:gd name="T44" fmla="*/ 646 w 646"/>
              <a:gd name="T45" fmla="*/ 510 h 51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46" h="510">
                <a:moveTo>
                  <a:pt x="56" y="200"/>
                </a:moveTo>
                <a:cubicBezTo>
                  <a:pt x="79" y="217"/>
                  <a:pt x="108" y="252"/>
                  <a:pt x="108" y="252"/>
                </a:cubicBezTo>
                <a:cubicBezTo>
                  <a:pt x="101" y="263"/>
                  <a:pt x="105" y="276"/>
                  <a:pt x="90" y="287"/>
                </a:cubicBezTo>
                <a:cubicBezTo>
                  <a:pt x="76" y="296"/>
                  <a:pt x="22" y="312"/>
                  <a:pt x="22" y="312"/>
                </a:cubicBezTo>
                <a:cubicBezTo>
                  <a:pt x="0" y="331"/>
                  <a:pt x="20" y="337"/>
                  <a:pt x="90" y="342"/>
                </a:cubicBezTo>
                <a:cubicBezTo>
                  <a:pt x="162" y="355"/>
                  <a:pt x="242" y="363"/>
                  <a:pt x="325" y="368"/>
                </a:cubicBezTo>
                <a:cubicBezTo>
                  <a:pt x="359" y="367"/>
                  <a:pt x="444" y="510"/>
                  <a:pt x="473" y="505"/>
                </a:cubicBezTo>
                <a:cubicBezTo>
                  <a:pt x="518" y="498"/>
                  <a:pt x="521" y="441"/>
                  <a:pt x="601" y="449"/>
                </a:cubicBezTo>
                <a:cubicBezTo>
                  <a:pt x="537" y="433"/>
                  <a:pt x="494" y="322"/>
                  <a:pt x="510" y="321"/>
                </a:cubicBezTo>
                <a:cubicBezTo>
                  <a:pt x="624" y="302"/>
                  <a:pt x="633" y="265"/>
                  <a:pt x="599" y="237"/>
                </a:cubicBezTo>
                <a:cubicBezTo>
                  <a:pt x="593" y="221"/>
                  <a:pt x="646" y="127"/>
                  <a:pt x="617" y="113"/>
                </a:cubicBezTo>
                <a:cubicBezTo>
                  <a:pt x="599" y="105"/>
                  <a:pt x="516" y="2"/>
                  <a:pt x="481" y="1"/>
                </a:cubicBezTo>
                <a:cubicBezTo>
                  <a:pt x="413" y="0"/>
                  <a:pt x="300" y="27"/>
                  <a:pt x="233" y="25"/>
                </a:cubicBezTo>
                <a:cubicBezTo>
                  <a:pt x="154" y="18"/>
                  <a:pt x="88" y="177"/>
                  <a:pt x="56" y="200"/>
                </a:cubicBezTo>
                <a:close/>
              </a:path>
            </a:pathLst>
          </a:custGeom>
          <a:gradFill rotWithShape="0">
            <a:gsLst>
              <a:gs pos="0">
                <a:srgbClr val="C28548"/>
              </a:gs>
              <a:gs pos="100000">
                <a:srgbClr val="5A3E21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5241" name="Rectangle 10"/>
          <p:cNvSpPr>
            <a:spLocks noChangeArrowheads="1"/>
          </p:cNvSpPr>
          <p:nvPr/>
        </p:nvSpPr>
        <p:spPr bwMode="auto">
          <a:xfrm>
            <a:off x="2297113" y="3886200"/>
            <a:ext cx="1524000" cy="685800"/>
          </a:xfrm>
          <a:prstGeom prst="rect">
            <a:avLst/>
          </a:prstGeom>
          <a:solidFill>
            <a:srgbClr val="85D6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5242" name="Freeform 11"/>
          <p:cNvSpPr>
            <a:spLocks/>
          </p:cNvSpPr>
          <p:nvPr/>
        </p:nvSpPr>
        <p:spPr bwMode="auto">
          <a:xfrm>
            <a:off x="3363913" y="3462338"/>
            <a:ext cx="1131887" cy="1262062"/>
          </a:xfrm>
          <a:custGeom>
            <a:avLst/>
            <a:gdLst>
              <a:gd name="T0" fmla="*/ 2147483647 w 639"/>
              <a:gd name="T1" fmla="*/ 2147483647 h 795"/>
              <a:gd name="T2" fmla="*/ 2147483647 w 639"/>
              <a:gd name="T3" fmla="*/ 2147483647 h 795"/>
              <a:gd name="T4" fmla="*/ 2147483647 w 639"/>
              <a:gd name="T5" fmla="*/ 2147483647 h 795"/>
              <a:gd name="T6" fmla="*/ 2147483647 w 639"/>
              <a:gd name="T7" fmla="*/ 2147483647 h 795"/>
              <a:gd name="T8" fmla="*/ 2147483647 w 639"/>
              <a:gd name="T9" fmla="*/ 2147483647 h 795"/>
              <a:gd name="T10" fmla="*/ 2147483647 w 639"/>
              <a:gd name="T11" fmla="*/ 2147483647 h 795"/>
              <a:gd name="T12" fmla="*/ 2147483647 w 639"/>
              <a:gd name="T13" fmla="*/ 2147483647 h 795"/>
              <a:gd name="T14" fmla="*/ 2147483647 w 639"/>
              <a:gd name="T15" fmla="*/ 2147483647 h 795"/>
              <a:gd name="T16" fmla="*/ 2147483647 w 639"/>
              <a:gd name="T17" fmla="*/ 2147483647 h 795"/>
              <a:gd name="T18" fmla="*/ 2147483647 w 639"/>
              <a:gd name="T19" fmla="*/ 2147483647 h 795"/>
              <a:gd name="T20" fmla="*/ 2147483647 w 639"/>
              <a:gd name="T21" fmla="*/ 2147483647 h 795"/>
              <a:gd name="T22" fmla="*/ 0 w 639"/>
              <a:gd name="T23" fmla="*/ 2147483647 h 795"/>
              <a:gd name="T24" fmla="*/ 2147483647 w 639"/>
              <a:gd name="T25" fmla="*/ 2147483647 h 795"/>
              <a:gd name="T26" fmla="*/ 2147483647 w 639"/>
              <a:gd name="T27" fmla="*/ 2147483647 h 795"/>
              <a:gd name="T28" fmla="*/ 2147483647 w 639"/>
              <a:gd name="T29" fmla="*/ 2147483647 h 795"/>
              <a:gd name="T30" fmla="*/ 2147483647 w 639"/>
              <a:gd name="T31" fmla="*/ 0 h 795"/>
              <a:gd name="T32" fmla="*/ 2147483647 w 639"/>
              <a:gd name="T33" fmla="*/ 2147483647 h 79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39"/>
              <a:gd name="T52" fmla="*/ 0 h 795"/>
              <a:gd name="T53" fmla="*/ 639 w 639"/>
              <a:gd name="T54" fmla="*/ 795 h 79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39" h="795">
                <a:moveTo>
                  <a:pt x="335" y="66"/>
                </a:moveTo>
                <a:cubicBezTo>
                  <a:pt x="392" y="88"/>
                  <a:pt x="445" y="116"/>
                  <a:pt x="503" y="134"/>
                </a:cubicBezTo>
                <a:cubicBezTo>
                  <a:pt x="527" y="152"/>
                  <a:pt x="551" y="170"/>
                  <a:pt x="575" y="187"/>
                </a:cubicBezTo>
                <a:cubicBezTo>
                  <a:pt x="586" y="196"/>
                  <a:pt x="610" y="214"/>
                  <a:pt x="610" y="214"/>
                </a:cubicBezTo>
                <a:cubicBezTo>
                  <a:pt x="631" y="276"/>
                  <a:pt x="639" y="310"/>
                  <a:pt x="575" y="333"/>
                </a:cubicBezTo>
                <a:cubicBezTo>
                  <a:pt x="551" y="360"/>
                  <a:pt x="559" y="458"/>
                  <a:pt x="558" y="496"/>
                </a:cubicBezTo>
                <a:cubicBezTo>
                  <a:pt x="551" y="628"/>
                  <a:pt x="493" y="660"/>
                  <a:pt x="468" y="786"/>
                </a:cubicBezTo>
                <a:cubicBezTo>
                  <a:pt x="396" y="781"/>
                  <a:pt x="315" y="795"/>
                  <a:pt x="251" y="759"/>
                </a:cubicBezTo>
                <a:cubicBezTo>
                  <a:pt x="226" y="745"/>
                  <a:pt x="179" y="706"/>
                  <a:pt x="179" y="706"/>
                </a:cubicBezTo>
                <a:cubicBezTo>
                  <a:pt x="189" y="677"/>
                  <a:pt x="213" y="656"/>
                  <a:pt x="216" y="628"/>
                </a:cubicBezTo>
                <a:cubicBezTo>
                  <a:pt x="227" y="494"/>
                  <a:pt x="144" y="472"/>
                  <a:pt x="59" y="426"/>
                </a:cubicBezTo>
                <a:cubicBezTo>
                  <a:pt x="38" y="351"/>
                  <a:pt x="19" y="396"/>
                  <a:pt x="0" y="307"/>
                </a:cubicBezTo>
                <a:cubicBezTo>
                  <a:pt x="18" y="221"/>
                  <a:pt x="35" y="248"/>
                  <a:pt x="107" y="227"/>
                </a:cubicBezTo>
                <a:cubicBezTo>
                  <a:pt x="147" y="196"/>
                  <a:pt x="216" y="120"/>
                  <a:pt x="216" y="120"/>
                </a:cubicBezTo>
                <a:cubicBezTo>
                  <a:pt x="219" y="107"/>
                  <a:pt x="219" y="89"/>
                  <a:pt x="227" y="80"/>
                </a:cubicBezTo>
                <a:cubicBezTo>
                  <a:pt x="248" y="57"/>
                  <a:pt x="269" y="0"/>
                  <a:pt x="269" y="0"/>
                </a:cubicBezTo>
                <a:cubicBezTo>
                  <a:pt x="329" y="3"/>
                  <a:pt x="335" y="38"/>
                  <a:pt x="335" y="66"/>
                </a:cubicBezTo>
                <a:close/>
              </a:path>
            </a:pathLst>
          </a:custGeom>
          <a:gradFill rotWithShape="0">
            <a:gsLst>
              <a:gs pos="0">
                <a:srgbClr val="C28548"/>
              </a:gs>
              <a:gs pos="100000">
                <a:srgbClr val="5A3E2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5243" name="Rectangle 12"/>
          <p:cNvSpPr>
            <a:spLocks noChangeArrowheads="1"/>
          </p:cNvSpPr>
          <p:nvPr/>
        </p:nvSpPr>
        <p:spPr bwMode="auto">
          <a:xfrm>
            <a:off x="1957388" y="4227513"/>
            <a:ext cx="1524000" cy="1182687"/>
          </a:xfrm>
          <a:prstGeom prst="rect">
            <a:avLst/>
          </a:prstGeom>
          <a:solidFill>
            <a:srgbClr val="85D6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5244" name="Freeform 13"/>
          <p:cNvSpPr>
            <a:spLocks/>
          </p:cNvSpPr>
          <p:nvPr/>
        </p:nvSpPr>
        <p:spPr bwMode="auto">
          <a:xfrm>
            <a:off x="2590800" y="3200400"/>
            <a:ext cx="1362075" cy="1295400"/>
          </a:xfrm>
          <a:custGeom>
            <a:avLst/>
            <a:gdLst>
              <a:gd name="T0" fmla="*/ 2147483647 w 858"/>
              <a:gd name="T1" fmla="*/ 2147483647 h 816"/>
              <a:gd name="T2" fmla="*/ 2147483647 w 858"/>
              <a:gd name="T3" fmla="*/ 2147483647 h 816"/>
              <a:gd name="T4" fmla="*/ 2147483647 w 858"/>
              <a:gd name="T5" fmla="*/ 2147483647 h 816"/>
              <a:gd name="T6" fmla="*/ 2147483647 w 858"/>
              <a:gd name="T7" fmla="*/ 2147483647 h 816"/>
              <a:gd name="T8" fmla="*/ 2147483647 w 858"/>
              <a:gd name="T9" fmla="*/ 0 h 816"/>
              <a:gd name="T10" fmla="*/ 2147483647 w 858"/>
              <a:gd name="T11" fmla="*/ 2147483647 h 816"/>
              <a:gd name="T12" fmla="*/ 2147483647 w 858"/>
              <a:gd name="T13" fmla="*/ 2147483647 h 816"/>
              <a:gd name="T14" fmla="*/ 2147483647 w 858"/>
              <a:gd name="T15" fmla="*/ 2147483647 h 816"/>
              <a:gd name="T16" fmla="*/ 2147483647 w 858"/>
              <a:gd name="T17" fmla="*/ 2147483647 h 816"/>
              <a:gd name="T18" fmla="*/ 2147483647 w 858"/>
              <a:gd name="T19" fmla="*/ 2147483647 h 816"/>
              <a:gd name="T20" fmla="*/ 2147483647 w 858"/>
              <a:gd name="T21" fmla="*/ 2147483647 h 816"/>
              <a:gd name="T22" fmla="*/ 2147483647 w 858"/>
              <a:gd name="T23" fmla="*/ 2147483647 h 816"/>
              <a:gd name="T24" fmla="*/ 2147483647 w 858"/>
              <a:gd name="T25" fmla="*/ 2147483647 h 816"/>
              <a:gd name="T26" fmla="*/ 2147483647 w 858"/>
              <a:gd name="T27" fmla="*/ 2147483647 h 816"/>
              <a:gd name="T28" fmla="*/ 2147483647 w 858"/>
              <a:gd name="T29" fmla="*/ 2147483647 h 816"/>
              <a:gd name="T30" fmla="*/ 2147483647 w 858"/>
              <a:gd name="T31" fmla="*/ 2147483647 h 816"/>
              <a:gd name="T32" fmla="*/ 2147483647 w 858"/>
              <a:gd name="T33" fmla="*/ 2147483647 h 816"/>
              <a:gd name="T34" fmla="*/ 2147483647 w 858"/>
              <a:gd name="T35" fmla="*/ 2147483647 h 816"/>
              <a:gd name="T36" fmla="*/ 2147483647 w 858"/>
              <a:gd name="T37" fmla="*/ 2147483647 h 816"/>
              <a:gd name="T38" fmla="*/ 2147483647 w 858"/>
              <a:gd name="T39" fmla="*/ 2147483647 h 816"/>
              <a:gd name="T40" fmla="*/ 2147483647 w 858"/>
              <a:gd name="T41" fmla="*/ 2147483647 h 816"/>
              <a:gd name="T42" fmla="*/ 2147483647 w 858"/>
              <a:gd name="T43" fmla="*/ 2147483647 h 816"/>
              <a:gd name="T44" fmla="*/ 0 w 858"/>
              <a:gd name="T45" fmla="*/ 2147483647 h 816"/>
              <a:gd name="T46" fmla="*/ 2147483647 w 858"/>
              <a:gd name="T47" fmla="*/ 2147483647 h 816"/>
              <a:gd name="T48" fmla="*/ 2147483647 w 858"/>
              <a:gd name="T49" fmla="*/ 2147483647 h 81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858"/>
              <a:gd name="T76" fmla="*/ 0 h 816"/>
              <a:gd name="T77" fmla="*/ 858 w 858"/>
              <a:gd name="T78" fmla="*/ 816 h 81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858" h="816">
                <a:moveTo>
                  <a:pt x="120" y="344"/>
                </a:moveTo>
                <a:cubicBezTo>
                  <a:pt x="141" y="285"/>
                  <a:pt x="182" y="221"/>
                  <a:pt x="229" y="182"/>
                </a:cubicBezTo>
                <a:cubicBezTo>
                  <a:pt x="240" y="172"/>
                  <a:pt x="250" y="163"/>
                  <a:pt x="260" y="152"/>
                </a:cubicBezTo>
                <a:cubicBezTo>
                  <a:pt x="274" y="133"/>
                  <a:pt x="299" y="91"/>
                  <a:pt x="299" y="91"/>
                </a:cubicBezTo>
                <a:cubicBezTo>
                  <a:pt x="309" y="60"/>
                  <a:pt x="319" y="30"/>
                  <a:pt x="329" y="0"/>
                </a:cubicBezTo>
                <a:cubicBezTo>
                  <a:pt x="339" y="7"/>
                  <a:pt x="351" y="11"/>
                  <a:pt x="359" y="20"/>
                </a:cubicBezTo>
                <a:cubicBezTo>
                  <a:pt x="375" y="38"/>
                  <a:pt x="399" y="80"/>
                  <a:pt x="399" y="80"/>
                </a:cubicBezTo>
                <a:cubicBezTo>
                  <a:pt x="431" y="188"/>
                  <a:pt x="463" y="178"/>
                  <a:pt x="558" y="213"/>
                </a:cubicBezTo>
                <a:cubicBezTo>
                  <a:pt x="620" y="199"/>
                  <a:pt x="618" y="184"/>
                  <a:pt x="668" y="152"/>
                </a:cubicBezTo>
                <a:cubicBezTo>
                  <a:pt x="688" y="155"/>
                  <a:pt x="715" y="146"/>
                  <a:pt x="728" y="161"/>
                </a:cubicBezTo>
                <a:cubicBezTo>
                  <a:pt x="753" y="190"/>
                  <a:pt x="822" y="249"/>
                  <a:pt x="834" y="286"/>
                </a:cubicBezTo>
                <a:cubicBezTo>
                  <a:pt x="829" y="331"/>
                  <a:pt x="858" y="509"/>
                  <a:pt x="827" y="540"/>
                </a:cubicBezTo>
                <a:cubicBezTo>
                  <a:pt x="790" y="580"/>
                  <a:pt x="635" y="514"/>
                  <a:pt x="602" y="517"/>
                </a:cubicBezTo>
                <a:cubicBezTo>
                  <a:pt x="540" y="560"/>
                  <a:pt x="517" y="518"/>
                  <a:pt x="445" y="540"/>
                </a:cubicBezTo>
                <a:cubicBezTo>
                  <a:pt x="422" y="585"/>
                  <a:pt x="339" y="649"/>
                  <a:pt x="309" y="689"/>
                </a:cubicBezTo>
                <a:cubicBezTo>
                  <a:pt x="298" y="724"/>
                  <a:pt x="289" y="750"/>
                  <a:pt x="269" y="781"/>
                </a:cubicBezTo>
                <a:cubicBezTo>
                  <a:pt x="266" y="790"/>
                  <a:pt x="269" y="807"/>
                  <a:pt x="260" y="811"/>
                </a:cubicBezTo>
                <a:cubicBezTo>
                  <a:pt x="250" y="816"/>
                  <a:pt x="238" y="807"/>
                  <a:pt x="229" y="801"/>
                </a:cubicBezTo>
                <a:cubicBezTo>
                  <a:pt x="182" y="778"/>
                  <a:pt x="162" y="736"/>
                  <a:pt x="110" y="720"/>
                </a:cubicBezTo>
                <a:cubicBezTo>
                  <a:pt x="97" y="682"/>
                  <a:pt x="80" y="657"/>
                  <a:pt x="71" y="618"/>
                </a:cubicBezTo>
                <a:cubicBezTo>
                  <a:pt x="83" y="615"/>
                  <a:pt x="145" y="600"/>
                  <a:pt x="150" y="587"/>
                </a:cubicBezTo>
                <a:cubicBezTo>
                  <a:pt x="169" y="542"/>
                  <a:pt x="132" y="534"/>
                  <a:pt x="110" y="516"/>
                </a:cubicBezTo>
                <a:cubicBezTo>
                  <a:pt x="73" y="484"/>
                  <a:pt x="35" y="460"/>
                  <a:pt x="0" y="426"/>
                </a:cubicBezTo>
                <a:cubicBezTo>
                  <a:pt x="39" y="400"/>
                  <a:pt x="77" y="390"/>
                  <a:pt x="120" y="374"/>
                </a:cubicBezTo>
                <a:cubicBezTo>
                  <a:pt x="132" y="340"/>
                  <a:pt x="141" y="344"/>
                  <a:pt x="120" y="344"/>
                </a:cubicBez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100000">
                <a:srgbClr val="C18345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5245" name="Freeform 14"/>
          <p:cNvSpPr>
            <a:spLocks/>
          </p:cNvSpPr>
          <p:nvPr/>
        </p:nvSpPr>
        <p:spPr bwMode="auto">
          <a:xfrm>
            <a:off x="1992313" y="3505200"/>
            <a:ext cx="838200" cy="646113"/>
          </a:xfrm>
          <a:custGeom>
            <a:avLst/>
            <a:gdLst>
              <a:gd name="T0" fmla="*/ 2147483647 w 405"/>
              <a:gd name="T1" fmla="*/ 2147483647 h 359"/>
              <a:gd name="T2" fmla="*/ 2147483647 w 405"/>
              <a:gd name="T3" fmla="*/ 0 h 359"/>
              <a:gd name="T4" fmla="*/ 2147483647 w 405"/>
              <a:gd name="T5" fmla="*/ 2147483647 h 359"/>
              <a:gd name="T6" fmla="*/ 2147483647 w 405"/>
              <a:gd name="T7" fmla="*/ 2147483647 h 359"/>
              <a:gd name="T8" fmla="*/ 2147483647 w 405"/>
              <a:gd name="T9" fmla="*/ 2147483647 h 359"/>
              <a:gd name="T10" fmla="*/ 2147483647 w 405"/>
              <a:gd name="T11" fmla="*/ 2147483647 h 359"/>
              <a:gd name="T12" fmla="*/ 2147483647 w 405"/>
              <a:gd name="T13" fmla="*/ 2147483647 h 359"/>
              <a:gd name="T14" fmla="*/ 2147483647 w 405"/>
              <a:gd name="T15" fmla="*/ 2147483647 h 359"/>
              <a:gd name="T16" fmla="*/ 2147483647 w 405"/>
              <a:gd name="T17" fmla="*/ 2147483647 h 359"/>
              <a:gd name="T18" fmla="*/ 2147483647 w 405"/>
              <a:gd name="T19" fmla="*/ 2147483647 h 359"/>
              <a:gd name="T20" fmla="*/ 2147483647 w 405"/>
              <a:gd name="T21" fmla="*/ 2147483647 h 359"/>
              <a:gd name="T22" fmla="*/ 2147483647 w 405"/>
              <a:gd name="T23" fmla="*/ 2147483647 h 359"/>
              <a:gd name="T24" fmla="*/ 2147483647 w 405"/>
              <a:gd name="T25" fmla="*/ 2147483647 h 359"/>
              <a:gd name="T26" fmla="*/ 2147483647 w 405"/>
              <a:gd name="T27" fmla="*/ 2147483647 h 359"/>
              <a:gd name="T28" fmla="*/ 2147483647 w 405"/>
              <a:gd name="T29" fmla="*/ 2147483647 h 359"/>
              <a:gd name="T30" fmla="*/ 2147483647 w 405"/>
              <a:gd name="T31" fmla="*/ 2147483647 h 359"/>
              <a:gd name="T32" fmla="*/ 2147483647 w 405"/>
              <a:gd name="T33" fmla="*/ 2147483647 h 359"/>
              <a:gd name="T34" fmla="*/ 2147483647 w 405"/>
              <a:gd name="T35" fmla="*/ 2147483647 h 359"/>
              <a:gd name="T36" fmla="*/ 2147483647 w 405"/>
              <a:gd name="T37" fmla="*/ 2147483647 h 359"/>
              <a:gd name="T38" fmla="*/ 2147483647 w 405"/>
              <a:gd name="T39" fmla="*/ 2147483647 h 359"/>
              <a:gd name="T40" fmla="*/ 2147483647 w 405"/>
              <a:gd name="T41" fmla="*/ 2147483647 h 359"/>
              <a:gd name="T42" fmla="*/ 2147483647 w 405"/>
              <a:gd name="T43" fmla="*/ 2147483647 h 35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05"/>
              <a:gd name="T67" fmla="*/ 0 h 359"/>
              <a:gd name="T68" fmla="*/ 405 w 405"/>
              <a:gd name="T69" fmla="*/ 359 h 359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05" h="359">
                <a:moveTo>
                  <a:pt x="140" y="82"/>
                </a:moveTo>
                <a:cubicBezTo>
                  <a:pt x="180" y="44"/>
                  <a:pt x="222" y="16"/>
                  <a:pt x="275" y="0"/>
                </a:cubicBezTo>
                <a:cubicBezTo>
                  <a:pt x="285" y="2"/>
                  <a:pt x="297" y="1"/>
                  <a:pt x="305" y="7"/>
                </a:cubicBezTo>
                <a:cubicBezTo>
                  <a:pt x="307" y="9"/>
                  <a:pt x="325" y="67"/>
                  <a:pt x="327" y="74"/>
                </a:cubicBezTo>
                <a:cubicBezTo>
                  <a:pt x="330" y="94"/>
                  <a:pt x="325" y="116"/>
                  <a:pt x="335" y="134"/>
                </a:cubicBezTo>
                <a:cubicBezTo>
                  <a:pt x="340" y="143"/>
                  <a:pt x="357" y="135"/>
                  <a:pt x="365" y="142"/>
                </a:cubicBezTo>
                <a:cubicBezTo>
                  <a:pt x="378" y="154"/>
                  <a:pt x="394" y="187"/>
                  <a:pt x="394" y="187"/>
                </a:cubicBezTo>
                <a:cubicBezTo>
                  <a:pt x="397" y="199"/>
                  <a:pt x="405" y="212"/>
                  <a:pt x="402" y="224"/>
                </a:cubicBezTo>
                <a:cubicBezTo>
                  <a:pt x="398" y="237"/>
                  <a:pt x="357" y="245"/>
                  <a:pt x="350" y="247"/>
                </a:cubicBezTo>
                <a:cubicBezTo>
                  <a:pt x="345" y="248"/>
                  <a:pt x="285" y="260"/>
                  <a:pt x="267" y="269"/>
                </a:cubicBezTo>
                <a:cubicBezTo>
                  <a:pt x="241" y="282"/>
                  <a:pt x="218" y="311"/>
                  <a:pt x="200" y="329"/>
                </a:cubicBezTo>
                <a:cubicBezTo>
                  <a:pt x="187" y="342"/>
                  <a:pt x="155" y="359"/>
                  <a:pt x="155" y="359"/>
                </a:cubicBezTo>
                <a:cubicBezTo>
                  <a:pt x="91" y="348"/>
                  <a:pt x="72" y="350"/>
                  <a:pt x="110" y="291"/>
                </a:cubicBezTo>
                <a:cubicBezTo>
                  <a:pt x="99" y="233"/>
                  <a:pt x="112" y="263"/>
                  <a:pt x="58" y="209"/>
                </a:cubicBezTo>
                <a:cubicBezTo>
                  <a:pt x="45" y="196"/>
                  <a:pt x="28" y="164"/>
                  <a:pt x="28" y="164"/>
                </a:cubicBezTo>
                <a:cubicBezTo>
                  <a:pt x="38" y="113"/>
                  <a:pt x="0" y="8"/>
                  <a:pt x="65" y="52"/>
                </a:cubicBezTo>
                <a:cubicBezTo>
                  <a:pt x="77" y="70"/>
                  <a:pt x="89" y="121"/>
                  <a:pt x="95" y="127"/>
                </a:cubicBezTo>
                <a:cubicBezTo>
                  <a:pt x="101" y="133"/>
                  <a:pt x="110" y="132"/>
                  <a:pt x="118" y="134"/>
                </a:cubicBezTo>
                <a:cubicBezTo>
                  <a:pt x="125" y="127"/>
                  <a:pt x="136" y="122"/>
                  <a:pt x="140" y="112"/>
                </a:cubicBezTo>
                <a:cubicBezTo>
                  <a:pt x="147" y="93"/>
                  <a:pt x="138" y="69"/>
                  <a:pt x="148" y="52"/>
                </a:cubicBezTo>
                <a:cubicBezTo>
                  <a:pt x="153" y="44"/>
                  <a:pt x="165" y="65"/>
                  <a:pt x="163" y="74"/>
                </a:cubicBezTo>
                <a:cubicBezTo>
                  <a:pt x="161" y="82"/>
                  <a:pt x="148" y="79"/>
                  <a:pt x="140" y="82"/>
                </a:cubicBezTo>
                <a:close/>
              </a:path>
            </a:pathLst>
          </a:custGeom>
          <a:solidFill>
            <a:srgbClr val="C6810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5246" name="Freeform 15"/>
          <p:cNvSpPr>
            <a:spLocks/>
          </p:cNvSpPr>
          <p:nvPr/>
        </p:nvSpPr>
        <p:spPr bwMode="auto">
          <a:xfrm>
            <a:off x="2068513" y="4114800"/>
            <a:ext cx="990600" cy="1066800"/>
          </a:xfrm>
          <a:custGeom>
            <a:avLst/>
            <a:gdLst>
              <a:gd name="T0" fmla="*/ 2147483647 w 241"/>
              <a:gd name="T1" fmla="*/ 2147483647 h 297"/>
              <a:gd name="T2" fmla="*/ 2147483647 w 241"/>
              <a:gd name="T3" fmla="*/ 2147483647 h 297"/>
              <a:gd name="T4" fmla="*/ 2147483647 w 241"/>
              <a:gd name="T5" fmla="*/ 2147483647 h 297"/>
              <a:gd name="T6" fmla="*/ 2147483647 w 241"/>
              <a:gd name="T7" fmla="*/ 2147483647 h 297"/>
              <a:gd name="T8" fmla="*/ 2147483647 w 241"/>
              <a:gd name="T9" fmla="*/ 2147483647 h 297"/>
              <a:gd name="T10" fmla="*/ 2147483647 w 241"/>
              <a:gd name="T11" fmla="*/ 2147483647 h 297"/>
              <a:gd name="T12" fmla="*/ 2147483647 w 241"/>
              <a:gd name="T13" fmla="*/ 2147483647 h 297"/>
              <a:gd name="T14" fmla="*/ 2147483647 w 241"/>
              <a:gd name="T15" fmla="*/ 2147483647 h 297"/>
              <a:gd name="T16" fmla="*/ 2147483647 w 241"/>
              <a:gd name="T17" fmla="*/ 2147483647 h 297"/>
              <a:gd name="T18" fmla="*/ 2147483647 w 241"/>
              <a:gd name="T19" fmla="*/ 2147483647 h 29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41"/>
              <a:gd name="T31" fmla="*/ 0 h 297"/>
              <a:gd name="T32" fmla="*/ 241 w 241"/>
              <a:gd name="T33" fmla="*/ 297 h 29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41" h="297">
                <a:moveTo>
                  <a:pt x="44" y="139"/>
                </a:moveTo>
                <a:cubicBezTo>
                  <a:pt x="55" y="169"/>
                  <a:pt x="71" y="182"/>
                  <a:pt x="97" y="199"/>
                </a:cubicBezTo>
                <a:cubicBezTo>
                  <a:pt x="108" y="235"/>
                  <a:pt x="141" y="269"/>
                  <a:pt x="172" y="289"/>
                </a:cubicBezTo>
                <a:cubicBezTo>
                  <a:pt x="222" y="271"/>
                  <a:pt x="171" y="297"/>
                  <a:pt x="201" y="221"/>
                </a:cubicBezTo>
                <a:cubicBezTo>
                  <a:pt x="204" y="213"/>
                  <a:pt x="216" y="211"/>
                  <a:pt x="224" y="206"/>
                </a:cubicBezTo>
                <a:cubicBezTo>
                  <a:pt x="241" y="151"/>
                  <a:pt x="232" y="119"/>
                  <a:pt x="179" y="102"/>
                </a:cubicBezTo>
                <a:cubicBezTo>
                  <a:pt x="166" y="76"/>
                  <a:pt x="151" y="54"/>
                  <a:pt x="142" y="27"/>
                </a:cubicBezTo>
                <a:cubicBezTo>
                  <a:pt x="0" y="37"/>
                  <a:pt x="61" y="0"/>
                  <a:pt x="37" y="109"/>
                </a:cubicBezTo>
                <a:cubicBezTo>
                  <a:pt x="35" y="118"/>
                  <a:pt x="27" y="124"/>
                  <a:pt x="22" y="132"/>
                </a:cubicBezTo>
                <a:cubicBezTo>
                  <a:pt x="31" y="161"/>
                  <a:pt x="24" y="159"/>
                  <a:pt x="44" y="139"/>
                </a:cubicBezTo>
                <a:close/>
              </a:path>
            </a:pathLst>
          </a:custGeom>
          <a:gradFill rotWithShape="0">
            <a:gsLst>
              <a:gs pos="0">
                <a:srgbClr val="C28548"/>
              </a:gs>
              <a:gs pos="100000">
                <a:srgbClr val="5A3E2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5247" name="Freeform 16"/>
          <p:cNvSpPr>
            <a:spLocks/>
          </p:cNvSpPr>
          <p:nvPr/>
        </p:nvSpPr>
        <p:spPr bwMode="auto">
          <a:xfrm>
            <a:off x="3598863" y="2349500"/>
            <a:ext cx="831850" cy="1019175"/>
          </a:xfrm>
          <a:custGeom>
            <a:avLst/>
            <a:gdLst>
              <a:gd name="T0" fmla="*/ 2147483647 w 524"/>
              <a:gd name="T1" fmla="*/ 0 h 642"/>
              <a:gd name="T2" fmla="*/ 2147483647 w 524"/>
              <a:gd name="T3" fmla="*/ 2147483647 h 642"/>
              <a:gd name="T4" fmla="*/ 2147483647 w 524"/>
              <a:gd name="T5" fmla="*/ 2147483647 h 642"/>
              <a:gd name="T6" fmla="*/ 2147483647 w 524"/>
              <a:gd name="T7" fmla="*/ 2147483647 h 642"/>
              <a:gd name="T8" fmla="*/ 2147483647 w 524"/>
              <a:gd name="T9" fmla="*/ 2147483647 h 642"/>
              <a:gd name="T10" fmla="*/ 2147483647 w 524"/>
              <a:gd name="T11" fmla="*/ 2147483647 h 642"/>
              <a:gd name="T12" fmla="*/ 2147483647 w 524"/>
              <a:gd name="T13" fmla="*/ 2147483647 h 642"/>
              <a:gd name="T14" fmla="*/ 2147483647 w 524"/>
              <a:gd name="T15" fmla="*/ 2147483647 h 642"/>
              <a:gd name="T16" fmla="*/ 2147483647 w 524"/>
              <a:gd name="T17" fmla="*/ 2147483647 h 642"/>
              <a:gd name="T18" fmla="*/ 2147483647 w 524"/>
              <a:gd name="T19" fmla="*/ 2147483647 h 642"/>
              <a:gd name="T20" fmla="*/ 2147483647 w 524"/>
              <a:gd name="T21" fmla="*/ 2147483647 h 642"/>
              <a:gd name="T22" fmla="*/ 2147483647 w 524"/>
              <a:gd name="T23" fmla="*/ 2147483647 h 642"/>
              <a:gd name="T24" fmla="*/ 2147483647 w 524"/>
              <a:gd name="T25" fmla="*/ 2147483647 h 642"/>
              <a:gd name="T26" fmla="*/ 2147483647 w 524"/>
              <a:gd name="T27" fmla="*/ 2147483647 h 642"/>
              <a:gd name="T28" fmla="*/ 2147483647 w 524"/>
              <a:gd name="T29" fmla="*/ 2147483647 h 642"/>
              <a:gd name="T30" fmla="*/ 2147483647 w 524"/>
              <a:gd name="T31" fmla="*/ 2147483647 h 642"/>
              <a:gd name="T32" fmla="*/ 2147483647 w 524"/>
              <a:gd name="T33" fmla="*/ 2147483647 h 642"/>
              <a:gd name="T34" fmla="*/ 2147483647 w 524"/>
              <a:gd name="T35" fmla="*/ 2147483647 h 642"/>
              <a:gd name="T36" fmla="*/ 2147483647 w 524"/>
              <a:gd name="T37" fmla="*/ 2147483647 h 642"/>
              <a:gd name="T38" fmla="*/ 2147483647 w 524"/>
              <a:gd name="T39" fmla="*/ 2147483647 h 642"/>
              <a:gd name="T40" fmla="*/ 2147483647 w 524"/>
              <a:gd name="T41" fmla="*/ 2147483647 h 642"/>
              <a:gd name="T42" fmla="*/ 2147483647 w 524"/>
              <a:gd name="T43" fmla="*/ 0 h 64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524"/>
              <a:gd name="T67" fmla="*/ 0 h 642"/>
              <a:gd name="T68" fmla="*/ 524 w 524"/>
              <a:gd name="T69" fmla="*/ 642 h 642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524" h="642">
                <a:moveTo>
                  <a:pt x="9" y="0"/>
                </a:moveTo>
                <a:cubicBezTo>
                  <a:pt x="42" y="6"/>
                  <a:pt x="31" y="11"/>
                  <a:pt x="55" y="28"/>
                </a:cubicBezTo>
                <a:cubicBezTo>
                  <a:pt x="77" y="64"/>
                  <a:pt x="117" y="77"/>
                  <a:pt x="148" y="101"/>
                </a:cubicBezTo>
                <a:cubicBezTo>
                  <a:pt x="177" y="125"/>
                  <a:pt x="150" y="112"/>
                  <a:pt x="175" y="122"/>
                </a:cubicBezTo>
                <a:cubicBezTo>
                  <a:pt x="197" y="156"/>
                  <a:pt x="167" y="115"/>
                  <a:pt x="194" y="138"/>
                </a:cubicBezTo>
                <a:cubicBezTo>
                  <a:pt x="198" y="141"/>
                  <a:pt x="198" y="147"/>
                  <a:pt x="202" y="150"/>
                </a:cubicBezTo>
                <a:cubicBezTo>
                  <a:pt x="209" y="156"/>
                  <a:pt x="225" y="166"/>
                  <a:pt x="225" y="166"/>
                </a:cubicBezTo>
                <a:cubicBezTo>
                  <a:pt x="234" y="180"/>
                  <a:pt x="246" y="185"/>
                  <a:pt x="256" y="198"/>
                </a:cubicBezTo>
                <a:cubicBezTo>
                  <a:pt x="272" y="218"/>
                  <a:pt x="282" y="241"/>
                  <a:pt x="303" y="255"/>
                </a:cubicBezTo>
                <a:cubicBezTo>
                  <a:pt x="308" y="264"/>
                  <a:pt x="332" y="289"/>
                  <a:pt x="334" y="292"/>
                </a:cubicBezTo>
                <a:cubicBezTo>
                  <a:pt x="348" y="315"/>
                  <a:pt x="358" y="333"/>
                  <a:pt x="380" y="348"/>
                </a:cubicBezTo>
                <a:cubicBezTo>
                  <a:pt x="384" y="359"/>
                  <a:pt x="402" y="384"/>
                  <a:pt x="411" y="393"/>
                </a:cubicBezTo>
                <a:cubicBezTo>
                  <a:pt x="426" y="440"/>
                  <a:pt x="453" y="485"/>
                  <a:pt x="465" y="535"/>
                </a:cubicBezTo>
                <a:cubicBezTo>
                  <a:pt x="466" y="548"/>
                  <a:pt x="488" y="560"/>
                  <a:pt x="490" y="573"/>
                </a:cubicBezTo>
                <a:cubicBezTo>
                  <a:pt x="502" y="642"/>
                  <a:pt x="524" y="614"/>
                  <a:pt x="372" y="608"/>
                </a:cubicBezTo>
                <a:cubicBezTo>
                  <a:pt x="324" y="590"/>
                  <a:pt x="301" y="533"/>
                  <a:pt x="248" y="514"/>
                </a:cubicBezTo>
                <a:cubicBezTo>
                  <a:pt x="219" y="492"/>
                  <a:pt x="184" y="479"/>
                  <a:pt x="152" y="462"/>
                </a:cubicBezTo>
                <a:cubicBezTo>
                  <a:pt x="130" y="427"/>
                  <a:pt x="139" y="383"/>
                  <a:pt x="125" y="344"/>
                </a:cubicBezTo>
                <a:cubicBezTo>
                  <a:pt x="121" y="290"/>
                  <a:pt x="119" y="230"/>
                  <a:pt x="98" y="178"/>
                </a:cubicBezTo>
                <a:cubicBezTo>
                  <a:pt x="88" y="155"/>
                  <a:pt x="83" y="128"/>
                  <a:pt x="63" y="113"/>
                </a:cubicBezTo>
                <a:cubicBezTo>
                  <a:pt x="47" y="88"/>
                  <a:pt x="25" y="61"/>
                  <a:pt x="1" y="45"/>
                </a:cubicBezTo>
                <a:cubicBezTo>
                  <a:pt x="5" y="5"/>
                  <a:pt x="0" y="19"/>
                  <a:pt x="9" y="0"/>
                </a:cubicBezTo>
                <a:close/>
              </a:path>
            </a:pathLst>
          </a:custGeom>
          <a:solidFill>
            <a:srgbClr val="85D6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5248" name="Freeform 17"/>
          <p:cNvSpPr>
            <a:spLocks/>
          </p:cNvSpPr>
          <p:nvPr/>
        </p:nvSpPr>
        <p:spPr bwMode="auto">
          <a:xfrm>
            <a:off x="2895600" y="2286000"/>
            <a:ext cx="1166813" cy="979488"/>
          </a:xfrm>
          <a:custGeom>
            <a:avLst/>
            <a:gdLst>
              <a:gd name="T0" fmla="*/ 2147483647 w 772"/>
              <a:gd name="T1" fmla="*/ 2147483647 h 862"/>
              <a:gd name="T2" fmla="*/ 2147483647 w 772"/>
              <a:gd name="T3" fmla="*/ 2147483647 h 862"/>
              <a:gd name="T4" fmla="*/ 2147483647 w 772"/>
              <a:gd name="T5" fmla="*/ 2147483647 h 862"/>
              <a:gd name="T6" fmla="*/ 2147483647 w 772"/>
              <a:gd name="T7" fmla="*/ 2147483647 h 862"/>
              <a:gd name="T8" fmla="*/ 2147483647 w 772"/>
              <a:gd name="T9" fmla="*/ 2147483647 h 862"/>
              <a:gd name="T10" fmla="*/ 0 w 772"/>
              <a:gd name="T11" fmla="*/ 2147483647 h 862"/>
              <a:gd name="T12" fmla="*/ 2147483647 w 772"/>
              <a:gd name="T13" fmla="*/ 2147483647 h 862"/>
              <a:gd name="T14" fmla="*/ 2147483647 w 772"/>
              <a:gd name="T15" fmla="*/ 2147483647 h 862"/>
              <a:gd name="T16" fmla="*/ 2147483647 w 772"/>
              <a:gd name="T17" fmla="*/ 2147483647 h 862"/>
              <a:gd name="T18" fmla="*/ 2147483647 w 772"/>
              <a:gd name="T19" fmla="*/ 2147483647 h 862"/>
              <a:gd name="T20" fmla="*/ 2147483647 w 772"/>
              <a:gd name="T21" fmla="*/ 2147483647 h 862"/>
              <a:gd name="T22" fmla="*/ 2147483647 w 772"/>
              <a:gd name="T23" fmla="*/ 2147483647 h 862"/>
              <a:gd name="T24" fmla="*/ 2147483647 w 772"/>
              <a:gd name="T25" fmla="*/ 2147483647 h 862"/>
              <a:gd name="T26" fmla="*/ 2147483647 w 772"/>
              <a:gd name="T27" fmla="*/ 2147483647 h 862"/>
              <a:gd name="T28" fmla="*/ 2147483647 w 772"/>
              <a:gd name="T29" fmla="*/ 2147483647 h 862"/>
              <a:gd name="T30" fmla="*/ 2147483647 w 772"/>
              <a:gd name="T31" fmla="*/ 2147483647 h 862"/>
              <a:gd name="T32" fmla="*/ 2147483647 w 772"/>
              <a:gd name="T33" fmla="*/ 2147483647 h 862"/>
              <a:gd name="T34" fmla="*/ 2147483647 w 772"/>
              <a:gd name="T35" fmla="*/ 2147483647 h 862"/>
              <a:gd name="T36" fmla="*/ 2147483647 w 772"/>
              <a:gd name="T37" fmla="*/ 2147483647 h 862"/>
              <a:gd name="T38" fmla="*/ 2147483647 w 772"/>
              <a:gd name="T39" fmla="*/ 2147483647 h 862"/>
              <a:gd name="T40" fmla="*/ 2147483647 w 772"/>
              <a:gd name="T41" fmla="*/ 2147483647 h 862"/>
              <a:gd name="T42" fmla="*/ 2147483647 w 772"/>
              <a:gd name="T43" fmla="*/ 2147483647 h 86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772"/>
              <a:gd name="T67" fmla="*/ 0 h 862"/>
              <a:gd name="T68" fmla="*/ 772 w 772"/>
              <a:gd name="T69" fmla="*/ 862 h 862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772" h="862">
                <a:moveTo>
                  <a:pt x="276" y="61"/>
                </a:moveTo>
                <a:cubicBezTo>
                  <a:pt x="233" y="148"/>
                  <a:pt x="177" y="225"/>
                  <a:pt x="127" y="308"/>
                </a:cubicBezTo>
                <a:cubicBezTo>
                  <a:pt x="118" y="323"/>
                  <a:pt x="107" y="338"/>
                  <a:pt x="97" y="353"/>
                </a:cubicBezTo>
                <a:cubicBezTo>
                  <a:pt x="87" y="368"/>
                  <a:pt x="52" y="383"/>
                  <a:pt x="52" y="383"/>
                </a:cubicBezTo>
                <a:cubicBezTo>
                  <a:pt x="38" y="422"/>
                  <a:pt x="48" y="398"/>
                  <a:pt x="15" y="450"/>
                </a:cubicBezTo>
                <a:cubicBezTo>
                  <a:pt x="6" y="463"/>
                  <a:pt x="0" y="495"/>
                  <a:pt x="0" y="495"/>
                </a:cubicBezTo>
                <a:cubicBezTo>
                  <a:pt x="31" y="541"/>
                  <a:pt x="37" y="510"/>
                  <a:pt x="82" y="540"/>
                </a:cubicBezTo>
                <a:cubicBezTo>
                  <a:pt x="133" y="574"/>
                  <a:pt x="179" y="608"/>
                  <a:pt x="239" y="622"/>
                </a:cubicBezTo>
                <a:cubicBezTo>
                  <a:pt x="272" y="639"/>
                  <a:pt x="316" y="671"/>
                  <a:pt x="351" y="682"/>
                </a:cubicBezTo>
                <a:cubicBezTo>
                  <a:pt x="384" y="703"/>
                  <a:pt x="423" y="717"/>
                  <a:pt x="448" y="749"/>
                </a:cubicBezTo>
                <a:cubicBezTo>
                  <a:pt x="478" y="787"/>
                  <a:pt x="482" y="828"/>
                  <a:pt x="516" y="862"/>
                </a:cubicBezTo>
                <a:cubicBezTo>
                  <a:pt x="591" y="845"/>
                  <a:pt x="561" y="855"/>
                  <a:pt x="605" y="839"/>
                </a:cubicBezTo>
                <a:cubicBezTo>
                  <a:pt x="631" y="805"/>
                  <a:pt x="635" y="769"/>
                  <a:pt x="658" y="734"/>
                </a:cubicBezTo>
                <a:cubicBezTo>
                  <a:pt x="673" y="668"/>
                  <a:pt x="699" y="632"/>
                  <a:pt x="748" y="585"/>
                </a:cubicBezTo>
                <a:cubicBezTo>
                  <a:pt x="772" y="505"/>
                  <a:pt x="772" y="427"/>
                  <a:pt x="710" y="368"/>
                </a:cubicBezTo>
                <a:cubicBezTo>
                  <a:pt x="695" y="318"/>
                  <a:pt x="655" y="292"/>
                  <a:pt x="613" y="263"/>
                </a:cubicBezTo>
                <a:cubicBezTo>
                  <a:pt x="588" y="226"/>
                  <a:pt x="605" y="246"/>
                  <a:pt x="553" y="211"/>
                </a:cubicBezTo>
                <a:cubicBezTo>
                  <a:pt x="530" y="196"/>
                  <a:pt x="513" y="163"/>
                  <a:pt x="493" y="143"/>
                </a:cubicBezTo>
                <a:cubicBezTo>
                  <a:pt x="479" y="99"/>
                  <a:pt x="443" y="82"/>
                  <a:pt x="411" y="54"/>
                </a:cubicBezTo>
                <a:cubicBezTo>
                  <a:pt x="350" y="0"/>
                  <a:pt x="390" y="18"/>
                  <a:pt x="344" y="1"/>
                </a:cubicBezTo>
                <a:cubicBezTo>
                  <a:pt x="326" y="4"/>
                  <a:pt x="307" y="1"/>
                  <a:pt x="291" y="9"/>
                </a:cubicBezTo>
                <a:cubicBezTo>
                  <a:pt x="284" y="12"/>
                  <a:pt x="276" y="96"/>
                  <a:pt x="276" y="61"/>
                </a:cubicBezTo>
                <a:close/>
              </a:path>
            </a:pathLst>
          </a:custGeom>
          <a:gradFill rotWithShape="0">
            <a:gsLst>
              <a:gs pos="0">
                <a:srgbClr val="C28548"/>
              </a:gs>
              <a:gs pos="100000">
                <a:srgbClr val="5A3E2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5249" name="Freeform 18"/>
          <p:cNvSpPr>
            <a:spLocks/>
          </p:cNvSpPr>
          <p:nvPr/>
        </p:nvSpPr>
        <p:spPr bwMode="auto">
          <a:xfrm>
            <a:off x="3668713" y="3048000"/>
            <a:ext cx="762000" cy="623888"/>
          </a:xfrm>
          <a:custGeom>
            <a:avLst/>
            <a:gdLst>
              <a:gd name="T0" fmla="*/ 2147483647 w 480"/>
              <a:gd name="T1" fmla="*/ 2147483647 h 393"/>
              <a:gd name="T2" fmla="*/ 2147483647 w 480"/>
              <a:gd name="T3" fmla="*/ 2147483647 h 393"/>
              <a:gd name="T4" fmla="*/ 2147483647 w 480"/>
              <a:gd name="T5" fmla="*/ 2147483647 h 393"/>
              <a:gd name="T6" fmla="*/ 2147483647 w 480"/>
              <a:gd name="T7" fmla="*/ 2147483647 h 393"/>
              <a:gd name="T8" fmla="*/ 2147483647 w 480"/>
              <a:gd name="T9" fmla="*/ 2147483647 h 393"/>
              <a:gd name="T10" fmla="*/ 2147483647 w 480"/>
              <a:gd name="T11" fmla="*/ 2147483647 h 393"/>
              <a:gd name="T12" fmla="*/ 2147483647 w 480"/>
              <a:gd name="T13" fmla="*/ 2147483647 h 393"/>
              <a:gd name="T14" fmla="*/ 2147483647 w 480"/>
              <a:gd name="T15" fmla="*/ 2147483647 h 393"/>
              <a:gd name="T16" fmla="*/ 2147483647 w 480"/>
              <a:gd name="T17" fmla="*/ 2147483647 h 393"/>
              <a:gd name="T18" fmla="*/ 2147483647 w 480"/>
              <a:gd name="T19" fmla="*/ 2147483647 h 39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80"/>
              <a:gd name="T31" fmla="*/ 0 h 393"/>
              <a:gd name="T32" fmla="*/ 480 w 480"/>
              <a:gd name="T33" fmla="*/ 393 h 39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80" h="393">
                <a:moveTo>
                  <a:pt x="89" y="219"/>
                </a:moveTo>
                <a:cubicBezTo>
                  <a:pt x="111" y="254"/>
                  <a:pt x="141" y="212"/>
                  <a:pt x="193" y="232"/>
                </a:cubicBezTo>
                <a:cubicBezTo>
                  <a:pt x="215" y="274"/>
                  <a:pt x="285" y="369"/>
                  <a:pt x="347" y="393"/>
                </a:cubicBezTo>
                <a:cubicBezTo>
                  <a:pt x="431" y="345"/>
                  <a:pt x="341" y="346"/>
                  <a:pt x="400" y="257"/>
                </a:cubicBezTo>
                <a:cubicBezTo>
                  <a:pt x="406" y="248"/>
                  <a:pt x="430" y="246"/>
                  <a:pt x="446" y="240"/>
                </a:cubicBezTo>
                <a:cubicBezTo>
                  <a:pt x="480" y="176"/>
                  <a:pt x="462" y="139"/>
                  <a:pt x="357" y="119"/>
                </a:cubicBezTo>
                <a:cubicBezTo>
                  <a:pt x="331" y="89"/>
                  <a:pt x="301" y="63"/>
                  <a:pt x="283" y="31"/>
                </a:cubicBezTo>
                <a:cubicBezTo>
                  <a:pt x="0" y="43"/>
                  <a:pt x="121" y="0"/>
                  <a:pt x="74" y="127"/>
                </a:cubicBezTo>
                <a:cubicBezTo>
                  <a:pt x="70" y="137"/>
                  <a:pt x="54" y="144"/>
                  <a:pt x="44" y="154"/>
                </a:cubicBezTo>
                <a:cubicBezTo>
                  <a:pt x="62" y="188"/>
                  <a:pt x="49" y="242"/>
                  <a:pt x="89" y="219"/>
                </a:cubicBezTo>
                <a:close/>
              </a:path>
            </a:pathLst>
          </a:custGeom>
          <a:solidFill>
            <a:srgbClr val="C6810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5250" name="Freeform 19"/>
          <p:cNvSpPr>
            <a:spLocks/>
          </p:cNvSpPr>
          <p:nvPr/>
        </p:nvSpPr>
        <p:spPr bwMode="auto">
          <a:xfrm>
            <a:off x="925513" y="2082800"/>
            <a:ext cx="2122487" cy="1739900"/>
          </a:xfrm>
          <a:custGeom>
            <a:avLst/>
            <a:gdLst>
              <a:gd name="T0" fmla="*/ 2147483647 w 1396"/>
              <a:gd name="T1" fmla="*/ 2147483647 h 1096"/>
              <a:gd name="T2" fmla="*/ 2147483647 w 1396"/>
              <a:gd name="T3" fmla="*/ 2147483647 h 1096"/>
              <a:gd name="T4" fmla="*/ 2147483647 w 1396"/>
              <a:gd name="T5" fmla="*/ 2147483647 h 1096"/>
              <a:gd name="T6" fmla="*/ 2147483647 w 1396"/>
              <a:gd name="T7" fmla="*/ 2147483647 h 1096"/>
              <a:gd name="T8" fmla="*/ 2147483647 w 1396"/>
              <a:gd name="T9" fmla="*/ 2147483647 h 1096"/>
              <a:gd name="T10" fmla="*/ 2147483647 w 1396"/>
              <a:gd name="T11" fmla="*/ 2147483647 h 1096"/>
              <a:gd name="T12" fmla="*/ 2147483647 w 1396"/>
              <a:gd name="T13" fmla="*/ 2147483647 h 1096"/>
              <a:gd name="T14" fmla="*/ 2147483647 w 1396"/>
              <a:gd name="T15" fmla="*/ 2147483647 h 1096"/>
              <a:gd name="T16" fmla="*/ 2147483647 w 1396"/>
              <a:gd name="T17" fmla="*/ 2147483647 h 1096"/>
              <a:gd name="T18" fmla="*/ 2147483647 w 1396"/>
              <a:gd name="T19" fmla="*/ 2147483647 h 1096"/>
              <a:gd name="T20" fmla="*/ 2147483647 w 1396"/>
              <a:gd name="T21" fmla="*/ 2147483647 h 1096"/>
              <a:gd name="T22" fmla="*/ 2147483647 w 1396"/>
              <a:gd name="T23" fmla="*/ 2147483647 h 1096"/>
              <a:gd name="T24" fmla="*/ 2147483647 w 1396"/>
              <a:gd name="T25" fmla="*/ 2147483647 h 1096"/>
              <a:gd name="T26" fmla="*/ 2147483647 w 1396"/>
              <a:gd name="T27" fmla="*/ 2147483647 h 1096"/>
              <a:gd name="T28" fmla="*/ 2147483647 w 1396"/>
              <a:gd name="T29" fmla="*/ 2147483647 h 1096"/>
              <a:gd name="T30" fmla="*/ 2147483647 w 1396"/>
              <a:gd name="T31" fmla="*/ 2147483647 h 1096"/>
              <a:gd name="T32" fmla="*/ 2147483647 w 1396"/>
              <a:gd name="T33" fmla="*/ 2147483647 h 1096"/>
              <a:gd name="T34" fmla="*/ 2147483647 w 1396"/>
              <a:gd name="T35" fmla="*/ 2147483647 h 1096"/>
              <a:gd name="T36" fmla="*/ 2147483647 w 1396"/>
              <a:gd name="T37" fmla="*/ 2147483647 h 1096"/>
              <a:gd name="T38" fmla="*/ 2147483647 w 1396"/>
              <a:gd name="T39" fmla="*/ 2147483647 h 1096"/>
              <a:gd name="T40" fmla="*/ 2147483647 w 1396"/>
              <a:gd name="T41" fmla="*/ 2147483647 h 1096"/>
              <a:gd name="T42" fmla="*/ 0 w 1396"/>
              <a:gd name="T43" fmla="*/ 2147483647 h 1096"/>
              <a:gd name="T44" fmla="*/ 2147483647 w 1396"/>
              <a:gd name="T45" fmla="*/ 2147483647 h 1096"/>
              <a:gd name="T46" fmla="*/ 2147483647 w 1396"/>
              <a:gd name="T47" fmla="*/ 2147483647 h 1096"/>
              <a:gd name="T48" fmla="*/ 2147483647 w 1396"/>
              <a:gd name="T49" fmla="*/ 2147483647 h 1096"/>
              <a:gd name="T50" fmla="*/ 2147483647 w 1396"/>
              <a:gd name="T51" fmla="*/ 2147483647 h 1096"/>
              <a:gd name="T52" fmla="*/ 2147483647 w 1396"/>
              <a:gd name="T53" fmla="*/ 2147483647 h 1096"/>
              <a:gd name="T54" fmla="*/ 2147483647 w 1396"/>
              <a:gd name="T55" fmla="*/ 2147483647 h 1096"/>
              <a:gd name="T56" fmla="*/ 2147483647 w 1396"/>
              <a:gd name="T57" fmla="*/ 2147483647 h 1096"/>
              <a:gd name="T58" fmla="*/ 2147483647 w 1396"/>
              <a:gd name="T59" fmla="*/ 2147483647 h 1096"/>
              <a:gd name="T60" fmla="*/ 2147483647 w 1396"/>
              <a:gd name="T61" fmla="*/ 2147483647 h 1096"/>
              <a:gd name="T62" fmla="*/ 2147483647 w 1396"/>
              <a:gd name="T63" fmla="*/ 2147483647 h 1096"/>
              <a:gd name="T64" fmla="*/ 2147483647 w 1396"/>
              <a:gd name="T65" fmla="*/ 2147483647 h 1096"/>
              <a:gd name="T66" fmla="*/ 2147483647 w 1396"/>
              <a:gd name="T67" fmla="*/ 2147483647 h 1096"/>
              <a:gd name="T68" fmla="*/ 2147483647 w 1396"/>
              <a:gd name="T69" fmla="*/ 2147483647 h 1096"/>
              <a:gd name="T70" fmla="*/ 2147483647 w 1396"/>
              <a:gd name="T71" fmla="*/ 2147483647 h 1096"/>
              <a:gd name="T72" fmla="*/ 2147483647 w 1396"/>
              <a:gd name="T73" fmla="*/ 2147483647 h 1096"/>
              <a:gd name="T74" fmla="*/ 2147483647 w 1396"/>
              <a:gd name="T75" fmla="*/ 2147483647 h 1096"/>
              <a:gd name="T76" fmla="*/ 2147483647 w 1396"/>
              <a:gd name="T77" fmla="*/ 2147483647 h 1096"/>
              <a:gd name="T78" fmla="*/ 2147483647 w 1396"/>
              <a:gd name="T79" fmla="*/ 2147483647 h 1096"/>
              <a:gd name="T80" fmla="*/ 2147483647 w 1396"/>
              <a:gd name="T81" fmla="*/ 2147483647 h 1096"/>
              <a:gd name="T82" fmla="*/ 2147483647 w 1396"/>
              <a:gd name="T83" fmla="*/ 2147483647 h 1096"/>
              <a:gd name="T84" fmla="*/ 2147483647 w 1396"/>
              <a:gd name="T85" fmla="*/ 2147483647 h 1096"/>
              <a:gd name="T86" fmla="*/ 2147483647 w 1396"/>
              <a:gd name="T87" fmla="*/ 2147483647 h 1096"/>
              <a:gd name="T88" fmla="*/ 2147483647 w 1396"/>
              <a:gd name="T89" fmla="*/ 2147483647 h 1096"/>
              <a:gd name="T90" fmla="*/ 2147483647 w 1396"/>
              <a:gd name="T91" fmla="*/ 2147483647 h 1096"/>
              <a:gd name="T92" fmla="*/ 2147483647 w 1396"/>
              <a:gd name="T93" fmla="*/ 2147483647 h 1096"/>
              <a:gd name="T94" fmla="*/ 2147483647 w 1396"/>
              <a:gd name="T95" fmla="*/ 2147483647 h 1096"/>
              <a:gd name="T96" fmla="*/ 2147483647 w 1396"/>
              <a:gd name="T97" fmla="*/ 2147483647 h 1096"/>
              <a:gd name="T98" fmla="*/ 2147483647 w 1396"/>
              <a:gd name="T99" fmla="*/ 2147483647 h 1096"/>
              <a:gd name="T100" fmla="*/ 2147483647 w 1396"/>
              <a:gd name="T101" fmla="*/ 2147483647 h 1096"/>
              <a:gd name="T102" fmla="*/ 2147483647 w 1396"/>
              <a:gd name="T103" fmla="*/ 2147483647 h 109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396"/>
              <a:gd name="T157" fmla="*/ 0 h 1096"/>
              <a:gd name="T158" fmla="*/ 1396 w 1396"/>
              <a:gd name="T159" fmla="*/ 1096 h 109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396" h="1096">
                <a:moveTo>
                  <a:pt x="512" y="167"/>
                </a:moveTo>
                <a:cubicBezTo>
                  <a:pt x="475" y="172"/>
                  <a:pt x="471" y="187"/>
                  <a:pt x="440" y="208"/>
                </a:cubicBezTo>
                <a:cubicBezTo>
                  <a:pt x="432" y="213"/>
                  <a:pt x="416" y="224"/>
                  <a:pt x="416" y="224"/>
                </a:cubicBezTo>
                <a:cubicBezTo>
                  <a:pt x="407" y="238"/>
                  <a:pt x="398" y="247"/>
                  <a:pt x="384" y="256"/>
                </a:cubicBezTo>
                <a:cubicBezTo>
                  <a:pt x="377" y="267"/>
                  <a:pt x="366" y="280"/>
                  <a:pt x="356" y="288"/>
                </a:cubicBezTo>
                <a:cubicBezTo>
                  <a:pt x="349" y="294"/>
                  <a:pt x="332" y="304"/>
                  <a:pt x="332" y="304"/>
                </a:cubicBezTo>
                <a:cubicBezTo>
                  <a:pt x="320" y="322"/>
                  <a:pt x="285" y="359"/>
                  <a:pt x="266" y="371"/>
                </a:cubicBezTo>
                <a:cubicBezTo>
                  <a:pt x="253" y="390"/>
                  <a:pt x="243" y="412"/>
                  <a:pt x="224" y="425"/>
                </a:cubicBezTo>
                <a:cubicBezTo>
                  <a:pt x="208" y="450"/>
                  <a:pt x="222" y="429"/>
                  <a:pt x="200" y="448"/>
                </a:cubicBezTo>
                <a:cubicBezTo>
                  <a:pt x="192" y="456"/>
                  <a:pt x="176" y="472"/>
                  <a:pt x="176" y="472"/>
                </a:cubicBezTo>
                <a:cubicBezTo>
                  <a:pt x="175" y="476"/>
                  <a:pt x="175" y="481"/>
                  <a:pt x="172" y="484"/>
                </a:cubicBezTo>
                <a:cubicBezTo>
                  <a:pt x="169" y="488"/>
                  <a:pt x="163" y="488"/>
                  <a:pt x="160" y="492"/>
                </a:cubicBezTo>
                <a:cubicBezTo>
                  <a:pt x="136" y="530"/>
                  <a:pt x="173" y="509"/>
                  <a:pt x="146" y="527"/>
                </a:cubicBezTo>
                <a:cubicBezTo>
                  <a:pt x="142" y="539"/>
                  <a:pt x="139" y="553"/>
                  <a:pt x="128" y="560"/>
                </a:cubicBezTo>
                <a:cubicBezTo>
                  <a:pt x="121" y="581"/>
                  <a:pt x="119" y="571"/>
                  <a:pt x="101" y="599"/>
                </a:cubicBezTo>
                <a:cubicBezTo>
                  <a:pt x="94" y="610"/>
                  <a:pt x="90" y="637"/>
                  <a:pt x="86" y="650"/>
                </a:cubicBezTo>
                <a:cubicBezTo>
                  <a:pt x="71" y="677"/>
                  <a:pt x="64" y="694"/>
                  <a:pt x="56" y="719"/>
                </a:cubicBezTo>
                <a:cubicBezTo>
                  <a:pt x="51" y="733"/>
                  <a:pt x="47" y="742"/>
                  <a:pt x="41" y="755"/>
                </a:cubicBezTo>
                <a:cubicBezTo>
                  <a:pt x="38" y="763"/>
                  <a:pt x="32" y="771"/>
                  <a:pt x="29" y="779"/>
                </a:cubicBezTo>
                <a:cubicBezTo>
                  <a:pt x="28" y="783"/>
                  <a:pt x="23" y="794"/>
                  <a:pt x="23" y="794"/>
                </a:cubicBezTo>
                <a:cubicBezTo>
                  <a:pt x="22" y="803"/>
                  <a:pt x="11" y="836"/>
                  <a:pt x="8" y="848"/>
                </a:cubicBezTo>
                <a:cubicBezTo>
                  <a:pt x="6" y="856"/>
                  <a:pt x="0" y="872"/>
                  <a:pt x="0" y="872"/>
                </a:cubicBezTo>
                <a:cubicBezTo>
                  <a:pt x="6" y="923"/>
                  <a:pt x="31" y="956"/>
                  <a:pt x="80" y="976"/>
                </a:cubicBezTo>
                <a:cubicBezTo>
                  <a:pt x="92" y="981"/>
                  <a:pt x="105" y="981"/>
                  <a:pt x="116" y="988"/>
                </a:cubicBezTo>
                <a:cubicBezTo>
                  <a:pt x="161" y="1018"/>
                  <a:pt x="211" y="1043"/>
                  <a:pt x="264" y="1056"/>
                </a:cubicBezTo>
                <a:cubicBezTo>
                  <a:pt x="293" y="1063"/>
                  <a:pt x="316" y="1087"/>
                  <a:pt x="344" y="1096"/>
                </a:cubicBezTo>
                <a:cubicBezTo>
                  <a:pt x="393" y="1063"/>
                  <a:pt x="399" y="984"/>
                  <a:pt x="408" y="932"/>
                </a:cubicBezTo>
                <a:cubicBezTo>
                  <a:pt x="413" y="900"/>
                  <a:pt x="409" y="916"/>
                  <a:pt x="420" y="884"/>
                </a:cubicBezTo>
                <a:cubicBezTo>
                  <a:pt x="421" y="880"/>
                  <a:pt x="424" y="872"/>
                  <a:pt x="424" y="872"/>
                </a:cubicBezTo>
                <a:cubicBezTo>
                  <a:pt x="431" y="814"/>
                  <a:pt x="454" y="755"/>
                  <a:pt x="472" y="700"/>
                </a:cubicBezTo>
                <a:cubicBezTo>
                  <a:pt x="476" y="671"/>
                  <a:pt x="483" y="640"/>
                  <a:pt x="492" y="612"/>
                </a:cubicBezTo>
                <a:cubicBezTo>
                  <a:pt x="500" y="549"/>
                  <a:pt x="530" y="532"/>
                  <a:pt x="550" y="472"/>
                </a:cubicBezTo>
                <a:cubicBezTo>
                  <a:pt x="554" y="446"/>
                  <a:pt x="623" y="496"/>
                  <a:pt x="633" y="472"/>
                </a:cubicBezTo>
                <a:cubicBezTo>
                  <a:pt x="637" y="446"/>
                  <a:pt x="835" y="360"/>
                  <a:pt x="752" y="352"/>
                </a:cubicBezTo>
                <a:cubicBezTo>
                  <a:pt x="753" y="347"/>
                  <a:pt x="700" y="427"/>
                  <a:pt x="700" y="427"/>
                </a:cubicBezTo>
                <a:cubicBezTo>
                  <a:pt x="708" y="332"/>
                  <a:pt x="760" y="405"/>
                  <a:pt x="865" y="315"/>
                </a:cubicBezTo>
                <a:cubicBezTo>
                  <a:pt x="905" y="323"/>
                  <a:pt x="848" y="257"/>
                  <a:pt x="887" y="270"/>
                </a:cubicBezTo>
                <a:cubicBezTo>
                  <a:pt x="966" y="269"/>
                  <a:pt x="941" y="215"/>
                  <a:pt x="1020" y="212"/>
                </a:cubicBezTo>
                <a:cubicBezTo>
                  <a:pt x="1041" y="211"/>
                  <a:pt x="1080" y="185"/>
                  <a:pt x="1108" y="180"/>
                </a:cubicBezTo>
                <a:cubicBezTo>
                  <a:pt x="1137" y="181"/>
                  <a:pt x="1167" y="182"/>
                  <a:pt x="1196" y="184"/>
                </a:cubicBezTo>
                <a:cubicBezTo>
                  <a:pt x="1212" y="185"/>
                  <a:pt x="1223" y="201"/>
                  <a:pt x="1236" y="208"/>
                </a:cubicBezTo>
                <a:cubicBezTo>
                  <a:pt x="1250" y="216"/>
                  <a:pt x="1268" y="221"/>
                  <a:pt x="1284" y="224"/>
                </a:cubicBezTo>
                <a:cubicBezTo>
                  <a:pt x="1320" y="242"/>
                  <a:pt x="1331" y="235"/>
                  <a:pt x="1380" y="232"/>
                </a:cubicBezTo>
                <a:cubicBezTo>
                  <a:pt x="1396" y="209"/>
                  <a:pt x="1392" y="218"/>
                  <a:pt x="1392" y="172"/>
                </a:cubicBezTo>
                <a:cubicBezTo>
                  <a:pt x="1392" y="14"/>
                  <a:pt x="1226" y="9"/>
                  <a:pt x="1109" y="5"/>
                </a:cubicBezTo>
                <a:cubicBezTo>
                  <a:pt x="1056" y="0"/>
                  <a:pt x="1024" y="5"/>
                  <a:pt x="968" y="8"/>
                </a:cubicBezTo>
                <a:cubicBezTo>
                  <a:pt x="867" y="33"/>
                  <a:pt x="767" y="55"/>
                  <a:pt x="668" y="88"/>
                </a:cubicBezTo>
                <a:cubicBezTo>
                  <a:pt x="635" y="99"/>
                  <a:pt x="603" y="109"/>
                  <a:pt x="572" y="124"/>
                </a:cubicBezTo>
                <a:cubicBezTo>
                  <a:pt x="534" y="143"/>
                  <a:pt x="592" y="125"/>
                  <a:pt x="530" y="146"/>
                </a:cubicBezTo>
                <a:cubicBezTo>
                  <a:pt x="526" y="147"/>
                  <a:pt x="524" y="144"/>
                  <a:pt x="524" y="144"/>
                </a:cubicBezTo>
                <a:cubicBezTo>
                  <a:pt x="513" y="155"/>
                  <a:pt x="488" y="171"/>
                  <a:pt x="488" y="176"/>
                </a:cubicBezTo>
                <a:lnTo>
                  <a:pt x="512" y="167"/>
                </a:lnTo>
                <a:close/>
              </a:path>
            </a:pathLst>
          </a:custGeom>
          <a:solidFill>
            <a:srgbClr val="85D6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5251" name="Freeform 20"/>
          <p:cNvSpPr>
            <a:spLocks/>
          </p:cNvSpPr>
          <p:nvPr/>
        </p:nvSpPr>
        <p:spPr bwMode="auto">
          <a:xfrm>
            <a:off x="990600" y="2895600"/>
            <a:ext cx="873125" cy="990600"/>
          </a:xfrm>
          <a:custGeom>
            <a:avLst/>
            <a:gdLst>
              <a:gd name="T0" fmla="*/ 2147483647 w 399"/>
              <a:gd name="T1" fmla="*/ 2147483647 h 431"/>
              <a:gd name="T2" fmla="*/ 2147483647 w 399"/>
              <a:gd name="T3" fmla="*/ 2147483647 h 431"/>
              <a:gd name="T4" fmla="*/ 2147483647 w 399"/>
              <a:gd name="T5" fmla="*/ 2147483647 h 431"/>
              <a:gd name="T6" fmla="*/ 2147483647 w 399"/>
              <a:gd name="T7" fmla="*/ 2147483647 h 431"/>
              <a:gd name="T8" fmla="*/ 2147483647 w 399"/>
              <a:gd name="T9" fmla="*/ 2147483647 h 431"/>
              <a:gd name="T10" fmla="*/ 2147483647 w 399"/>
              <a:gd name="T11" fmla="*/ 2147483647 h 431"/>
              <a:gd name="T12" fmla="*/ 2147483647 w 399"/>
              <a:gd name="T13" fmla="*/ 2147483647 h 431"/>
              <a:gd name="T14" fmla="*/ 2147483647 w 399"/>
              <a:gd name="T15" fmla="*/ 2147483647 h 431"/>
              <a:gd name="T16" fmla="*/ 2147483647 w 399"/>
              <a:gd name="T17" fmla="*/ 2147483647 h 431"/>
              <a:gd name="T18" fmla="*/ 2147483647 w 399"/>
              <a:gd name="T19" fmla="*/ 2147483647 h 431"/>
              <a:gd name="T20" fmla="*/ 2147483647 w 399"/>
              <a:gd name="T21" fmla="*/ 2147483647 h 431"/>
              <a:gd name="T22" fmla="*/ 0 w 399"/>
              <a:gd name="T23" fmla="*/ 2147483647 h 431"/>
              <a:gd name="T24" fmla="*/ 2147483647 w 399"/>
              <a:gd name="T25" fmla="*/ 2147483647 h 431"/>
              <a:gd name="T26" fmla="*/ 2147483647 w 399"/>
              <a:gd name="T27" fmla="*/ 2147483647 h 431"/>
              <a:gd name="T28" fmla="*/ 2147483647 w 399"/>
              <a:gd name="T29" fmla="*/ 2147483647 h 431"/>
              <a:gd name="T30" fmla="*/ 2147483647 w 399"/>
              <a:gd name="T31" fmla="*/ 0 h 431"/>
              <a:gd name="T32" fmla="*/ 2147483647 w 399"/>
              <a:gd name="T33" fmla="*/ 2147483647 h 43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99"/>
              <a:gd name="T52" fmla="*/ 0 h 431"/>
              <a:gd name="T53" fmla="*/ 399 w 399"/>
              <a:gd name="T54" fmla="*/ 431 h 431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99" h="431">
                <a:moveTo>
                  <a:pt x="209" y="22"/>
                </a:moveTo>
                <a:cubicBezTo>
                  <a:pt x="245" y="34"/>
                  <a:pt x="278" y="50"/>
                  <a:pt x="314" y="60"/>
                </a:cubicBezTo>
                <a:cubicBezTo>
                  <a:pt x="329" y="70"/>
                  <a:pt x="344" y="80"/>
                  <a:pt x="359" y="90"/>
                </a:cubicBezTo>
                <a:cubicBezTo>
                  <a:pt x="366" y="95"/>
                  <a:pt x="381" y="105"/>
                  <a:pt x="381" y="105"/>
                </a:cubicBezTo>
                <a:cubicBezTo>
                  <a:pt x="394" y="140"/>
                  <a:pt x="399" y="159"/>
                  <a:pt x="359" y="172"/>
                </a:cubicBezTo>
                <a:cubicBezTo>
                  <a:pt x="344" y="187"/>
                  <a:pt x="315" y="196"/>
                  <a:pt x="314" y="217"/>
                </a:cubicBezTo>
                <a:cubicBezTo>
                  <a:pt x="310" y="291"/>
                  <a:pt x="308" y="355"/>
                  <a:pt x="292" y="426"/>
                </a:cubicBezTo>
                <a:cubicBezTo>
                  <a:pt x="247" y="423"/>
                  <a:pt x="197" y="431"/>
                  <a:pt x="157" y="411"/>
                </a:cubicBezTo>
                <a:cubicBezTo>
                  <a:pt x="141" y="403"/>
                  <a:pt x="112" y="381"/>
                  <a:pt x="112" y="381"/>
                </a:cubicBezTo>
                <a:cubicBezTo>
                  <a:pt x="118" y="365"/>
                  <a:pt x="133" y="353"/>
                  <a:pt x="135" y="337"/>
                </a:cubicBezTo>
                <a:cubicBezTo>
                  <a:pt x="142" y="262"/>
                  <a:pt x="90" y="250"/>
                  <a:pt x="37" y="224"/>
                </a:cubicBezTo>
                <a:cubicBezTo>
                  <a:pt x="24" y="182"/>
                  <a:pt x="12" y="207"/>
                  <a:pt x="0" y="157"/>
                </a:cubicBezTo>
                <a:cubicBezTo>
                  <a:pt x="11" y="109"/>
                  <a:pt x="22" y="124"/>
                  <a:pt x="67" y="112"/>
                </a:cubicBezTo>
                <a:cubicBezTo>
                  <a:pt x="92" y="95"/>
                  <a:pt x="135" y="52"/>
                  <a:pt x="135" y="52"/>
                </a:cubicBezTo>
                <a:cubicBezTo>
                  <a:pt x="137" y="45"/>
                  <a:pt x="137" y="35"/>
                  <a:pt x="142" y="30"/>
                </a:cubicBezTo>
                <a:cubicBezTo>
                  <a:pt x="155" y="17"/>
                  <a:pt x="187" y="0"/>
                  <a:pt x="187" y="0"/>
                </a:cubicBezTo>
                <a:cubicBezTo>
                  <a:pt x="211" y="16"/>
                  <a:pt x="209" y="6"/>
                  <a:pt x="209" y="22"/>
                </a:cubicBezTo>
                <a:close/>
              </a:path>
            </a:pathLst>
          </a:custGeom>
          <a:gradFill rotWithShape="0">
            <a:gsLst>
              <a:gs pos="0">
                <a:srgbClr val="C68104"/>
              </a:gs>
              <a:gs pos="100000">
                <a:srgbClr val="603F02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5252" name="Freeform 21"/>
          <p:cNvSpPr>
            <a:spLocks/>
          </p:cNvSpPr>
          <p:nvPr/>
        </p:nvSpPr>
        <p:spPr bwMode="auto">
          <a:xfrm>
            <a:off x="1066800" y="2286000"/>
            <a:ext cx="1566863" cy="1905000"/>
          </a:xfrm>
          <a:custGeom>
            <a:avLst/>
            <a:gdLst>
              <a:gd name="T0" fmla="*/ 2147483647 w 987"/>
              <a:gd name="T1" fmla="*/ 2147483647 h 1200"/>
              <a:gd name="T2" fmla="*/ 2147483647 w 987"/>
              <a:gd name="T3" fmla="*/ 2147483647 h 1200"/>
              <a:gd name="T4" fmla="*/ 2147483647 w 987"/>
              <a:gd name="T5" fmla="*/ 2147483647 h 1200"/>
              <a:gd name="T6" fmla="*/ 2147483647 w 987"/>
              <a:gd name="T7" fmla="*/ 2147483647 h 1200"/>
              <a:gd name="T8" fmla="*/ 2147483647 w 987"/>
              <a:gd name="T9" fmla="*/ 2147483647 h 1200"/>
              <a:gd name="T10" fmla="*/ 0 w 987"/>
              <a:gd name="T11" fmla="*/ 2147483647 h 1200"/>
              <a:gd name="T12" fmla="*/ 2147483647 w 987"/>
              <a:gd name="T13" fmla="*/ 2147483647 h 1200"/>
              <a:gd name="T14" fmla="*/ 2147483647 w 987"/>
              <a:gd name="T15" fmla="*/ 2147483647 h 1200"/>
              <a:gd name="T16" fmla="*/ 2147483647 w 987"/>
              <a:gd name="T17" fmla="*/ 2147483647 h 1200"/>
              <a:gd name="T18" fmla="*/ 2147483647 w 987"/>
              <a:gd name="T19" fmla="*/ 2147483647 h 1200"/>
              <a:gd name="T20" fmla="*/ 2147483647 w 987"/>
              <a:gd name="T21" fmla="*/ 2147483647 h 1200"/>
              <a:gd name="T22" fmla="*/ 2147483647 w 987"/>
              <a:gd name="T23" fmla="*/ 2147483647 h 1200"/>
              <a:gd name="T24" fmla="*/ 2147483647 w 987"/>
              <a:gd name="T25" fmla="*/ 2147483647 h 1200"/>
              <a:gd name="T26" fmla="*/ 2147483647 w 987"/>
              <a:gd name="T27" fmla="*/ 2147483647 h 1200"/>
              <a:gd name="T28" fmla="*/ 2147483647 w 987"/>
              <a:gd name="T29" fmla="*/ 2147483647 h 1200"/>
              <a:gd name="T30" fmla="*/ 2147483647 w 987"/>
              <a:gd name="T31" fmla="*/ 2147483647 h 1200"/>
              <a:gd name="T32" fmla="*/ 2147483647 w 987"/>
              <a:gd name="T33" fmla="*/ 2147483647 h 1200"/>
              <a:gd name="T34" fmla="*/ 2147483647 w 987"/>
              <a:gd name="T35" fmla="*/ 2147483647 h 1200"/>
              <a:gd name="T36" fmla="*/ 2147483647 w 987"/>
              <a:gd name="T37" fmla="*/ 2147483647 h 1200"/>
              <a:gd name="T38" fmla="*/ 2147483647 w 987"/>
              <a:gd name="T39" fmla="*/ 2147483647 h 1200"/>
              <a:gd name="T40" fmla="*/ 2147483647 w 987"/>
              <a:gd name="T41" fmla="*/ 2147483647 h 1200"/>
              <a:gd name="T42" fmla="*/ 2147483647 w 987"/>
              <a:gd name="T43" fmla="*/ 2147483647 h 1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987"/>
              <a:gd name="T67" fmla="*/ 0 h 1200"/>
              <a:gd name="T68" fmla="*/ 987 w 987"/>
              <a:gd name="T69" fmla="*/ 1200 h 120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987" h="1200">
                <a:moveTo>
                  <a:pt x="343" y="121"/>
                </a:moveTo>
                <a:cubicBezTo>
                  <a:pt x="292" y="242"/>
                  <a:pt x="209" y="313"/>
                  <a:pt x="150" y="429"/>
                </a:cubicBezTo>
                <a:cubicBezTo>
                  <a:pt x="139" y="450"/>
                  <a:pt x="126" y="471"/>
                  <a:pt x="115" y="491"/>
                </a:cubicBezTo>
                <a:cubicBezTo>
                  <a:pt x="103" y="512"/>
                  <a:pt x="61" y="533"/>
                  <a:pt x="61" y="533"/>
                </a:cubicBezTo>
                <a:cubicBezTo>
                  <a:pt x="45" y="587"/>
                  <a:pt x="57" y="554"/>
                  <a:pt x="18" y="626"/>
                </a:cubicBezTo>
                <a:cubicBezTo>
                  <a:pt x="7" y="645"/>
                  <a:pt x="0" y="689"/>
                  <a:pt x="0" y="689"/>
                </a:cubicBezTo>
                <a:cubicBezTo>
                  <a:pt x="37" y="753"/>
                  <a:pt x="44" y="710"/>
                  <a:pt x="97" y="752"/>
                </a:cubicBezTo>
                <a:cubicBezTo>
                  <a:pt x="157" y="799"/>
                  <a:pt x="211" y="846"/>
                  <a:pt x="282" y="866"/>
                </a:cubicBezTo>
                <a:cubicBezTo>
                  <a:pt x="321" y="890"/>
                  <a:pt x="373" y="934"/>
                  <a:pt x="414" y="949"/>
                </a:cubicBezTo>
                <a:cubicBezTo>
                  <a:pt x="453" y="979"/>
                  <a:pt x="499" y="998"/>
                  <a:pt x="529" y="1043"/>
                </a:cubicBezTo>
                <a:cubicBezTo>
                  <a:pt x="564" y="1096"/>
                  <a:pt x="569" y="1153"/>
                  <a:pt x="609" y="1200"/>
                </a:cubicBezTo>
                <a:cubicBezTo>
                  <a:pt x="698" y="1176"/>
                  <a:pt x="662" y="1190"/>
                  <a:pt x="714" y="1168"/>
                </a:cubicBezTo>
                <a:cubicBezTo>
                  <a:pt x="745" y="1121"/>
                  <a:pt x="750" y="1071"/>
                  <a:pt x="777" y="1022"/>
                </a:cubicBezTo>
                <a:cubicBezTo>
                  <a:pt x="795" y="930"/>
                  <a:pt x="825" y="880"/>
                  <a:pt x="883" y="814"/>
                </a:cubicBezTo>
                <a:cubicBezTo>
                  <a:pt x="911" y="703"/>
                  <a:pt x="987" y="561"/>
                  <a:pt x="914" y="479"/>
                </a:cubicBezTo>
                <a:cubicBezTo>
                  <a:pt x="896" y="409"/>
                  <a:pt x="773" y="406"/>
                  <a:pt x="724" y="366"/>
                </a:cubicBezTo>
                <a:cubicBezTo>
                  <a:pt x="694" y="315"/>
                  <a:pt x="714" y="342"/>
                  <a:pt x="653" y="294"/>
                </a:cubicBezTo>
                <a:cubicBezTo>
                  <a:pt x="626" y="273"/>
                  <a:pt x="606" y="227"/>
                  <a:pt x="582" y="199"/>
                </a:cubicBezTo>
                <a:cubicBezTo>
                  <a:pt x="566" y="138"/>
                  <a:pt x="523" y="114"/>
                  <a:pt x="485" y="75"/>
                </a:cubicBezTo>
                <a:cubicBezTo>
                  <a:pt x="413" y="0"/>
                  <a:pt x="464" y="93"/>
                  <a:pt x="410" y="69"/>
                </a:cubicBezTo>
                <a:cubicBezTo>
                  <a:pt x="389" y="74"/>
                  <a:pt x="398" y="116"/>
                  <a:pt x="380" y="128"/>
                </a:cubicBezTo>
                <a:cubicBezTo>
                  <a:pt x="371" y="132"/>
                  <a:pt x="343" y="170"/>
                  <a:pt x="343" y="121"/>
                </a:cubicBezTo>
                <a:close/>
              </a:path>
            </a:pathLst>
          </a:custGeom>
          <a:gradFill rotWithShape="0">
            <a:gsLst>
              <a:gs pos="0">
                <a:srgbClr val="B77A3D"/>
              </a:gs>
              <a:gs pos="100000">
                <a:srgbClr val="55381C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5253" name="Freeform 22"/>
          <p:cNvSpPr>
            <a:spLocks/>
          </p:cNvSpPr>
          <p:nvPr/>
        </p:nvSpPr>
        <p:spPr bwMode="auto">
          <a:xfrm>
            <a:off x="1852613" y="2178050"/>
            <a:ext cx="1423987" cy="793750"/>
          </a:xfrm>
          <a:custGeom>
            <a:avLst/>
            <a:gdLst>
              <a:gd name="T0" fmla="*/ 2147483647 w 405"/>
              <a:gd name="T1" fmla="*/ 2147483647 h 359"/>
              <a:gd name="T2" fmla="*/ 2147483647 w 405"/>
              <a:gd name="T3" fmla="*/ 0 h 359"/>
              <a:gd name="T4" fmla="*/ 2147483647 w 405"/>
              <a:gd name="T5" fmla="*/ 2147483647 h 359"/>
              <a:gd name="T6" fmla="*/ 2147483647 w 405"/>
              <a:gd name="T7" fmla="*/ 2147483647 h 359"/>
              <a:gd name="T8" fmla="*/ 2147483647 w 405"/>
              <a:gd name="T9" fmla="*/ 2147483647 h 359"/>
              <a:gd name="T10" fmla="*/ 2147483647 w 405"/>
              <a:gd name="T11" fmla="*/ 2147483647 h 359"/>
              <a:gd name="T12" fmla="*/ 2147483647 w 405"/>
              <a:gd name="T13" fmla="*/ 2147483647 h 359"/>
              <a:gd name="T14" fmla="*/ 2147483647 w 405"/>
              <a:gd name="T15" fmla="*/ 2147483647 h 359"/>
              <a:gd name="T16" fmla="*/ 2147483647 w 405"/>
              <a:gd name="T17" fmla="*/ 2147483647 h 359"/>
              <a:gd name="T18" fmla="*/ 2147483647 w 405"/>
              <a:gd name="T19" fmla="*/ 2147483647 h 359"/>
              <a:gd name="T20" fmla="*/ 2147483647 w 405"/>
              <a:gd name="T21" fmla="*/ 2147483647 h 359"/>
              <a:gd name="T22" fmla="*/ 2147483647 w 405"/>
              <a:gd name="T23" fmla="*/ 2147483647 h 359"/>
              <a:gd name="T24" fmla="*/ 2147483647 w 405"/>
              <a:gd name="T25" fmla="*/ 2147483647 h 359"/>
              <a:gd name="T26" fmla="*/ 2147483647 w 405"/>
              <a:gd name="T27" fmla="*/ 2147483647 h 359"/>
              <a:gd name="T28" fmla="*/ 2147483647 w 405"/>
              <a:gd name="T29" fmla="*/ 2147483647 h 359"/>
              <a:gd name="T30" fmla="*/ 2147483647 w 405"/>
              <a:gd name="T31" fmla="*/ 2147483647 h 359"/>
              <a:gd name="T32" fmla="*/ 2147483647 w 405"/>
              <a:gd name="T33" fmla="*/ 2147483647 h 359"/>
              <a:gd name="T34" fmla="*/ 2147483647 w 405"/>
              <a:gd name="T35" fmla="*/ 2147483647 h 359"/>
              <a:gd name="T36" fmla="*/ 2147483647 w 405"/>
              <a:gd name="T37" fmla="*/ 2147483647 h 359"/>
              <a:gd name="T38" fmla="*/ 2147483647 w 405"/>
              <a:gd name="T39" fmla="*/ 2147483647 h 359"/>
              <a:gd name="T40" fmla="*/ 2147483647 w 405"/>
              <a:gd name="T41" fmla="*/ 2147483647 h 359"/>
              <a:gd name="T42" fmla="*/ 2147483647 w 405"/>
              <a:gd name="T43" fmla="*/ 2147483647 h 35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05"/>
              <a:gd name="T67" fmla="*/ 0 h 359"/>
              <a:gd name="T68" fmla="*/ 405 w 405"/>
              <a:gd name="T69" fmla="*/ 359 h 359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05" h="359">
                <a:moveTo>
                  <a:pt x="140" y="82"/>
                </a:moveTo>
                <a:cubicBezTo>
                  <a:pt x="180" y="44"/>
                  <a:pt x="222" y="16"/>
                  <a:pt x="275" y="0"/>
                </a:cubicBezTo>
                <a:cubicBezTo>
                  <a:pt x="285" y="2"/>
                  <a:pt x="297" y="1"/>
                  <a:pt x="305" y="7"/>
                </a:cubicBezTo>
                <a:cubicBezTo>
                  <a:pt x="307" y="9"/>
                  <a:pt x="325" y="67"/>
                  <a:pt x="327" y="74"/>
                </a:cubicBezTo>
                <a:cubicBezTo>
                  <a:pt x="330" y="94"/>
                  <a:pt x="325" y="116"/>
                  <a:pt x="335" y="134"/>
                </a:cubicBezTo>
                <a:cubicBezTo>
                  <a:pt x="340" y="143"/>
                  <a:pt x="357" y="135"/>
                  <a:pt x="365" y="142"/>
                </a:cubicBezTo>
                <a:cubicBezTo>
                  <a:pt x="378" y="154"/>
                  <a:pt x="394" y="187"/>
                  <a:pt x="394" y="187"/>
                </a:cubicBezTo>
                <a:cubicBezTo>
                  <a:pt x="397" y="199"/>
                  <a:pt x="405" y="212"/>
                  <a:pt x="402" y="224"/>
                </a:cubicBezTo>
                <a:cubicBezTo>
                  <a:pt x="398" y="237"/>
                  <a:pt x="357" y="245"/>
                  <a:pt x="350" y="247"/>
                </a:cubicBezTo>
                <a:cubicBezTo>
                  <a:pt x="345" y="248"/>
                  <a:pt x="285" y="260"/>
                  <a:pt x="267" y="269"/>
                </a:cubicBezTo>
                <a:cubicBezTo>
                  <a:pt x="241" y="282"/>
                  <a:pt x="218" y="311"/>
                  <a:pt x="200" y="329"/>
                </a:cubicBezTo>
                <a:cubicBezTo>
                  <a:pt x="187" y="342"/>
                  <a:pt x="155" y="359"/>
                  <a:pt x="155" y="359"/>
                </a:cubicBezTo>
                <a:cubicBezTo>
                  <a:pt x="91" y="348"/>
                  <a:pt x="72" y="350"/>
                  <a:pt x="110" y="291"/>
                </a:cubicBezTo>
                <a:cubicBezTo>
                  <a:pt x="99" y="233"/>
                  <a:pt x="112" y="263"/>
                  <a:pt x="58" y="209"/>
                </a:cubicBezTo>
                <a:cubicBezTo>
                  <a:pt x="45" y="196"/>
                  <a:pt x="28" y="164"/>
                  <a:pt x="28" y="164"/>
                </a:cubicBezTo>
                <a:cubicBezTo>
                  <a:pt x="38" y="113"/>
                  <a:pt x="0" y="8"/>
                  <a:pt x="65" y="52"/>
                </a:cubicBezTo>
                <a:cubicBezTo>
                  <a:pt x="77" y="70"/>
                  <a:pt x="89" y="121"/>
                  <a:pt x="95" y="127"/>
                </a:cubicBezTo>
                <a:cubicBezTo>
                  <a:pt x="101" y="133"/>
                  <a:pt x="110" y="132"/>
                  <a:pt x="118" y="134"/>
                </a:cubicBezTo>
                <a:cubicBezTo>
                  <a:pt x="125" y="127"/>
                  <a:pt x="136" y="122"/>
                  <a:pt x="140" y="112"/>
                </a:cubicBezTo>
                <a:cubicBezTo>
                  <a:pt x="147" y="93"/>
                  <a:pt x="138" y="69"/>
                  <a:pt x="148" y="52"/>
                </a:cubicBezTo>
                <a:cubicBezTo>
                  <a:pt x="153" y="44"/>
                  <a:pt x="165" y="65"/>
                  <a:pt x="163" y="74"/>
                </a:cubicBezTo>
                <a:cubicBezTo>
                  <a:pt x="161" y="82"/>
                  <a:pt x="148" y="79"/>
                  <a:pt x="140" y="82"/>
                </a:cubicBezTo>
                <a:close/>
              </a:path>
            </a:pathLst>
          </a:custGeom>
          <a:gradFill rotWithShape="0">
            <a:gsLst>
              <a:gs pos="0">
                <a:srgbClr val="C28548"/>
              </a:gs>
              <a:gs pos="100000">
                <a:srgbClr val="5A3E2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5254" name="Freeform 23"/>
          <p:cNvSpPr>
            <a:spLocks/>
          </p:cNvSpPr>
          <p:nvPr/>
        </p:nvSpPr>
        <p:spPr bwMode="auto">
          <a:xfrm>
            <a:off x="1452563" y="5175250"/>
            <a:ext cx="1924050" cy="533400"/>
          </a:xfrm>
          <a:custGeom>
            <a:avLst/>
            <a:gdLst>
              <a:gd name="T0" fmla="*/ 0 w 1212"/>
              <a:gd name="T1" fmla="*/ 0 h 336"/>
              <a:gd name="T2" fmla="*/ 2147483647 w 1212"/>
              <a:gd name="T3" fmla="*/ 2147483647 h 336"/>
              <a:gd name="T4" fmla="*/ 2147483647 w 1212"/>
              <a:gd name="T5" fmla="*/ 2147483647 h 336"/>
              <a:gd name="T6" fmla="*/ 2147483647 w 1212"/>
              <a:gd name="T7" fmla="*/ 2147483647 h 336"/>
              <a:gd name="T8" fmla="*/ 2147483647 w 1212"/>
              <a:gd name="T9" fmla="*/ 2147483647 h 336"/>
              <a:gd name="T10" fmla="*/ 2147483647 w 1212"/>
              <a:gd name="T11" fmla="*/ 2147483647 h 336"/>
              <a:gd name="T12" fmla="*/ 2147483647 w 1212"/>
              <a:gd name="T13" fmla="*/ 2147483647 h 336"/>
              <a:gd name="T14" fmla="*/ 2147483647 w 1212"/>
              <a:gd name="T15" fmla="*/ 2147483647 h 336"/>
              <a:gd name="T16" fmla="*/ 2147483647 w 1212"/>
              <a:gd name="T17" fmla="*/ 2147483647 h 336"/>
              <a:gd name="T18" fmla="*/ 2147483647 w 1212"/>
              <a:gd name="T19" fmla="*/ 2147483647 h 336"/>
              <a:gd name="T20" fmla="*/ 2147483647 w 1212"/>
              <a:gd name="T21" fmla="*/ 2147483647 h 336"/>
              <a:gd name="T22" fmla="*/ 2147483647 w 1212"/>
              <a:gd name="T23" fmla="*/ 2147483647 h 336"/>
              <a:gd name="T24" fmla="*/ 2147483647 w 1212"/>
              <a:gd name="T25" fmla="*/ 2147483647 h 336"/>
              <a:gd name="T26" fmla="*/ 2147483647 w 1212"/>
              <a:gd name="T27" fmla="*/ 2147483647 h 3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212"/>
              <a:gd name="T43" fmla="*/ 0 h 336"/>
              <a:gd name="T44" fmla="*/ 1212 w 1212"/>
              <a:gd name="T45" fmla="*/ 336 h 3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212" h="336">
                <a:moveTo>
                  <a:pt x="0" y="0"/>
                </a:moveTo>
                <a:cubicBezTo>
                  <a:pt x="22" y="15"/>
                  <a:pt x="31" y="38"/>
                  <a:pt x="52" y="52"/>
                </a:cubicBezTo>
                <a:cubicBezTo>
                  <a:pt x="61" y="66"/>
                  <a:pt x="70" y="75"/>
                  <a:pt x="84" y="84"/>
                </a:cubicBezTo>
                <a:cubicBezTo>
                  <a:pt x="92" y="96"/>
                  <a:pt x="116" y="112"/>
                  <a:pt x="116" y="112"/>
                </a:cubicBezTo>
                <a:cubicBezTo>
                  <a:pt x="138" y="145"/>
                  <a:pt x="207" y="172"/>
                  <a:pt x="244" y="188"/>
                </a:cubicBezTo>
                <a:cubicBezTo>
                  <a:pt x="252" y="191"/>
                  <a:pt x="261" y="191"/>
                  <a:pt x="268" y="196"/>
                </a:cubicBezTo>
                <a:cubicBezTo>
                  <a:pt x="344" y="247"/>
                  <a:pt x="414" y="266"/>
                  <a:pt x="500" y="292"/>
                </a:cubicBezTo>
                <a:cubicBezTo>
                  <a:pt x="564" y="311"/>
                  <a:pt x="630" y="328"/>
                  <a:pt x="696" y="336"/>
                </a:cubicBezTo>
                <a:cubicBezTo>
                  <a:pt x="763" y="335"/>
                  <a:pt x="829" y="335"/>
                  <a:pt x="896" y="332"/>
                </a:cubicBezTo>
                <a:cubicBezTo>
                  <a:pt x="917" y="331"/>
                  <a:pt x="939" y="321"/>
                  <a:pt x="960" y="316"/>
                </a:cubicBezTo>
                <a:cubicBezTo>
                  <a:pt x="986" y="310"/>
                  <a:pt x="1004" y="311"/>
                  <a:pt x="1032" y="308"/>
                </a:cubicBezTo>
                <a:cubicBezTo>
                  <a:pt x="1068" y="304"/>
                  <a:pt x="1106" y="297"/>
                  <a:pt x="1140" y="284"/>
                </a:cubicBezTo>
                <a:cubicBezTo>
                  <a:pt x="1212" y="257"/>
                  <a:pt x="1104" y="293"/>
                  <a:pt x="1172" y="272"/>
                </a:cubicBezTo>
                <a:cubicBezTo>
                  <a:pt x="1180" y="270"/>
                  <a:pt x="1196" y="264"/>
                  <a:pt x="1196" y="26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5255" name="Freeform 24"/>
          <p:cNvSpPr>
            <a:spLocks/>
          </p:cNvSpPr>
          <p:nvPr/>
        </p:nvSpPr>
        <p:spPr bwMode="auto">
          <a:xfrm>
            <a:off x="1425575" y="5181600"/>
            <a:ext cx="2338388" cy="515938"/>
          </a:xfrm>
          <a:custGeom>
            <a:avLst/>
            <a:gdLst>
              <a:gd name="T0" fmla="*/ 2147483647 w 1473"/>
              <a:gd name="T1" fmla="*/ 2147483647 h 325"/>
              <a:gd name="T2" fmla="*/ 2147483647 w 1473"/>
              <a:gd name="T3" fmla="*/ 2147483647 h 325"/>
              <a:gd name="T4" fmla="*/ 2147483647 w 1473"/>
              <a:gd name="T5" fmla="*/ 2147483647 h 325"/>
              <a:gd name="T6" fmla="*/ 2147483647 w 1473"/>
              <a:gd name="T7" fmla="*/ 2147483647 h 325"/>
              <a:gd name="T8" fmla="*/ 2147483647 w 1473"/>
              <a:gd name="T9" fmla="*/ 2147483647 h 325"/>
              <a:gd name="T10" fmla="*/ 2147483647 w 1473"/>
              <a:gd name="T11" fmla="*/ 2147483647 h 325"/>
              <a:gd name="T12" fmla="*/ 2147483647 w 1473"/>
              <a:gd name="T13" fmla="*/ 2147483647 h 325"/>
              <a:gd name="T14" fmla="*/ 2147483647 w 1473"/>
              <a:gd name="T15" fmla="*/ 2147483647 h 325"/>
              <a:gd name="T16" fmla="*/ 2147483647 w 1473"/>
              <a:gd name="T17" fmla="*/ 2147483647 h 325"/>
              <a:gd name="T18" fmla="*/ 2147483647 w 1473"/>
              <a:gd name="T19" fmla="*/ 2147483647 h 325"/>
              <a:gd name="T20" fmla="*/ 2147483647 w 1473"/>
              <a:gd name="T21" fmla="*/ 2147483647 h 325"/>
              <a:gd name="T22" fmla="*/ 2147483647 w 1473"/>
              <a:gd name="T23" fmla="*/ 2147483647 h 325"/>
              <a:gd name="T24" fmla="*/ 2147483647 w 1473"/>
              <a:gd name="T25" fmla="*/ 2147483647 h 325"/>
              <a:gd name="T26" fmla="*/ 2147483647 w 1473"/>
              <a:gd name="T27" fmla="*/ 2147483647 h 325"/>
              <a:gd name="T28" fmla="*/ 2147483647 w 1473"/>
              <a:gd name="T29" fmla="*/ 2147483647 h 325"/>
              <a:gd name="T30" fmla="*/ 2147483647 w 1473"/>
              <a:gd name="T31" fmla="*/ 2147483647 h 325"/>
              <a:gd name="T32" fmla="*/ 2147483647 w 1473"/>
              <a:gd name="T33" fmla="*/ 2147483647 h 325"/>
              <a:gd name="T34" fmla="*/ 2147483647 w 1473"/>
              <a:gd name="T35" fmla="*/ 2147483647 h 325"/>
              <a:gd name="T36" fmla="*/ 2147483647 w 1473"/>
              <a:gd name="T37" fmla="*/ 2147483647 h 325"/>
              <a:gd name="T38" fmla="*/ 2147483647 w 1473"/>
              <a:gd name="T39" fmla="*/ 0 h 325"/>
              <a:gd name="T40" fmla="*/ 2147483647 w 1473"/>
              <a:gd name="T41" fmla="*/ 2147483647 h 325"/>
              <a:gd name="T42" fmla="*/ 2147483647 w 1473"/>
              <a:gd name="T43" fmla="*/ 2147483647 h 325"/>
              <a:gd name="T44" fmla="*/ 2147483647 w 1473"/>
              <a:gd name="T45" fmla="*/ 2147483647 h 325"/>
              <a:gd name="T46" fmla="*/ 2147483647 w 1473"/>
              <a:gd name="T47" fmla="*/ 2147483647 h 325"/>
              <a:gd name="T48" fmla="*/ 2147483647 w 1473"/>
              <a:gd name="T49" fmla="*/ 2147483647 h 325"/>
              <a:gd name="T50" fmla="*/ 2147483647 w 1473"/>
              <a:gd name="T51" fmla="*/ 2147483647 h 325"/>
              <a:gd name="T52" fmla="*/ 2147483647 w 1473"/>
              <a:gd name="T53" fmla="*/ 2147483647 h 325"/>
              <a:gd name="T54" fmla="*/ 2147483647 w 1473"/>
              <a:gd name="T55" fmla="*/ 2147483647 h 325"/>
              <a:gd name="T56" fmla="*/ 2147483647 w 1473"/>
              <a:gd name="T57" fmla="*/ 2147483647 h 325"/>
              <a:gd name="T58" fmla="*/ 2147483647 w 1473"/>
              <a:gd name="T59" fmla="*/ 2147483647 h 325"/>
              <a:gd name="T60" fmla="*/ 2147483647 w 1473"/>
              <a:gd name="T61" fmla="*/ 2147483647 h 325"/>
              <a:gd name="T62" fmla="*/ 2147483647 w 1473"/>
              <a:gd name="T63" fmla="*/ 2147483647 h 325"/>
              <a:gd name="T64" fmla="*/ 2147483647 w 1473"/>
              <a:gd name="T65" fmla="*/ 2147483647 h 325"/>
              <a:gd name="T66" fmla="*/ 2147483647 w 1473"/>
              <a:gd name="T67" fmla="*/ 2147483647 h 32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473"/>
              <a:gd name="T103" fmla="*/ 0 h 325"/>
              <a:gd name="T104" fmla="*/ 1473 w 1473"/>
              <a:gd name="T105" fmla="*/ 325 h 32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473" h="325">
                <a:moveTo>
                  <a:pt x="1473" y="81"/>
                </a:moveTo>
                <a:cubicBezTo>
                  <a:pt x="1466" y="82"/>
                  <a:pt x="1458" y="81"/>
                  <a:pt x="1453" y="85"/>
                </a:cubicBezTo>
                <a:cubicBezTo>
                  <a:pt x="1442" y="94"/>
                  <a:pt x="1441" y="113"/>
                  <a:pt x="1429" y="122"/>
                </a:cubicBezTo>
                <a:cubicBezTo>
                  <a:pt x="1406" y="137"/>
                  <a:pt x="1380" y="147"/>
                  <a:pt x="1357" y="162"/>
                </a:cubicBezTo>
                <a:cubicBezTo>
                  <a:pt x="1342" y="185"/>
                  <a:pt x="1311" y="183"/>
                  <a:pt x="1289" y="199"/>
                </a:cubicBezTo>
                <a:cubicBezTo>
                  <a:pt x="1219" y="246"/>
                  <a:pt x="1103" y="267"/>
                  <a:pt x="1021" y="288"/>
                </a:cubicBezTo>
                <a:cubicBezTo>
                  <a:pt x="983" y="313"/>
                  <a:pt x="964" y="310"/>
                  <a:pt x="908" y="312"/>
                </a:cubicBezTo>
                <a:cubicBezTo>
                  <a:pt x="855" y="325"/>
                  <a:pt x="792" y="308"/>
                  <a:pt x="737" y="316"/>
                </a:cubicBezTo>
                <a:cubicBezTo>
                  <a:pt x="702" y="315"/>
                  <a:pt x="670" y="305"/>
                  <a:pt x="635" y="303"/>
                </a:cubicBezTo>
                <a:cubicBezTo>
                  <a:pt x="612" y="301"/>
                  <a:pt x="588" y="297"/>
                  <a:pt x="565" y="292"/>
                </a:cubicBezTo>
                <a:cubicBezTo>
                  <a:pt x="513" y="282"/>
                  <a:pt x="460" y="266"/>
                  <a:pt x="410" y="249"/>
                </a:cubicBezTo>
                <a:cubicBezTo>
                  <a:pt x="377" y="238"/>
                  <a:pt x="346" y="224"/>
                  <a:pt x="314" y="213"/>
                </a:cubicBezTo>
                <a:cubicBezTo>
                  <a:pt x="271" y="199"/>
                  <a:pt x="226" y="176"/>
                  <a:pt x="189" y="150"/>
                </a:cubicBezTo>
                <a:cubicBezTo>
                  <a:pt x="181" y="144"/>
                  <a:pt x="174" y="137"/>
                  <a:pt x="165" y="134"/>
                </a:cubicBezTo>
                <a:cubicBezTo>
                  <a:pt x="161" y="133"/>
                  <a:pt x="157" y="132"/>
                  <a:pt x="153" y="130"/>
                </a:cubicBezTo>
                <a:cubicBezTo>
                  <a:pt x="145" y="125"/>
                  <a:pt x="129" y="113"/>
                  <a:pt x="129" y="113"/>
                </a:cubicBezTo>
                <a:cubicBezTo>
                  <a:pt x="113" y="89"/>
                  <a:pt x="84" y="71"/>
                  <a:pt x="61" y="53"/>
                </a:cubicBezTo>
                <a:cubicBezTo>
                  <a:pt x="53" y="47"/>
                  <a:pt x="45" y="42"/>
                  <a:pt x="37" y="36"/>
                </a:cubicBezTo>
                <a:cubicBezTo>
                  <a:pt x="33" y="33"/>
                  <a:pt x="25" y="28"/>
                  <a:pt x="25" y="28"/>
                </a:cubicBezTo>
                <a:cubicBezTo>
                  <a:pt x="7" y="0"/>
                  <a:pt x="0" y="7"/>
                  <a:pt x="21" y="0"/>
                </a:cubicBezTo>
                <a:cubicBezTo>
                  <a:pt x="172" y="8"/>
                  <a:pt x="314" y="54"/>
                  <a:pt x="465" y="69"/>
                </a:cubicBezTo>
                <a:cubicBezTo>
                  <a:pt x="498" y="77"/>
                  <a:pt x="532" y="80"/>
                  <a:pt x="565" y="85"/>
                </a:cubicBezTo>
                <a:cubicBezTo>
                  <a:pt x="633" y="95"/>
                  <a:pt x="702" y="112"/>
                  <a:pt x="769" y="126"/>
                </a:cubicBezTo>
                <a:cubicBezTo>
                  <a:pt x="799" y="132"/>
                  <a:pt x="830" y="142"/>
                  <a:pt x="861" y="146"/>
                </a:cubicBezTo>
                <a:cubicBezTo>
                  <a:pt x="885" y="149"/>
                  <a:pt x="933" y="154"/>
                  <a:pt x="933" y="154"/>
                </a:cubicBezTo>
                <a:cubicBezTo>
                  <a:pt x="988" y="153"/>
                  <a:pt x="1127" y="187"/>
                  <a:pt x="1201" y="138"/>
                </a:cubicBezTo>
                <a:cubicBezTo>
                  <a:pt x="1206" y="130"/>
                  <a:pt x="1216" y="126"/>
                  <a:pt x="1221" y="117"/>
                </a:cubicBezTo>
                <a:cubicBezTo>
                  <a:pt x="1233" y="99"/>
                  <a:pt x="1228" y="68"/>
                  <a:pt x="1237" y="49"/>
                </a:cubicBezTo>
                <a:cubicBezTo>
                  <a:pt x="1242" y="37"/>
                  <a:pt x="1281" y="31"/>
                  <a:pt x="1289" y="28"/>
                </a:cubicBezTo>
                <a:cubicBezTo>
                  <a:pt x="1293" y="27"/>
                  <a:pt x="1301" y="24"/>
                  <a:pt x="1301" y="24"/>
                </a:cubicBezTo>
                <a:cubicBezTo>
                  <a:pt x="1318" y="25"/>
                  <a:pt x="1336" y="26"/>
                  <a:pt x="1353" y="28"/>
                </a:cubicBezTo>
                <a:cubicBezTo>
                  <a:pt x="1366" y="30"/>
                  <a:pt x="1380" y="43"/>
                  <a:pt x="1389" y="49"/>
                </a:cubicBezTo>
                <a:cubicBezTo>
                  <a:pt x="1408" y="62"/>
                  <a:pt x="1433" y="64"/>
                  <a:pt x="1453" y="77"/>
                </a:cubicBezTo>
                <a:cubicBezTo>
                  <a:pt x="1459" y="95"/>
                  <a:pt x="1453" y="91"/>
                  <a:pt x="1473" y="81"/>
                </a:cubicBezTo>
                <a:close/>
              </a:path>
            </a:pathLst>
          </a:custGeom>
          <a:solidFill>
            <a:srgbClr val="85D6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5256" name="Freeform 25"/>
          <p:cNvSpPr>
            <a:spLocks/>
          </p:cNvSpPr>
          <p:nvPr/>
        </p:nvSpPr>
        <p:spPr bwMode="auto">
          <a:xfrm>
            <a:off x="1439863" y="4648200"/>
            <a:ext cx="1303337" cy="990600"/>
          </a:xfrm>
          <a:custGeom>
            <a:avLst/>
            <a:gdLst>
              <a:gd name="T0" fmla="*/ 2147483647 w 772"/>
              <a:gd name="T1" fmla="*/ 2147483647 h 862"/>
              <a:gd name="T2" fmla="*/ 2147483647 w 772"/>
              <a:gd name="T3" fmla="*/ 2147483647 h 862"/>
              <a:gd name="T4" fmla="*/ 2147483647 w 772"/>
              <a:gd name="T5" fmla="*/ 2147483647 h 862"/>
              <a:gd name="T6" fmla="*/ 2147483647 w 772"/>
              <a:gd name="T7" fmla="*/ 2147483647 h 862"/>
              <a:gd name="T8" fmla="*/ 2147483647 w 772"/>
              <a:gd name="T9" fmla="*/ 2147483647 h 862"/>
              <a:gd name="T10" fmla="*/ 0 w 772"/>
              <a:gd name="T11" fmla="*/ 2147483647 h 862"/>
              <a:gd name="T12" fmla="*/ 2147483647 w 772"/>
              <a:gd name="T13" fmla="*/ 2147483647 h 862"/>
              <a:gd name="T14" fmla="*/ 2147483647 w 772"/>
              <a:gd name="T15" fmla="*/ 2147483647 h 862"/>
              <a:gd name="T16" fmla="*/ 2147483647 w 772"/>
              <a:gd name="T17" fmla="*/ 2147483647 h 862"/>
              <a:gd name="T18" fmla="*/ 2147483647 w 772"/>
              <a:gd name="T19" fmla="*/ 2147483647 h 862"/>
              <a:gd name="T20" fmla="*/ 2147483647 w 772"/>
              <a:gd name="T21" fmla="*/ 2147483647 h 862"/>
              <a:gd name="T22" fmla="*/ 2147483647 w 772"/>
              <a:gd name="T23" fmla="*/ 2147483647 h 862"/>
              <a:gd name="T24" fmla="*/ 2147483647 w 772"/>
              <a:gd name="T25" fmla="*/ 2147483647 h 862"/>
              <a:gd name="T26" fmla="*/ 2147483647 w 772"/>
              <a:gd name="T27" fmla="*/ 2147483647 h 862"/>
              <a:gd name="T28" fmla="*/ 2147483647 w 772"/>
              <a:gd name="T29" fmla="*/ 2147483647 h 862"/>
              <a:gd name="T30" fmla="*/ 2147483647 w 772"/>
              <a:gd name="T31" fmla="*/ 2147483647 h 862"/>
              <a:gd name="T32" fmla="*/ 2147483647 w 772"/>
              <a:gd name="T33" fmla="*/ 2147483647 h 862"/>
              <a:gd name="T34" fmla="*/ 2147483647 w 772"/>
              <a:gd name="T35" fmla="*/ 2147483647 h 862"/>
              <a:gd name="T36" fmla="*/ 2147483647 w 772"/>
              <a:gd name="T37" fmla="*/ 2147483647 h 862"/>
              <a:gd name="T38" fmla="*/ 2147483647 w 772"/>
              <a:gd name="T39" fmla="*/ 2147483647 h 862"/>
              <a:gd name="T40" fmla="*/ 2147483647 w 772"/>
              <a:gd name="T41" fmla="*/ 2147483647 h 862"/>
              <a:gd name="T42" fmla="*/ 2147483647 w 772"/>
              <a:gd name="T43" fmla="*/ 2147483647 h 86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772"/>
              <a:gd name="T67" fmla="*/ 0 h 862"/>
              <a:gd name="T68" fmla="*/ 772 w 772"/>
              <a:gd name="T69" fmla="*/ 862 h 862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772" h="862">
                <a:moveTo>
                  <a:pt x="276" y="61"/>
                </a:moveTo>
                <a:cubicBezTo>
                  <a:pt x="233" y="148"/>
                  <a:pt x="177" y="225"/>
                  <a:pt x="127" y="308"/>
                </a:cubicBezTo>
                <a:cubicBezTo>
                  <a:pt x="118" y="323"/>
                  <a:pt x="107" y="338"/>
                  <a:pt x="97" y="353"/>
                </a:cubicBezTo>
                <a:cubicBezTo>
                  <a:pt x="87" y="368"/>
                  <a:pt x="52" y="383"/>
                  <a:pt x="52" y="383"/>
                </a:cubicBezTo>
                <a:cubicBezTo>
                  <a:pt x="38" y="422"/>
                  <a:pt x="48" y="398"/>
                  <a:pt x="15" y="450"/>
                </a:cubicBezTo>
                <a:cubicBezTo>
                  <a:pt x="6" y="463"/>
                  <a:pt x="0" y="495"/>
                  <a:pt x="0" y="495"/>
                </a:cubicBezTo>
                <a:cubicBezTo>
                  <a:pt x="31" y="541"/>
                  <a:pt x="37" y="510"/>
                  <a:pt x="82" y="540"/>
                </a:cubicBezTo>
                <a:cubicBezTo>
                  <a:pt x="133" y="574"/>
                  <a:pt x="179" y="608"/>
                  <a:pt x="239" y="622"/>
                </a:cubicBezTo>
                <a:cubicBezTo>
                  <a:pt x="272" y="639"/>
                  <a:pt x="316" y="671"/>
                  <a:pt x="351" y="682"/>
                </a:cubicBezTo>
                <a:cubicBezTo>
                  <a:pt x="384" y="703"/>
                  <a:pt x="423" y="717"/>
                  <a:pt x="448" y="749"/>
                </a:cubicBezTo>
                <a:cubicBezTo>
                  <a:pt x="478" y="787"/>
                  <a:pt x="482" y="828"/>
                  <a:pt x="516" y="862"/>
                </a:cubicBezTo>
                <a:cubicBezTo>
                  <a:pt x="591" y="845"/>
                  <a:pt x="561" y="855"/>
                  <a:pt x="605" y="839"/>
                </a:cubicBezTo>
                <a:cubicBezTo>
                  <a:pt x="631" y="805"/>
                  <a:pt x="635" y="769"/>
                  <a:pt x="658" y="734"/>
                </a:cubicBezTo>
                <a:cubicBezTo>
                  <a:pt x="673" y="668"/>
                  <a:pt x="699" y="632"/>
                  <a:pt x="748" y="585"/>
                </a:cubicBezTo>
                <a:cubicBezTo>
                  <a:pt x="772" y="505"/>
                  <a:pt x="772" y="427"/>
                  <a:pt x="710" y="368"/>
                </a:cubicBezTo>
                <a:cubicBezTo>
                  <a:pt x="695" y="318"/>
                  <a:pt x="655" y="292"/>
                  <a:pt x="613" y="263"/>
                </a:cubicBezTo>
                <a:cubicBezTo>
                  <a:pt x="588" y="226"/>
                  <a:pt x="605" y="246"/>
                  <a:pt x="553" y="211"/>
                </a:cubicBezTo>
                <a:cubicBezTo>
                  <a:pt x="530" y="196"/>
                  <a:pt x="513" y="163"/>
                  <a:pt x="493" y="143"/>
                </a:cubicBezTo>
                <a:cubicBezTo>
                  <a:pt x="479" y="99"/>
                  <a:pt x="443" y="82"/>
                  <a:pt x="411" y="54"/>
                </a:cubicBezTo>
                <a:cubicBezTo>
                  <a:pt x="350" y="0"/>
                  <a:pt x="390" y="18"/>
                  <a:pt x="344" y="1"/>
                </a:cubicBezTo>
                <a:cubicBezTo>
                  <a:pt x="326" y="4"/>
                  <a:pt x="307" y="1"/>
                  <a:pt x="291" y="9"/>
                </a:cubicBezTo>
                <a:cubicBezTo>
                  <a:pt x="284" y="12"/>
                  <a:pt x="276" y="96"/>
                  <a:pt x="276" y="61"/>
                </a:cubicBezTo>
                <a:close/>
              </a:path>
            </a:pathLst>
          </a:custGeom>
          <a:gradFill rotWithShape="0">
            <a:gsLst>
              <a:gs pos="0">
                <a:srgbClr val="C28548"/>
              </a:gs>
              <a:gs pos="100000">
                <a:srgbClr val="5A3E2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5257" name="Freeform 26"/>
          <p:cNvSpPr>
            <a:spLocks/>
          </p:cNvSpPr>
          <p:nvPr/>
        </p:nvSpPr>
        <p:spPr bwMode="auto">
          <a:xfrm>
            <a:off x="2678113" y="4938713"/>
            <a:ext cx="762000" cy="731837"/>
          </a:xfrm>
          <a:custGeom>
            <a:avLst/>
            <a:gdLst>
              <a:gd name="T0" fmla="*/ 2147483647 w 480"/>
              <a:gd name="T1" fmla="*/ 2147483647 h 461"/>
              <a:gd name="T2" fmla="*/ 2147483647 w 480"/>
              <a:gd name="T3" fmla="*/ 2147483647 h 461"/>
              <a:gd name="T4" fmla="*/ 2147483647 w 480"/>
              <a:gd name="T5" fmla="*/ 2147483647 h 461"/>
              <a:gd name="T6" fmla="*/ 2147483647 w 480"/>
              <a:gd name="T7" fmla="*/ 2147483647 h 461"/>
              <a:gd name="T8" fmla="*/ 2147483647 w 480"/>
              <a:gd name="T9" fmla="*/ 2147483647 h 461"/>
              <a:gd name="T10" fmla="*/ 2147483647 w 480"/>
              <a:gd name="T11" fmla="*/ 2147483647 h 461"/>
              <a:gd name="T12" fmla="*/ 2147483647 w 480"/>
              <a:gd name="T13" fmla="*/ 2147483647 h 461"/>
              <a:gd name="T14" fmla="*/ 2147483647 w 480"/>
              <a:gd name="T15" fmla="*/ 2147483647 h 461"/>
              <a:gd name="T16" fmla="*/ 2147483647 w 480"/>
              <a:gd name="T17" fmla="*/ 2147483647 h 461"/>
              <a:gd name="T18" fmla="*/ 2147483647 w 480"/>
              <a:gd name="T19" fmla="*/ 2147483647 h 461"/>
              <a:gd name="T20" fmla="*/ 2147483647 w 480"/>
              <a:gd name="T21" fmla="*/ 2147483647 h 461"/>
              <a:gd name="T22" fmla="*/ 2147483647 w 480"/>
              <a:gd name="T23" fmla="*/ 2147483647 h 461"/>
              <a:gd name="T24" fmla="*/ 2147483647 w 480"/>
              <a:gd name="T25" fmla="*/ 2147483647 h 461"/>
              <a:gd name="T26" fmla="*/ 2147483647 w 480"/>
              <a:gd name="T27" fmla="*/ 2147483647 h 461"/>
              <a:gd name="T28" fmla="*/ 2147483647 w 480"/>
              <a:gd name="T29" fmla="*/ 2147483647 h 461"/>
              <a:gd name="T30" fmla="*/ 2147483647 w 480"/>
              <a:gd name="T31" fmla="*/ 2147483647 h 461"/>
              <a:gd name="T32" fmla="*/ 2147483647 w 480"/>
              <a:gd name="T33" fmla="*/ 2147483647 h 461"/>
              <a:gd name="T34" fmla="*/ 2147483647 w 480"/>
              <a:gd name="T35" fmla="*/ 2147483647 h 461"/>
              <a:gd name="T36" fmla="*/ 2147483647 w 480"/>
              <a:gd name="T37" fmla="*/ 2147483647 h 461"/>
              <a:gd name="T38" fmla="*/ 2147483647 w 480"/>
              <a:gd name="T39" fmla="*/ 2147483647 h 461"/>
              <a:gd name="T40" fmla="*/ 2147483647 w 480"/>
              <a:gd name="T41" fmla="*/ 2147483647 h 461"/>
              <a:gd name="T42" fmla="*/ 2147483647 w 480"/>
              <a:gd name="T43" fmla="*/ 2147483647 h 461"/>
              <a:gd name="T44" fmla="*/ 2147483647 w 480"/>
              <a:gd name="T45" fmla="*/ 2147483647 h 461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480"/>
              <a:gd name="T70" fmla="*/ 0 h 461"/>
              <a:gd name="T71" fmla="*/ 480 w 480"/>
              <a:gd name="T72" fmla="*/ 461 h 461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480" h="461">
                <a:moveTo>
                  <a:pt x="166" y="149"/>
                </a:moveTo>
                <a:cubicBezTo>
                  <a:pt x="170" y="144"/>
                  <a:pt x="243" y="88"/>
                  <a:pt x="270" y="73"/>
                </a:cubicBezTo>
                <a:cubicBezTo>
                  <a:pt x="297" y="58"/>
                  <a:pt x="311" y="58"/>
                  <a:pt x="326" y="57"/>
                </a:cubicBezTo>
                <a:cubicBezTo>
                  <a:pt x="338" y="59"/>
                  <a:pt x="352" y="58"/>
                  <a:pt x="361" y="65"/>
                </a:cubicBezTo>
                <a:cubicBezTo>
                  <a:pt x="364" y="67"/>
                  <a:pt x="385" y="132"/>
                  <a:pt x="388" y="140"/>
                </a:cubicBezTo>
                <a:cubicBezTo>
                  <a:pt x="391" y="163"/>
                  <a:pt x="385" y="188"/>
                  <a:pt x="397" y="208"/>
                </a:cubicBezTo>
                <a:cubicBezTo>
                  <a:pt x="403" y="218"/>
                  <a:pt x="423" y="209"/>
                  <a:pt x="433" y="217"/>
                </a:cubicBezTo>
                <a:cubicBezTo>
                  <a:pt x="448" y="230"/>
                  <a:pt x="467" y="267"/>
                  <a:pt x="467" y="267"/>
                </a:cubicBezTo>
                <a:cubicBezTo>
                  <a:pt x="471" y="281"/>
                  <a:pt x="480" y="296"/>
                  <a:pt x="476" y="309"/>
                </a:cubicBezTo>
                <a:cubicBezTo>
                  <a:pt x="472" y="324"/>
                  <a:pt x="423" y="333"/>
                  <a:pt x="415" y="335"/>
                </a:cubicBezTo>
                <a:cubicBezTo>
                  <a:pt x="409" y="336"/>
                  <a:pt x="338" y="350"/>
                  <a:pt x="316" y="360"/>
                </a:cubicBezTo>
                <a:cubicBezTo>
                  <a:pt x="286" y="374"/>
                  <a:pt x="258" y="407"/>
                  <a:pt x="237" y="427"/>
                </a:cubicBezTo>
                <a:cubicBezTo>
                  <a:pt x="222" y="442"/>
                  <a:pt x="184" y="461"/>
                  <a:pt x="184" y="461"/>
                </a:cubicBezTo>
                <a:cubicBezTo>
                  <a:pt x="108" y="449"/>
                  <a:pt x="85" y="451"/>
                  <a:pt x="130" y="384"/>
                </a:cubicBezTo>
                <a:cubicBezTo>
                  <a:pt x="117" y="319"/>
                  <a:pt x="133" y="353"/>
                  <a:pt x="69" y="292"/>
                </a:cubicBezTo>
                <a:cubicBezTo>
                  <a:pt x="53" y="278"/>
                  <a:pt x="33" y="242"/>
                  <a:pt x="33" y="242"/>
                </a:cubicBezTo>
                <a:cubicBezTo>
                  <a:pt x="45" y="184"/>
                  <a:pt x="0" y="66"/>
                  <a:pt x="77" y="116"/>
                </a:cubicBezTo>
                <a:cubicBezTo>
                  <a:pt x="91" y="136"/>
                  <a:pt x="105" y="193"/>
                  <a:pt x="113" y="200"/>
                </a:cubicBezTo>
                <a:cubicBezTo>
                  <a:pt x="120" y="207"/>
                  <a:pt x="130" y="206"/>
                  <a:pt x="140" y="208"/>
                </a:cubicBezTo>
                <a:cubicBezTo>
                  <a:pt x="148" y="200"/>
                  <a:pt x="161" y="194"/>
                  <a:pt x="166" y="183"/>
                </a:cubicBezTo>
                <a:cubicBezTo>
                  <a:pt x="174" y="162"/>
                  <a:pt x="173" y="96"/>
                  <a:pt x="218" y="73"/>
                </a:cubicBezTo>
                <a:cubicBezTo>
                  <a:pt x="209" y="0"/>
                  <a:pt x="196" y="130"/>
                  <a:pt x="193" y="140"/>
                </a:cubicBezTo>
                <a:cubicBezTo>
                  <a:pt x="191" y="149"/>
                  <a:pt x="175" y="146"/>
                  <a:pt x="166" y="149"/>
                </a:cubicBez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C68104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5258" name="Freeform 27"/>
          <p:cNvSpPr>
            <a:spLocks/>
          </p:cNvSpPr>
          <p:nvPr/>
        </p:nvSpPr>
        <p:spPr bwMode="auto">
          <a:xfrm>
            <a:off x="3454400" y="5045075"/>
            <a:ext cx="304800" cy="384175"/>
          </a:xfrm>
          <a:custGeom>
            <a:avLst/>
            <a:gdLst>
              <a:gd name="T0" fmla="*/ 2147483647 w 192"/>
              <a:gd name="T1" fmla="*/ 2147483647 h 242"/>
              <a:gd name="T2" fmla="*/ 2147483647 w 192"/>
              <a:gd name="T3" fmla="*/ 2147483647 h 242"/>
              <a:gd name="T4" fmla="*/ 2147483647 w 192"/>
              <a:gd name="T5" fmla="*/ 2147483647 h 242"/>
              <a:gd name="T6" fmla="*/ 2147483647 w 192"/>
              <a:gd name="T7" fmla="*/ 2147483647 h 242"/>
              <a:gd name="T8" fmla="*/ 2147483647 w 192"/>
              <a:gd name="T9" fmla="*/ 2147483647 h 242"/>
              <a:gd name="T10" fmla="*/ 2147483647 w 192"/>
              <a:gd name="T11" fmla="*/ 2147483647 h 242"/>
              <a:gd name="T12" fmla="*/ 2147483647 w 192"/>
              <a:gd name="T13" fmla="*/ 2147483647 h 242"/>
              <a:gd name="T14" fmla="*/ 2147483647 w 192"/>
              <a:gd name="T15" fmla="*/ 2147483647 h 242"/>
              <a:gd name="T16" fmla="*/ 2147483647 w 192"/>
              <a:gd name="T17" fmla="*/ 2147483647 h 242"/>
              <a:gd name="T18" fmla="*/ 2147483647 w 192"/>
              <a:gd name="T19" fmla="*/ 2147483647 h 24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92"/>
              <a:gd name="T31" fmla="*/ 0 h 242"/>
              <a:gd name="T32" fmla="*/ 192 w 192"/>
              <a:gd name="T33" fmla="*/ 242 h 24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92" h="242">
                <a:moveTo>
                  <a:pt x="12" y="5"/>
                </a:moveTo>
                <a:cubicBezTo>
                  <a:pt x="42" y="7"/>
                  <a:pt x="74" y="0"/>
                  <a:pt x="102" y="12"/>
                </a:cubicBezTo>
                <a:cubicBezTo>
                  <a:pt x="119" y="19"/>
                  <a:pt x="122" y="42"/>
                  <a:pt x="132" y="57"/>
                </a:cubicBezTo>
                <a:cubicBezTo>
                  <a:pt x="137" y="65"/>
                  <a:pt x="147" y="80"/>
                  <a:pt x="147" y="80"/>
                </a:cubicBezTo>
                <a:cubicBezTo>
                  <a:pt x="156" y="108"/>
                  <a:pt x="175" y="123"/>
                  <a:pt x="192" y="147"/>
                </a:cubicBezTo>
                <a:cubicBezTo>
                  <a:pt x="179" y="185"/>
                  <a:pt x="164" y="170"/>
                  <a:pt x="132" y="192"/>
                </a:cubicBezTo>
                <a:cubicBezTo>
                  <a:pt x="117" y="234"/>
                  <a:pt x="136" y="242"/>
                  <a:pt x="87" y="229"/>
                </a:cubicBezTo>
                <a:cubicBezTo>
                  <a:pt x="81" y="210"/>
                  <a:pt x="70" y="178"/>
                  <a:pt x="57" y="162"/>
                </a:cubicBezTo>
                <a:cubicBezTo>
                  <a:pt x="45" y="147"/>
                  <a:pt x="26" y="138"/>
                  <a:pt x="12" y="125"/>
                </a:cubicBezTo>
                <a:cubicBezTo>
                  <a:pt x="0" y="85"/>
                  <a:pt x="12" y="46"/>
                  <a:pt x="12" y="5"/>
                </a:cubicBezTo>
                <a:close/>
              </a:path>
            </a:pathLst>
          </a:custGeom>
          <a:solidFill>
            <a:srgbClr val="C6810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5259" name="Freeform 28"/>
          <p:cNvSpPr>
            <a:spLocks/>
          </p:cNvSpPr>
          <p:nvPr/>
        </p:nvSpPr>
        <p:spPr bwMode="auto">
          <a:xfrm>
            <a:off x="1447800" y="4343400"/>
            <a:ext cx="228600" cy="304800"/>
          </a:xfrm>
          <a:custGeom>
            <a:avLst/>
            <a:gdLst>
              <a:gd name="T0" fmla="*/ 2147483647 w 60"/>
              <a:gd name="T1" fmla="*/ 2147483647 h 119"/>
              <a:gd name="T2" fmla="*/ 2147483647 w 60"/>
              <a:gd name="T3" fmla="*/ 2147483647 h 119"/>
              <a:gd name="T4" fmla="*/ 2147483647 w 60"/>
              <a:gd name="T5" fmla="*/ 2147483647 h 119"/>
              <a:gd name="T6" fmla="*/ 2147483647 w 60"/>
              <a:gd name="T7" fmla="*/ 2147483647 h 119"/>
              <a:gd name="T8" fmla="*/ 2147483647 w 60"/>
              <a:gd name="T9" fmla="*/ 0 h 119"/>
              <a:gd name="T10" fmla="*/ 2147483647 w 60"/>
              <a:gd name="T11" fmla="*/ 2147483647 h 1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0"/>
              <a:gd name="T19" fmla="*/ 0 h 119"/>
              <a:gd name="T20" fmla="*/ 60 w 60"/>
              <a:gd name="T21" fmla="*/ 119 h 11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0" h="119">
                <a:moveTo>
                  <a:pt x="14" y="6"/>
                </a:moveTo>
                <a:cubicBezTo>
                  <a:pt x="12" y="30"/>
                  <a:pt x="11" y="49"/>
                  <a:pt x="5" y="72"/>
                </a:cubicBezTo>
                <a:cubicBezTo>
                  <a:pt x="6" y="82"/>
                  <a:pt x="0" y="96"/>
                  <a:pt x="8" y="102"/>
                </a:cubicBezTo>
                <a:cubicBezTo>
                  <a:pt x="28" y="119"/>
                  <a:pt x="37" y="100"/>
                  <a:pt x="44" y="90"/>
                </a:cubicBezTo>
                <a:cubicBezTo>
                  <a:pt x="52" y="57"/>
                  <a:pt x="60" y="21"/>
                  <a:pt x="29" y="0"/>
                </a:cubicBezTo>
                <a:cubicBezTo>
                  <a:pt x="16" y="3"/>
                  <a:pt x="20" y="0"/>
                  <a:pt x="14" y="6"/>
                </a:cubicBezTo>
                <a:close/>
              </a:path>
            </a:pathLst>
          </a:custGeom>
          <a:solidFill>
            <a:srgbClr val="85D6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5260" name="Freeform 29"/>
          <p:cNvSpPr>
            <a:spLocks/>
          </p:cNvSpPr>
          <p:nvPr/>
        </p:nvSpPr>
        <p:spPr bwMode="auto">
          <a:xfrm>
            <a:off x="838200" y="3403600"/>
            <a:ext cx="817563" cy="1250950"/>
          </a:xfrm>
          <a:custGeom>
            <a:avLst/>
            <a:gdLst>
              <a:gd name="T0" fmla="*/ 2147483647 w 515"/>
              <a:gd name="T1" fmla="*/ 0 h 788"/>
              <a:gd name="T2" fmla="*/ 2147483647 w 515"/>
              <a:gd name="T3" fmla="*/ 2147483647 h 788"/>
              <a:gd name="T4" fmla="*/ 2147483647 w 515"/>
              <a:gd name="T5" fmla="*/ 2147483647 h 788"/>
              <a:gd name="T6" fmla="*/ 2147483647 w 515"/>
              <a:gd name="T7" fmla="*/ 2147483647 h 788"/>
              <a:gd name="T8" fmla="*/ 2147483647 w 515"/>
              <a:gd name="T9" fmla="*/ 2147483647 h 788"/>
              <a:gd name="T10" fmla="*/ 2147483647 w 515"/>
              <a:gd name="T11" fmla="*/ 2147483647 h 788"/>
              <a:gd name="T12" fmla="*/ 2147483647 w 515"/>
              <a:gd name="T13" fmla="*/ 2147483647 h 788"/>
              <a:gd name="T14" fmla="*/ 2147483647 w 515"/>
              <a:gd name="T15" fmla="*/ 2147483647 h 788"/>
              <a:gd name="T16" fmla="*/ 2147483647 w 515"/>
              <a:gd name="T17" fmla="*/ 2147483647 h 788"/>
              <a:gd name="T18" fmla="*/ 2147483647 w 515"/>
              <a:gd name="T19" fmla="*/ 2147483647 h 788"/>
              <a:gd name="T20" fmla="*/ 2147483647 w 515"/>
              <a:gd name="T21" fmla="*/ 2147483647 h 788"/>
              <a:gd name="T22" fmla="*/ 2147483647 w 515"/>
              <a:gd name="T23" fmla="*/ 2147483647 h 788"/>
              <a:gd name="T24" fmla="*/ 2147483647 w 515"/>
              <a:gd name="T25" fmla="*/ 2147483647 h 788"/>
              <a:gd name="T26" fmla="*/ 2147483647 w 515"/>
              <a:gd name="T27" fmla="*/ 0 h 78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15"/>
              <a:gd name="T43" fmla="*/ 0 h 788"/>
              <a:gd name="T44" fmla="*/ 515 w 515"/>
              <a:gd name="T45" fmla="*/ 788 h 78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15" h="788">
                <a:moveTo>
                  <a:pt x="94" y="0"/>
                </a:moveTo>
                <a:cubicBezTo>
                  <a:pt x="157" y="30"/>
                  <a:pt x="221" y="98"/>
                  <a:pt x="265" y="144"/>
                </a:cubicBezTo>
                <a:cubicBezTo>
                  <a:pt x="268" y="154"/>
                  <a:pt x="265" y="167"/>
                  <a:pt x="276" y="175"/>
                </a:cubicBezTo>
                <a:cubicBezTo>
                  <a:pt x="286" y="185"/>
                  <a:pt x="308" y="185"/>
                  <a:pt x="321" y="191"/>
                </a:cubicBezTo>
                <a:cubicBezTo>
                  <a:pt x="445" y="249"/>
                  <a:pt x="367" y="232"/>
                  <a:pt x="459" y="247"/>
                </a:cubicBezTo>
                <a:cubicBezTo>
                  <a:pt x="475" y="302"/>
                  <a:pt x="481" y="357"/>
                  <a:pt x="436" y="406"/>
                </a:cubicBezTo>
                <a:cubicBezTo>
                  <a:pt x="376" y="531"/>
                  <a:pt x="515" y="712"/>
                  <a:pt x="357" y="788"/>
                </a:cubicBezTo>
                <a:cubicBezTo>
                  <a:pt x="346" y="766"/>
                  <a:pt x="338" y="732"/>
                  <a:pt x="311" y="717"/>
                </a:cubicBezTo>
                <a:cubicBezTo>
                  <a:pt x="302" y="711"/>
                  <a:pt x="286" y="712"/>
                  <a:pt x="276" y="708"/>
                </a:cubicBezTo>
                <a:cubicBezTo>
                  <a:pt x="165" y="665"/>
                  <a:pt x="250" y="685"/>
                  <a:pt x="174" y="669"/>
                </a:cubicBezTo>
                <a:cubicBezTo>
                  <a:pt x="137" y="586"/>
                  <a:pt x="123" y="500"/>
                  <a:pt x="105" y="414"/>
                </a:cubicBezTo>
                <a:cubicBezTo>
                  <a:pt x="94" y="363"/>
                  <a:pt x="78" y="348"/>
                  <a:pt x="37" y="303"/>
                </a:cubicBezTo>
                <a:cubicBezTo>
                  <a:pt x="29" y="295"/>
                  <a:pt x="18" y="280"/>
                  <a:pt x="18" y="280"/>
                </a:cubicBezTo>
                <a:cubicBezTo>
                  <a:pt x="22" y="206"/>
                  <a:pt x="0" y="66"/>
                  <a:pt x="94" y="0"/>
                </a:cubicBezTo>
                <a:close/>
              </a:path>
            </a:pathLst>
          </a:custGeom>
          <a:gradFill rotWithShape="0">
            <a:gsLst>
              <a:gs pos="0">
                <a:srgbClr val="C28548"/>
              </a:gs>
              <a:gs pos="100000">
                <a:srgbClr val="5A3E2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5261" name="Freeform 30"/>
          <p:cNvSpPr>
            <a:spLocks/>
          </p:cNvSpPr>
          <p:nvPr/>
        </p:nvSpPr>
        <p:spPr bwMode="auto">
          <a:xfrm>
            <a:off x="1066800" y="3962400"/>
            <a:ext cx="1676400" cy="990600"/>
          </a:xfrm>
          <a:custGeom>
            <a:avLst/>
            <a:gdLst>
              <a:gd name="T0" fmla="*/ 2147483647 w 399"/>
              <a:gd name="T1" fmla="*/ 2147483647 h 431"/>
              <a:gd name="T2" fmla="*/ 2147483647 w 399"/>
              <a:gd name="T3" fmla="*/ 2147483647 h 431"/>
              <a:gd name="T4" fmla="*/ 2147483647 w 399"/>
              <a:gd name="T5" fmla="*/ 2147483647 h 431"/>
              <a:gd name="T6" fmla="*/ 2147483647 w 399"/>
              <a:gd name="T7" fmla="*/ 2147483647 h 431"/>
              <a:gd name="T8" fmla="*/ 2147483647 w 399"/>
              <a:gd name="T9" fmla="*/ 2147483647 h 431"/>
              <a:gd name="T10" fmla="*/ 2147483647 w 399"/>
              <a:gd name="T11" fmla="*/ 2147483647 h 431"/>
              <a:gd name="T12" fmla="*/ 2147483647 w 399"/>
              <a:gd name="T13" fmla="*/ 2147483647 h 431"/>
              <a:gd name="T14" fmla="*/ 2147483647 w 399"/>
              <a:gd name="T15" fmla="*/ 2147483647 h 431"/>
              <a:gd name="T16" fmla="*/ 2147483647 w 399"/>
              <a:gd name="T17" fmla="*/ 2147483647 h 431"/>
              <a:gd name="T18" fmla="*/ 2147483647 w 399"/>
              <a:gd name="T19" fmla="*/ 2147483647 h 431"/>
              <a:gd name="T20" fmla="*/ 2147483647 w 399"/>
              <a:gd name="T21" fmla="*/ 2147483647 h 431"/>
              <a:gd name="T22" fmla="*/ 0 w 399"/>
              <a:gd name="T23" fmla="*/ 2147483647 h 431"/>
              <a:gd name="T24" fmla="*/ 2147483647 w 399"/>
              <a:gd name="T25" fmla="*/ 2147483647 h 431"/>
              <a:gd name="T26" fmla="*/ 2147483647 w 399"/>
              <a:gd name="T27" fmla="*/ 2147483647 h 431"/>
              <a:gd name="T28" fmla="*/ 2147483647 w 399"/>
              <a:gd name="T29" fmla="*/ 2147483647 h 431"/>
              <a:gd name="T30" fmla="*/ 2147483647 w 399"/>
              <a:gd name="T31" fmla="*/ 0 h 431"/>
              <a:gd name="T32" fmla="*/ 2147483647 w 399"/>
              <a:gd name="T33" fmla="*/ 2147483647 h 43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99"/>
              <a:gd name="T52" fmla="*/ 0 h 431"/>
              <a:gd name="T53" fmla="*/ 399 w 399"/>
              <a:gd name="T54" fmla="*/ 431 h 431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99" h="431">
                <a:moveTo>
                  <a:pt x="209" y="22"/>
                </a:moveTo>
                <a:cubicBezTo>
                  <a:pt x="245" y="34"/>
                  <a:pt x="278" y="50"/>
                  <a:pt x="314" y="60"/>
                </a:cubicBezTo>
                <a:cubicBezTo>
                  <a:pt x="329" y="70"/>
                  <a:pt x="344" y="80"/>
                  <a:pt x="359" y="90"/>
                </a:cubicBezTo>
                <a:cubicBezTo>
                  <a:pt x="366" y="95"/>
                  <a:pt x="381" y="105"/>
                  <a:pt x="381" y="105"/>
                </a:cubicBezTo>
                <a:cubicBezTo>
                  <a:pt x="394" y="140"/>
                  <a:pt x="399" y="159"/>
                  <a:pt x="359" y="172"/>
                </a:cubicBezTo>
                <a:cubicBezTo>
                  <a:pt x="344" y="187"/>
                  <a:pt x="315" y="196"/>
                  <a:pt x="314" y="217"/>
                </a:cubicBezTo>
                <a:cubicBezTo>
                  <a:pt x="310" y="291"/>
                  <a:pt x="308" y="355"/>
                  <a:pt x="292" y="426"/>
                </a:cubicBezTo>
                <a:cubicBezTo>
                  <a:pt x="247" y="423"/>
                  <a:pt x="197" y="431"/>
                  <a:pt x="157" y="411"/>
                </a:cubicBezTo>
                <a:cubicBezTo>
                  <a:pt x="141" y="403"/>
                  <a:pt x="112" y="381"/>
                  <a:pt x="112" y="381"/>
                </a:cubicBezTo>
                <a:cubicBezTo>
                  <a:pt x="118" y="365"/>
                  <a:pt x="133" y="353"/>
                  <a:pt x="135" y="337"/>
                </a:cubicBezTo>
                <a:cubicBezTo>
                  <a:pt x="142" y="262"/>
                  <a:pt x="90" y="250"/>
                  <a:pt x="37" y="224"/>
                </a:cubicBezTo>
                <a:cubicBezTo>
                  <a:pt x="24" y="182"/>
                  <a:pt x="12" y="207"/>
                  <a:pt x="0" y="157"/>
                </a:cubicBezTo>
                <a:cubicBezTo>
                  <a:pt x="11" y="109"/>
                  <a:pt x="22" y="124"/>
                  <a:pt x="67" y="112"/>
                </a:cubicBezTo>
                <a:cubicBezTo>
                  <a:pt x="92" y="95"/>
                  <a:pt x="135" y="52"/>
                  <a:pt x="135" y="52"/>
                </a:cubicBezTo>
                <a:cubicBezTo>
                  <a:pt x="137" y="45"/>
                  <a:pt x="137" y="35"/>
                  <a:pt x="142" y="30"/>
                </a:cubicBezTo>
                <a:cubicBezTo>
                  <a:pt x="155" y="17"/>
                  <a:pt x="187" y="0"/>
                  <a:pt x="187" y="0"/>
                </a:cubicBezTo>
                <a:cubicBezTo>
                  <a:pt x="211" y="16"/>
                  <a:pt x="209" y="6"/>
                  <a:pt x="209" y="22"/>
                </a:cubicBezTo>
                <a:close/>
              </a:path>
            </a:pathLst>
          </a:custGeom>
          <a:gradFill rotWithShape="0">
            <a:gsLst>
              <a:gs pos="0">
                <a:srgbClr val="C68104"/>
              </a:gs>
              <a:gs pos="50000">
                <a:srgbClr val="5C3C02"/>
              </a:gs>
              <a:gs pos="100000">
                <a:srgbClr val="C68104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5262" name="Freeform 31"/>
          <p:cNvSpPr>
            <a:spLocks/>
          </p:cNvSpPr>
          <p:nvPr/>
        </p:nvSpPr>
        <p:spPr bwMode="auto">
          <a:xfrm>
            <a:off x="2895600" y="4191000"/>
            <a:ext cx="1196975" cy="1141413"/>
          </a:xfrm>
          <a:custGeom>
            <a:avLst/>
            <a:gdLst>
              <a:gd name="T0" fmla="*/ 2147483647 w 754"/>
              <a:gd name="T1" fmla="*/ 2147483647 h 719"/>
              <a:gd name="T2" fmla="*/ 2147483647 w 754"/>
              <a:gd name="T3" fmla="*/ 2147483647 h 719"/>
              <a:gd name="T4" fmla="*/ 2147483647 w 754"/>
              <a:gd name="T5" fmla="*/ 2147483647 h 719"/>
              <a:gd name="T6" fmla="*/ 2147483647 w 754"/>
              <a:gd name="T7" fmla="*/ 2147483647 h 719"/>
              <a:gd name="T8" fmla="*/ 2147483647 w 754"/>
              <a:gd name="T9" fmla="*/ 2147483647 h 719"/>
              <a:gd name="T10" fmla="*/ 2147483647 w 754"/>
              <a:gd name="T11" fmla="*/ 2147483647 h 719"/>
              <a:gd name="T12" fmla="*/ 2147483647 w 754"/>
              <a:gd name="T13" fmla="*/ 2147483647 h 719"/>
              <a:gd name="T14" fmla="*/ 2147483647 w 754"/>
              <a:gd name="T15" fmla="*/ 2147483647 h 719"/>
              <a:gd name="T16" fmla="*/ 2147483647 w 754"/>
              <a:gd name="T17" fmla="*/ 2147483647 h 719"/>
              <a:gd name="T18" fmla="*/ 2147483647 w 754"/>
              <a:gd name="T19" fmla="*/ 2147483647 h 719"/>
              <a:gd name="T20" fmla="*/ 2147483647 w 754"/>
              <a:gd name="T21" fmla="*/ 2147483647 h 719"/>
              <a:gd name="T22" fmla="*/ 0 w 754"/>
              <a:gd name="T23" fmla="*/ 2147483647 h 719"/>
              <a:gd name="T24" fmla="*/ 2147483647 w 754"/>
              <a:gd name="T25" fmla="*/ 2147483647 h 719"/>
              <a:gd name="T26" fmla="*/ 2147483647 w 754"/>
              <a:gd name="T27" fmla="*/ 2147483647 h 719"/>
              <a:gd name="T28" fmla="*/ 2147483647 w 754"/>
              <a:gd name="T29" fmla="*/ 2147483647 h 719"/>
              <a:gd name="T30" fmla="*/ 2147483647 w 754"/>
              <a:gd name="T31" fmla="*/ 0 h 719"/>
              <a:gd name="T32" fmla="*/ 2147483647 w 754"/>
              <a:gd name="T33" fmla="*/ 2147483647 h 71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754"/>
              <a:gd name="T52" fmla="*/ 0 h 719"/>
              <a:gd name="T53" fmla="*/ 754 w 754"/>
              <a:gd name="T54" fmla="*/ 719 h 719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754" h="719">
                <a:moveTo>
                  <a:pt x="352" y="37"/>
                </a:moveTo>
                <a:cubicBezTo>
                  <a:pt x="413" y="57"/>
                  <a:pt x="468" y="83"/>
                  <a:pt x="529" y="100"/>
                </a:cubicBezTo>
                <a:cubicBezTo>
                  <a:pt x="554" y="117"/>
                  <a:pt x="579" y="133"/>
                  <a:pt x="605" y="150"/>
                </a:cubicBezTo>
                <a:cubicBezTo>
                  <a:pt x="616" y="158"/>
                  <a:pt x="642" y="175"/>
                  <a:pt x="642" y="175"/>
                </a:cubicBezTo>
                <a:cubicBezTo>
                  <a:pt x="664" y="234"/>
                  <a:pt x="754" y="335"/>
                  <a:pt x="687" y="357"/>
                </a:cubicBezTo>
                <a:cubicBezTo>
                  <a:pt x="661" y="382"/>
                  <a:pt x="614" y="404"/>
                  <a:pt x="612" y="439"/>
                </a:cubicBezTo>
                <a:cubicBezTo>
                  <a:pt x="605" y="562"/>
                  <a:pt x="519" y="592"/>
                  <a:pt x="492" y="711"/>
                </a:cubicBezTo>
                <a:cubicBezTo>
                  <a:pt x="416" y="706"/>
                  <a:pt x="332" y="719"/>
                  <a:pt x="264" y="686"/>
                </a:cubicBezTo>
                <a:cubicBezTo>
                  <a:pt x="237" y="672"/>
                  <a:pt x="189" y="636"/>
                  <a:pt x="189" y="636"/>
                </a:cubicBezTo>
                <a:cubicBezTo>
                  <a:pt x="199" y="609"/>
                  <a:pt x="224" y="589"/>
                  <a:pt x="227" y="562"/>
                </a:cubicBezTo>
                <a:cubicBezTo>
                  <a:pt x="239" y="437"/>
                  <a:pt x="152" y="417"/>
                  <a:pt x="62" y="374"/>
                </a:cubicBezTo>
                <a:cubicBezTo>
                  <a:pt x="40" y="304"/>
                  <a:pt x="20" y="345"/>
                  <a:pt x="0" y="262"/>
                </a:cubicBezTo>
                <a:cubicBezTo>
                  <a:pt x="19" y="182"/>
                  <a:pt x="37" y="207"/>
                  <a:pt x="113" y="187"/>
                </a:cubicBezTo>
                <a:cubicBezTo>
                  <a:pt x="155" y="158"/>
                  <a:pt x="227" y="87"/>
                  <a:pt x="227" y="87"/>
                </a:cubicBezTo>
                <a:cubicBezTo>
                  <a:pt x="231" y="75"/>
                  <a:pt x="231" y="58"/>
                  <a:pt x="239" y="50"/>
                </a:cubicBezTo>
                <a:cubicBezTo>
                  <a:pt x="261" y="28"/>
                  <a:pt x="315" y="0"/>
                  <a:pt x="315" y="0"/>
                </a:cubicBezTo>
                <a:cubicBezTo>
                  <a:pt x="355" y="27"/>
                  <a:pt x="352" y="10"/>
                  <a:pt x="352" y="37"/>
                </a:cubicBezTo>
                <a:close/>
              </a:path>
            </a:pathLst>
          </a:custGeom>
          <a:solidFill>
            <a:srgbClr val="C6810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5263" name="Oval 32"/>
          <p:cNvSpPr>
            <a:spLocks noChangeArrowheads="1"/>
          </p:cNvSpPr>
          <p:nvPr/>
        </p:nvSpPr>
        <p:spPr bwMode="auto">
          <a:xfrm>
            <a:off x="863600" y="2062163"/>
            <a:ext cx="3632200" cy="3652837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5264" name="Text Box 33"/>
          <p:cNvSpPr txBox="1">
            <a:spLocks noChangeArrowheads="1"/>
          </p:cNvSpPr>
          <p:nvPr/>
        </p:nvSpPr>
        <p:spPr bwMode="auto">
          <a:xfrm>
            <a:off x="1460248" y="1074003"/>
            <a:ext cx="22976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effectLst/>
                <a:latin typeface="Gill Sans MT" panose="020B0502020104020203" pitchFamily="34" charset="77"/>
              </a:rPr>
              <a:t>Non-compacted</a:t>
            </a:r>
          </a:p>
          <a:p>
            <a:pPr algn="ctr" eaLnBrk="1" hangingPunct="1"/>
            <a:r>
              <a:rPr lang="en-US" dirty="0">
                <a:effectLst/>
                <a:latin typeface="Gill Sans MT" panose="020B0502020104020203" pitchFamily="34" charset="77"/>
              </a:rPr>
              <a:t>Low bulk density</a:t>
            </a:r>
          </a:p>
        </p:txBody>
      </p:sp>
      <p:sp>
        <p:nvSpPr>
          <p:cNvPr id="95265" name="Text Box 34"/>
          <p:cNvSpPr txBox="1">
            <a:spLocks noChangeArrowheads="1"/>
          </p:cNvSpPr>
          <p:nvPr/>
        </p:nvSpPr>
        <p:spPr bwMode="auto">
          <a:xfrm>
            <a:off x="5692433" y="1074003"/>
            <a:ext cx="23358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effectLst/>
                <a:latin typeface="Gill Sans MT" panose="020B0502020104020203" pitchFamily="34" charset="77"/>
              </a:rPr>
              <a:t>Compacted</a:t>
            </a:r>
          </a:p>
          <a:p>
            <a:pPr algn="ctr" eaLnBrk="1" hangingPunct="1"/>
            <a:r>
              <a:rPr lang="en-US" dirty="0">
                <a:effectLst/>
                <a:latin typeface="Gill Sans MT" panose="020B0502020104020203" pitchFamily="34" charset="77"/>
              </a:rPr>
              <a:t>High bulk density</a:t>
            </a:r>
          </a:p>
        </p:txBody>
      </p:sp>
      <p:sp>
        <p:nvSpPr>
          <p:cNvPr id="95266" name="Freeform 35"/>
          <p:cNvSpPr>
            <a:spLocks/>
          </p:cNvSpPr>
          <p:nvPr/>
        </p:nvSpPr>
        <p:spPr bwMode="auto">
          <a:xfrm>
            <a:off x="5921375" y="5029200"/>
            <a:ext cx="2338388" cy="515938"/>
          </a:xfrm>
          <a:custGeom>
            <a:avLst/>
            <a:gdLst>
              <a:gd name="T0" fmla="*/ 2147483647 w 1473"/>
              <a:gd name="T1" fmla="*/ 2147483647 h 325"/>
              <a:gd name="T2" fmla="*/ 2147483647 w 1473"/>
              <a:gd name="T3" fmla="*/ 2147483647 h 325"/>
              <a:gd name="T4" fmla="*/ 2147483647 w 1473"/>
              <a:gd name="T5" fmla="*/ 2147483647 h 325"/>
              <a:gd name="T6" fmla="*/ 2147483647 w 1473"/>
              <a:gd name="T7" fmla="*/ 2147483647 h 325"/>
              <a:gd name="T8" fmla="*/ 2147483647 w 1473"/>
              <a:gd name="T9" fmla="*/ 2147483647 h 325"/>
              <a:gd name="T10" fmla="*/ 2147483647 w 1473"/>
              <a:gd name="T11" fmla="*/ 2147483647 h 325"/>
              <a:gd name="T12" fmla="*/ 2147483647 w 1473"/>
              <a:gd name="T13" fmla="*/ 2147483647 h 325"/>
              <a:gd name="T14" fmla="*/ 2147483647 w 1473"/>
              <a:gd name="T15" fmla="*/ 2147483647 h 325"/>
              <a:gd name="T16" fmla="*/ 2147483647 w 1473"/>
              <a:gd name="T17" fmla="*/ 2147483647 h 325"/>
              <a:gd name="T18" fmla="*/ 2147483647 w 1473"/>
              <a:gd name="T19" fmla="*/ 2147483647 h 325"/>
              <a:gd name="T20" fmla="*/ 2147483647 w 1473"/>
              <a:gd name="T21" fmla="*/ 2147483647 h 325"/>
              <a:gd name="T22" fmla="*/ 2147483647 w 1473"/>
              <a:gd name="T23" fmla="*/ 2147483647 h 325"/>
              <a:gd name="T24" fmla="*/ 2147483647 w 1473"/>
              <a:gd name="T25" fmla="*/ 2147483647 h 325"/>
              <a:gd name="T26" fmla="*/ 2147483647 w 1473"/>
              <a:gd name="T27" fmla="*/ 2147483647 h 325"/>
              <a:gd name="T28" fmla="*/ 2147483647 w 1473"/>
              <a:gd name="T29" fmla="*/ 2147483647 h 325"/>
              <a:gd name="T30" fmla="*/ 2147483647 w 1473"/>
              <a:gd name="T31" fmla="*/ 2147483647 h 325"/>
              <a:gd name="T32" fmla="*/ 2147483647 w 1473"/>
              <a:gd name="T33" fmla="*/ 2147483647 h 325"/>
              <a:gd name="T34" fmla="*/ 2147483647 w 1473"/>
              <a:gd name="T35" fmla="*/ 2147483647 h 325"/>
              <a:gd name="T36" fmla="*/ 2147483647 w 1473"/>
              <a:gd name="T37" fmla="*/ 2147483647 h 325"/>
              <a:gd name="T38" fmla="*/ 2147483647 w 1473"/>
              <a:gd name="T39" fmla="*/ 0 h 325"/>
              <a:gd name="T40" fmla="*/ 2147483647 w 1473"/>
              <a:gd name="T41" fmla="*/ 2147483647 h 325"/>
              <a:gd name="T42" fmla="*/ 2147483647 w 1473"/>
              <a:gd name="T43" fmla="*/ 2147483647 h 325"/>
              <a:gd name="T44" fmla="*/ 2147483647 w 1473"/>
              <a:gd name="T45" fmla="*/ 2147483647 h 325"/>
              <a:gd name="T46" fmla="*/ 2147483647 w 1473"/>
              <a:gd name="T47" fmla="*/ 2147483647 h 325"/>
              <a:gd name="T48" fmla="*/ 2147483647 w 1473"/>
              <a:gd name="T49" fmla="*/ 2147483647 h 325"/>
              <a:gd name="T50" fmla="*/ 2147483647 w 1473"/>
              <a:gd name="T51" fmla="*/ 2147483647 h 325"/>
              <a:gd name="T52" fmla="*/ 2147483647 w 1473"/>
              <a:gd name="T53" fmla="*/ 2147483647 h 325"/>
              <a:gd name="T54" fmla="*/ 2147483647 w 1473"/>
              <a:gd name="T55" fmla="*/ 2147483647 h 325"/>
              <a:gd name="T56" fmla="*/ 2147483647 w 1473"/>
              <a:gd name="T57" fmla="*/ 2147483647 h 325"/>
              <a:gd name="T58" fmla="*/ 2147483647 w 1473"/>
              <a:gd name="T59" fmla="*/ 2147483647 h 325"/>
              <a:gd name="T60" fmla="*/ 2147483647 w 1473"/>
              <a:gd name="T61" fmla="*/ 2147483647 h 325"/>
              <a:gd name="T62" fmla="*/ 2147483647 w 1473"/>
              <a:gd name="T63" fmla="*/ 2147483647 h 325"/>
              <a:gd name="T64" fmla="*/ 2147483647 w 1473"/>
              <a:gd name="T65" fmla="*/ 2147483647 h 325"/>
              <a:gd name="T66" fmla="*/ 2147483647 w 1473"/>
              <a:gd name="T67" fmla="*/ 2147483647 h 32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473"/>
              <a:gd name="T103" fmla="*/ 0 h 325"/>
              <a:gd name="T104" fmla="*/ 1473 w 1473"/>
              <a:gd name="T105" fmla="*/ 325 h 32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473" h="325">
                <a:moveTo>
                  <a:pt x="1473" y="81"/>
                </a:moveTo>
                <a:cubicBezTo>
                  <a:pt x="1466" y="82"/>
                  <a:pt x="1458" y="81"/>
                  <a:pt x="1453" y="85"/>
                </a:cubicBezTo>
                <a:cubicBezTo>
                  <a:pt x="1442" y="94"/>
                  <a:pt x="1441" y="113"/>
                  <a:pt x="1429" y="122"/>
                </a:cubicBezTo>
                <a:cubicBezTo>
                  <a:pt x="1406" y="137"/>
                  <a:pt x="1380" y="147"/>
                  <a:pt x="1357" y="162"/>
                </a:cubicBezTo>
                <a:cubicBezTo>
                  <a:pt x="1342" y="185"/>
                  <a:pt x="1311" y="183"/>
                  <a:pt x="1289" y="199"/>
                </a:cubicBezTo>
                <a:cubicBezTo>
                  <a:pt x="1219" y="246"/>
                  <a:pt x="1103" y="267"/>
                  <a:pt x="1021" y="288"/>
                </a:cubicBezTo>
                <a:cubicBezTo>
                  <a:pt x="983" y="313"/>
                  <a:pt x="964" y="310"/>
                  <a:pt x="908" y="312"/>
                </a:cubicBezTo>
                <a:cubicBezTo>
                  <a:pt x="855" y="325"/>
                  <a:pt x="792" y="308"/>
                  <a:pt x="737" y="316"/>
                </a:cubicBezTo>
                <a:cubicBezTo>
                  <a:pt x="702" y="315"/>
                  <a:pt x="670" y="305"/>
                  <a:pt x="635" y="303"/>
                </a:cubicBezTo>
                <a:cubicBezTo>
                  <a:pt x="612" y="301"/>
                  <a:pt x="588" y="297"/>
                  <a:pt x="565" y="292"/>
                </a:cubicBezTo>
                <a:cubicBezTo>
                  <a:pt x="513" y="282"/>
                  <a:pt x="460" y="266"/>
                  <a:pt x="410" y="249"/>
                </a:cubicBezTo>
                <a:cubicBezTo>
                  <a:pt x="377" y="238"/>
                  <a:pt x="346" y="224"/>
                  <a:pt x="314" y="213"/>
                </a:cubicBezTo>
                <a:cubicBezTo>
                  <a:pt x="271" y="199"/>
                  <a:pt x="226" y="176"/>
                  <a:pt x="189" y="150"/>
                </a:cubicBezTo>
                <a:cubicBezTo>
                  <a:pt x="181" y="144"/>
                  <a:pt x="174" y="137"/>
                  <a:pt x="165" y="134"/>
                </a:cubicBezTo>
                <a:cubicBezTo>
                  <a:pt x="161" y="133"/>
                  <a:pt x="157" y="132"/>
                  <a:pt x="153" y="130"/>
                </a:cubicBezTo>
                <a:cubicBezTo>
                  <a:pt x="145" y="125"/>
                  <a:pt x="129" y="113"/>
                  <a:pt x="129" y="113"/>
                </a:cubicBezTo>
                <a:cubicBezTo>
                  <a:pt x="113" y="89"/>
                  <a:pt x="84" y="71"/>
                  <a:pt x="61" y="53"/>
                </a:cubicBezTo>
                <a:cubicBezTo>
                  <a:pt x="53" y="47"/>
                  <a:pt x="45" y="42"/>
                  <a:pt x="37" y="36"/>
                </a:cubicBezTo>
                <a:cubicBezTo>
                  <a:pt x="33" y="33"/>
                  <a:pt x="25" y="28"/>
                  <a:pt x="25" y="28"/>
                </a:cubicBezTo>
                <a:cubicBezTo>
                  <a:pt x="7" y="0"/>
                  <a:pt x="0" y="7"/>
                  <a:pt x="21" y="0"/>
                </a:cubicBezTo>
                <a:cubicBezTo>
                  <a:pt x="172" y="8"/>
                  <a:pt x="314" y="54"/>
                  <a:pt x="465" y="69"/>
                </a:cubicBezTo>
                <a:cubicBezTo>
                  <a:pt x="498" y="77"/>
                  <a:pt x="532" y="80"/>
                  <a:pt x="565" y="85"/>
                </a:cubicBezTo>
                <a:cubicBezTo>
                  <a:pt x="633" y="95"/>
                  <a:pt x="702" y="112"/>
                  <a:pt x="769" y="126"/>
                </a:cubicBezTo>
                <a:cubicBezTo>
                  <a:pt x="799" y="132"/>
                  <a:pt x="830" y="142"/>
                  <a:pt x="861" y="146"/>
                </a:cubicBezTo>
                <a:cubicBezTo>
                  <a:pt x="885" y="149"/>
                  <a:pt x="933" y="154"/>
                  <a:pt x="933" y="154"/>
                </a:cubicBezTo>
                <a:cubicBezTo>
                  <a:pt x="988" y="153"/>
                  <a:pt x="1127" y="187"/>
                  <a:pt x="1201" y="138"/>
                </a:cubicBezTo>
                <a:cubicBezTo>
                  <a:pt x="1206" y="130"/>
                  <a:pt x="1216" y="126"/>
                  <a:pt x="1221" y="117"/>
                </a:cubicBezTo>
                <a:cubicBezTo>
                  <a:pt x="1233" y="99"/>
                  <a:pt x="1228" y="68"/>
                  <a:pt x="1237" y="49"/>
                </a:cubicBezTo>
                <a:cubicBezTo>
                  <a:pt x="1242" y="37"/>
                  <a:pt x="1281" y="31"/>
                  <a:pt x="1289" y="28"/>
                </a:cubicBezTo>
                <a:cubicBezTo>
                  <a:pt x="1293" y="27"/>
                  <a:pt x="1301" y="24"/>
                  <a:pt x="1301" y="24"/>
                </a:cubicBezTo>
                <a:cubicBezTo>
                  <a:pt x="1318" y="25"/>
                  <a:pt x="1336" y="26"/>
                  <a:pt x="1353" y="28"/>
                </a:cubicBezTo>
                <a:cubicBezTo>
                  <a:pt x="1366" y="30"/>
                  <a:pt x="1380" y="43"/>
                  <a:pt x="1389" y="49"/>
                </a:cubicBezTo>
                <a:cubicBezTo>
                  <a:pt x="1408" y="62"/>
                  <a:pt x="1433" y="64"/>
                  <a:pt x="1453" y="77"/>
                </a:cubicBezTo>
                <a:cubicBezTo>
                  <a:pt x="1459" y="95"/>
                  <a:pt x="1453" y="91"/>
                  <a:pt x="1473" y="81"/>
                </a:cubicBezTo>
                <a:close/>
              </a:path>
            </a:pathLst>
          </a:custGeom>
          <a:solidFill>
            <a:srgbClr val="85D6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5268" name="Oval 37"/>
          <p:cNvSpPr>
            <a:spLocks noChangeArrowheads="1"/>
          </p:cNvSpPr>
          <p:nvPr/>
        </p:nvSpPr>
        <p:spPr bwMode="auto">
          <a:xfrm>
            <a:off x="5040313" y="2057400"/>
            <a:ext cx="3657600" cy="3657600"/>
          </a:xfrm>
          <a:prstGeom prst="ellipse">
            <a:avLst/>
          </a:prstGeom>
          <a:solidFill>
            <a:srgbClr val="F9FE8E"/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5270" name="Freeform 39"/>
          <p:cNvSpPr>
            <a:spLocks/>
          </p:cNvSpPr>
          <p:nvPr/>
        </p:nvSpPr>
        <p:spPr bwMode="auto">
          <a:xfrm>
            <a:off x="5562600" y="4572000"/>
            <a:ext cx="395288" cy="549275"/>
          </a:xfrm>
          <a:custGeom>
            <a:avLst/>
            <a:gdLst>
              <a:gd name="T0" fmla="*/ 2147483647 w 241"/>
              <a:gd name="T1" fmla="*/ 2147483647 h 297"/>
              <a:gd name="T2" fmla="*/ 2147483647 w 241"/>
              <a:gd name="T3" fmla="*/ 2147483647 h 297"/>
              <a:gd name="T4" fmla="*/ 2147483647 w 241"/>
              <a:gd name="T5" fmla="*/ 2147483647 h 297"/>
              <a:gd name="T6" fmla="*/ 2147483647 w 241"/>
              <a:gd name="T7" fmla="*/ 2147483647 h 297"/>
              <a:gd name="T8" fmla="*/ 2147483647 w 241"/>
              <a:gd name="T9" fmla="*/ 2147483647 h 297"/>
              <a:gd name="T10" fmla="*/ 2147483647 w 241"/>
              <a:gd name="T11" fmla="*/ 2147483647 h 297"/>
              <a:gd name="T12" fmla="*/ 2147483647 w 241"/>
              <a:gd name="T13" fmla="*/ 2147483647 h 297"/>
              <a:gd name="T14" fmla="*/ 2147483647 w 241"/>
              <a:gd name="T15" fmla="*/ 2147483647 h 297"/>
              <a:gd name="T16" fmla="*/ 2147483647 w 241"/>
              <a:gd name="T17" fmla="*/ 2147483647 h 297"/>
              <a:gd name="T18" fmla="*/ 2147483647 w 241"/>
              <a:gd name="T19" fmla="*/ 2147483647 h 29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41"/>
              <a:gd name="T31" fmla="*/ 0 h 297"/>
              <a:gd name="T32" fmla="*/ 241 w 241"/>
              <a:gd name="T33" fmla="*/ 297 h 29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41" h="297">
                <a:moveTo>
                  <a:pt x="44" y="139"/>
                </a:moveTo>
                <a:cubicBezTo>
                  <a:pt x="55" y="169"/>
                  <a:pt x="71" y="182"/>
                  <a:pt x="97" y="199"/>
                </a:cubicBezTo>
                <a:cubicBezTo>
                  <a:pt x="108" y="235"/>
                  <a:pt x="141" y="269"/>
                  <a:pt x="172" y="289"/>
                </a:cubicBezTo>
                <a:cubicBezTo>
                  <a:pt x="222" y="271"/>
                  <a:pt x="171" y="297"/>
                  <a:pt x="201" y="221"/>
                </a:cubicBezTo>
                <a:cubicBezTo>
                  <a:pt x="204" y="213"/>
                  <a:pt x="216" y="211"/>
                  <a:pt x="224" y="206"/>
                </a:cubicBezTo>
                <a:cubicBezTo>
                  <a:pt x="241" y="151"/>
                  <a:pt x="232" y="119"/>
                  <a:pt x="179" y="102"/>
                </a:cubicBezTo>
                <a:cubicBezTo>
                  <a:pt x="166" y="76"/>
                  <a:pt x="151" y="54"/>
                  <a:pt x="142" y="27"/>
                </a:cubicBezTo>
                <a:cubicBezTo>
                  <a:pt x="0" y="37"/>
                  <a:pt x="61" y="0"/>
                  <a:pt x="37" y="109"/>
                </a:cubicBezTo>
                <a:cubicBezTo>
                  <a:pt x="35" y="118"/>
                  <a:pt x="27" y="124"/>
                  <a:pt x="22" y="132"/>
                </a:cubicBezTo>
                <a:cubicBezTo>
                  <a:pt x="31" y="161"/>
                  <a:pt x="24" y="159"/>
                  <a:pt x="44" y="139"/>
                </a:cubicBezTo>
                <a:close/>
              </a:path>
            </a:pathLst>
          </a:custGeom>
          <a:solidFill>
            <a:srgbClr val="C6810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5271" name="Freeform 40"/>
          <p:cNvSpPr>
            <a:spLocks/>
          </p:cNvSpPr>
          <p:nvPr/>
        </p:nvSpPr>
        <p:spPr bwMode="auto">
          <a:xfrm>
            <a:off x="6477000" y="4800600"/>
            <a:ext cx="1025525" cy="909638"/>
          </a:xfrm>
          <a:custGeom>
            <a:avLst/>
            <a:gdLst>
              <a:gd name="T0" fmla="*/ 2147483647 w 646"/>
              <a:gd name="T1" fmla="*/ 2147483647 h 510"/>
              <a:gd name="T2" fmla="*/ 2147483647 w 646"/>
              <a:gd name="T3" fmla="*/ 2147483647 h 510"/>
              <a:gd name="T4" fmla="*/ 2147483647 w 646"/>
              <a:gd name="T5" fmla="*/ 2147483647 h 510"/>
              <a:gd name="T6" fmla="*/ 2147483647 w 646"/>
              <a:gd name="T7" fmla="*/ 2147483647 h 510"/>
              <a:gd name="T8" fmla="*/ 2147483647 w 646"/>
              <a:gd name="T9" fmla="*/ 2147483647 h 510"/>
              <a:gd name="T10" fmla="*/ 2147483647 w 646"/>
              <a:gd name="T11" fmla="*/ 2147483647 h 510"/>
              <a:gd name="T12" fmla="*/ 2147483647 w 646"/>
              <a:gd name="T13" fmla="*/ 2147483647 h 510"/>
              <a:gd name="T14" fmla="*/ 2147483647 w 646"/>
              <a:gd name="T15" fmla="*/ 2147483647 h 510"/>
              <a:gd name="T16" fmla="*/ 2147483647 w 646"/>
              <a:gd name="T17" fmla="*/ 2147483647 h 510"/>
              <a:gd name="T18" fmla="*/ 2147483647 w 646"/>
              <a:gd name="T19" fmla="*/ 2147483647 h 510"/>
              <a:gd name="T20" fmla="*/ 2147483647 w 646"/>
              <a:gd name="T21" fmla="*/ 2147483647 h 510"/>
              <a:gd name="T22" fmla="*/ 2147483647 w 646"/>
              <a:gd name="T23" fmla="*/ 2147483647 h 510"/>
              <a:gd name="T24" fmla="*/ 2147483647 w 646"/>
              <a:gd name="T25" fmla="*/ 2147483647 h 510"/>
              <a:gd name="T26" fmla="*/ 2147483647 w 646"/>
              <a:gd name="T27" fmla="*/ 2147483647 h 5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46"/>
              <a:gd name="T43" fmla="*/ 0 h 510"/>
              <a:gd name="T44" fmla="*/ 646 w 646"/>
              <a:gd name="T45" fmla="*/ 510 h 51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46" h="510">
                <a:moveTo>
                  <a:pt x="56" y="200"/>
                </a:moveTo>
                <a:cubicBezTo>
                  <a:pt x="79" y="217"/>
                  <a:pt x="108" y="252"/>
                  <a:pt x="108" y="252"/>
                </a:cubicBezTo>
                <a:cubicBezTo>
                  <a:pt x="101" y="263"/>
                  <a:pt x="105" y="276"/>
                  <a:pt x="90" y="287"/>
                </a:cubicBezTo>
                <a:cubicBezTo>
                  <a:pt x="76" y="296"/>
                  <a:pt x="22" y="312"/>
                  <a:pt x="22" y="312"/>
                </a:cubicBezTo>
                <a:cubicBezTo>
                  <a:pt x="0" y="331"/>
                  <a:pt x="20" y="337"/>
                  <a:pt x="90" y="342"/>
                </a:cubicBezTo>
                <a:cubicBezTo>
                  <a:pt x="162" y="355"/>
                  <a:pt x="242" y="363"/>
                  <a:pt x="325" y="368"/>
                </a:cubicBezTo>
                <a:cubicBezTo>
                  <a:pt x="359" y="367"/>
                  <a:pt x="444" y="510"/>
                  <a:pt x="473" y="505"/>
                </a:cubicBezTo>
                <a:cubicBezTo>
                  <a:pt x="518" y="498"/>
                  <a:pt x="521" y="441"/>
                  <a:pt x="601" y="449"/>
                </a:cubicBezTo>
                <a:cubicBezTo>
                  <a:pt x="537" y="433"/>
                  <a:pt x="494" y="322"/>
                  <a:pt x="510" y="321"/>
                </a:cubicBezTo>
                <a:cubicBezTo>
                  <a:pt x="624" y="302"/>
                  <a:pt x="633" y="265"/>
                  <a:pt x="599" y="237"/>
                </a:cubicBezTo>
                <a:cubicBezTo>
                  <a:pt x="593" y="221"/>
                  <a:pt x="646" y="127"/>
                  <a:pt x="617" y="113"/>
                </a:cubicBezTo>
                <a:cubicBezTo>
                  <a:pt x="599" y="105"/>
                  <a:pt x="516" y="2"/>
                  <a:pt x="481" y="1"/>
                </a:cubicBezTo>
                <a:cubicBezTo>
                  <a:pt x="413" y="0"/>
                  <a:pt x="300" y="27"/>
                  <a:pt x="233" y="25"/>
                </a:cubicBezTo>
                <a:cubicBezTo>
                  <a:pt x="154" y="18"/>
                  <a:pt x="88" y="177"/>
                  <a:pt x="56" y="200"/>
                </a:cubicBezTo>
                <a:close/>
              </a:path>
            </a:pathLst>
          </a:custGeom>
          <a:gradFill rotWithShape="0">
            <a:gsLst>
              <a:gs pos="0">
                <a:srgbClr val="C28548"/>
              </a:gs>
              <a:gs pos="100000">
                <a:srgbClr val="5A3E21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5272" name="Rectangle 41"/>
          <p:cNvSpPr>
            <a:spLocks noChangeArrowheads="1"/>
          </p:cNvSpPr>
          <p:nvPr/>
        </p:nvSpPr>
        <p:spPr bwMode="auto">
          <a:xfrm>
            <a:off x="6792913" y="3886200"/>
            <a:ext cx="1524000" cy="685800"/>
          </a:xfrm>
          <a:prstGeom prst="rect">
            <a:avLst/>
          </a:prstGeom>
          <a:solidFill>
            <a:srgbClr val="85D6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5273" name="Freeform 42"/>
          <p:cNvSpPr>
            <a:spLocks/>
          </p:cNvSpPr>
          <p:nvPr/>
        </p:nvSpPr>
        <p:spPr bwMode="auto">
          <a:xfrm>
            <a:off x="7543800" y="3732213"/>
            <a:ext cx="1212850" cy="1030287"/>
          </a:xfrm>
          <a:custGeom>
            <a:avLst/>
            <a:gdLst>
              <a:gd name="T0" fmla="*/ 2147483647 w 764"/>
              <a:gd name="T1" fmla="*/ 2147483647 h 649"/>
              <a:gd name="T2" fmla="*/ 2147483647 w 764"/>
              <a:gd name="T3" fmla="*/ 2147483647 h 649"/>
              <a:gd name="T4" fmla="*/ 2147483647 w 764"/>
              <a:gd name="T5" fmla="*/ 2147483647 h 649"/>
              <a:gd name="T6" fmla="*/ 2147483647 w 764"/>
              <a:gd name="T7" fmla="*/ 2147483647 h 649"/>
              <a:gd name="T8" fmla="*/ 2147483647 w 764"/>
              <a:gd name="T9" fmla="*/ 2147483647 h 649"/>
              <a:gd name="T10" fmla="*/ 2147483647 w 764"/>
              <a:gd name="T11" fmla="*/ 2147483647 h 649"/>
              <a:gd name="T12" fmla="*/ 2147483647 w 764"/>
              <a:gd name="T13" fmla="*/ 2147483647 h 649"/>
              <a:gd name="T14" fmla="*/ 2147483647 w 764"/>
              <a:gd name="T15" fmla="*/ 2147483647 h 649"/>
              <a:gd name="T16" fmla="*/ 2147483647 w 764"/>
              <a:gd name="T17" fmla="*/ 2147483647 h 649"/>
              <a:gd name="T18" fmla="*/ 2147483647 w 764"/>
              <a:gd name="T19" fmla="*/ 2147483647 h 649"/>
              <a:gd name="T20" fmla="*/ 2147483647 w 764"/>
              <a:gd name="T21" fmla="*/ 2147483647 h 649"/>
              <a:gd name="T22" fmla="*/ 0 w 764"/>
              <a:gd name="T23" fmla="*/ 2147483647 h 649"/>
              <a:gd name="T24" fmla="*/ 2147483647 w 764"/>
              <a:gd name="T25" fmla="*/ 2147483647 h 649"/>
              <a:gd name="T26" fmla="*/ 2147483647 w 764"/>
              <a:gd name="T27" fmla="*/ 2147483647 h 649"/>
              <a:gd name="T28" fmla="*/ 2147483647 w 764"/>
              <a:gd name="T29" fmla="*/ 2147483647 h 649"/>
              <a:gd name="T30" fmla="*/ 2147483647 w 764"/>
              <a:gd name="T31" fmla="*/ 2147483647 h 649"/>
              <a:gd name="T32" fmla="*/ 2147483647 w 764"/>
              <a:gd name="T33" fmla="*/ 2147483647 h 64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764"/>
              <a:gd name="T52" fmla="*/ 0 h 649"/>
              <a:gd name="T53" fmla="*/ 764 w 764"/>
              <a:gd name="T54" fmla="*/ 649 h 649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764" h="649">
                <a:moveTo>
                  <a:pt x="417" y="40"/>
                </a:moveTo>
                <a:cubicBezTo>
                  <a:pt x="480" y="62"/>
                  <a:pt x="499" y="47"/>
                  <a:pt x="563" y="65"/>
                </a:cubicBezTo>
                <a:cubicBezTo>
                  <a:pt x="590" y="83"/>
                  <a:pt x="615" y="0"/>
                  <a:pt x="642" y="17"/>
                </a:cubicBezTo>
                <a:cubicBezTo>
                  <a:pt x="654" y="26"/>
                  <a:pt x="681" y="44"/>
                  <a:pt x="681" y="44"/>
                </a:cubicBezTo>
                <a:cubicBezTo>
                  <a:pt x="704" y="106"/>
                  <a:pt x="764" y="179"/>
                  <a:pt x="693" y="202"/>
                </a:cubicBezTo>
                <a:cubicBezTo>
                  <a:pt x="666" y="229"/>
                  <a:pt x="717" y="365"/>
                  <a:pt x="660" y="413"/>
                </a:cubicBezTo>
                <a:cubicBezTo>
                  <a:pt x="652" y="545"/>
                  <a:pt x="575" y="523"/>
                  <a:pt x="547" y="649"/>
                </a:cubicBezTo>
                <a:cubicBezTo>
                  <a:pt x="467" y="644"/>
                  <a:pt x="351" y="625"/>
                  <a:pt x="280" y="589"/>
                </a:cubicBezTo>
                <a:cubicBezTo>
                  <a:pt x="252" y="575"/>
                  <a:pt x="200" y="536"/>
                  <a:pt x="200" y="536"/>
                </a:cubicBezTo>
                <a:cubicBezTo>
                  <a:pt x="211" y="507"/>
                  <a:pt x="238" y="486"/>
                  <a:pt x="241" y="458"/>
                </a:cubicBezTo>
                <a:cubicBezTo>
                  <a:pt x="253" y="324"/>
                  <a:pt x="161" y="302"/>
                  <a:pt x="66" y="256"/>
                </a:cubicBezTo>
                <a:cubicBezTo>
                  <a:pt x="42" y="181"/>
                  <a:pt x="21" y="226"/>
                  <a:pt x="0" y="137"/>
                </a:cubicBezTo>
                <a:cubicBezTo>
                  <a:pt x="20" y="51"/>
                  <a:pt x="39" y="78"/>
                  <a:pt x="119" y="57"/>
                </a:cubicBezTo>
                <a:cubicBezTo>
                  <a:pt x="164" y="26"/>
                  <a:pt x="182" y="56"/>
                  <a:pt x="182" y="56"/>
                </a:cubicBezTo>
                <a:cubicBezTo>
                  <a:pt x="185" y="43"/>
                  <a:pt x="254" y="90"/>
                  <a:pt x="263" y="81"/>
                </a:cubicBezTo>
                <a:cubicBezTo>
                  <a:pt x="287" y="58"/>
                  <a:pt x="320" y="48"/>
                  <a:pt x="320" y="48"/>
                </a:cubicBezTo>
                <a:cubicBezTo>
                  <a:pt x="387" y="51"/>
                  <a:pt x="401" y="48"/>
                  <a:pt x="417" y="40"/>
                </a:cubicBezTo>
                <a:close/>
              </a:path>
            </a:pathLst>
          </a:custGeom>
          <a:gradFill rotWithShape="0">
            <a:gsLst>
              <a:gs pos="0">
                <a:srgbClr val="C28548"/>
              </a:gs>
              <a:gs pos="100000">
                <a:srgbClr val="5A3E2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5274" name="Rectangle 43"/>
          <p:cNvSpPr>
            <a:spLocks noChangeArrowheads="1"/>
          </p:cNvSpPr>
          <p:nvPr/>
        </p:nvSpPr>
        <p:spPr bwMode="auto">
          <a:xfrm>
            <a:off x="6453188" y="4227513"/>
            <a:ext cx="1524000" cy="1182687"/>
          </a:xfrm>
          <a:prstGeom prst="rect">
            <a:avLst/>
          </a:prstGeom>
          <a:solidFill>
            <a:srgbClr val="85D6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5275" name="Freeform 44"/>
          <p:cNvSpPr>
            <a:spLocks/>
          </p:cNvSpPr>
          <p:nvPr/>
        </p:nvSpPr>
        <p:spPr bwMode="auto">
          <a:xfrm>
            <a:off x="7086600" y="4038600"/>
            <a:ext cx="1362075" cy="1295400"/>
          </a:xfrm>
          <a:custGeom>
            <a:avLst/>
            <a:gdLst>
              <a:gd name="T0" fmla="*/ 2147483647 w 858"/>
              <a:gd name="T1" fmla="*/ 2147483647 h 816"/>
              <a:gd name="T2" fmla="*/ 2147483647 w 858"/>
              <a:gd name="T3" fmla="*/ 2147483647 h 816"/>
              <a:gd name="T4" fmla="*/ 2147483647 w 858"/>
              <a:gd name="T5" fmla="*/ 2147483647 h 816"/>
              <a:gd name="T6" fmla="*/ 2147483647 w 858"/>
              <a:gd name="T7" fmla="*/ 2147483647 h 816"/>
              <a:gd name="T8" fmla="*/ 2147483647 w 858"/>
              <a:gd name="T9" fmla="*/ 0 h 816"/>
              <a:gd name="T10" fmla="*/ 2147483647 w 858"/>
              <a:gd name="T11" fmla="*/ 2147483647 h 816"/>
              <a:gd name="T12" fmla="*/ 2147483647 w 858"/>
              <a:gd name="T13" fmla="*/ 2147483647 h 816"/>
              <a:gd name="T14" fmla="*/ 2147483647 w 858"/>
              <a:gd name="T15" fmla="*/ 2147483647 h 816"/>
              <a:gd name="T16" fmla="*/ 2147483647 w 858"/>
              <a:gd name="T17" fmla="*/ 2147483647 h 816"/>
              <a:gd name="T18" fmla="*/ 2147483647 w 858"/>
              <a:gd name="T19" fmla="*/ 2147483647 h 816"/>
              <a:gd name="T20" fmla="*/ 2147483647 w 858"/>
              <a:gd name="T21" fmla="*/ 2147483647 h 816"/>
              <a:gd name="T22" fmla="*/ 2147483647 w 858"/>
              <a:gd name="T23" fmla="*/ 2147483647 h 816"/>
              <a:gd name="T24" fmla="*/ 2147483647 w 858"/>
              <a:gd name="T25" fmla="*/ 2147483647 h 816"/>
              <a:gd name="T26" fmla="*/ 2147483647 w 858"/>
              <a:gd name="T27" fmla="*/ 2147483647 h 816"/>
              <a:gd name="T28" fmla="*/ 2147483647 w 858"/>
              <a:gd name="T29" fmla="*/ 2147483647 h 816"/>
              <a:gd name="T30" fmla="*/ 2147483647 w 858"/>
              <a:gd name="T31" fmla="*/ 2147483647 h 816"/>
              <a:gd name="T32" fmla="*/ 2147483647 w 858"/>
              <a:gd name="T33" fmla="*/ 2147483647 h 816"/>
              <a:gd name="T34" fmla="*/ 2147483647 w 858"/>
              <a:gd name="T35" fmla="*/ 2147483647 h 816"/>
              <a:gd name="T36" fmla="*/ 2147483647 w 858"/>
              <a:gd name="T37" fmla="*/ 2147483647 h 816"/>
              <a:gd name="T38" fmla="*/ 2147483647 w 858"/>
              <a:gd name="T39" fmla="*/ 2147483647 h 816"/>
              <a:gd name="T40" fmla="*/ 2147483647 w 858"/>
              <a:gd name="T41" fmla="*/ 2147483647 h 816"/>
              <a:gd name="T42" fmla="*/ 2147483647 w 858"/>
              <a:gd name="T43" fmla="*/ 2147483647 h 816"/>
              <a:gd name="T44" fmla="*/ 0 w 858"/>
              <a:gd name="T45" fmla="*/ 2147483647 h 816"/>
              <a:gd name="T46" fmla="*/ 2147483647 w 858"/>
              <a:gd name="T47" fmla="*/ 2147483647 h 816"/>
              <a:gd name="T48" fmla="*/ 2147483647 w 858"/>
              <a:gd name="T49" fmla="*/ 2147483647 h 81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858"/>
              <a:gd name="T76" fmla="*/ 0 h 816"/>
              <a:gd name="T77" fmla="*/ 858 w 858"/>
              <a:gd name="T78" fmla="*/ 816 h 81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858" h="816">
                <a:moveTo>
                  <a:pt x="120" y="344"/>
                </a:moveTo>
                <a:cubicBezTo>
                  <a:pt x="141" y="285"/>
                  <a:pt x="182" y="221"/>
                  <a:pt x="229" y="182"/>
                </a:cubicBezTo>
                <a:cubicBezTo>
                  <a:pt x="240" y="172"/>
                  <a:pt x="250" y="163"/>
                  <a:pt x="260" y="152"/>
                </a:cubicBezTo>
                <a:cubicBezTo>
                  <a:pt x="274" y="133"/>
                  <a:pt x="299" y="91"/>
                  <a:pt x="299" y="91"/>
                </a:cubicBezTo>
                <a:cubicBezTo>
                  <a:pt x="309" y="60"/>
                  <a:pt x="319" y="30"/>
                  <a:pt x="329" y="0"/>
                </a:cubicBezTo>
                <a:cubicBezTo>
                  <a:pt x="339" y="7"/>
                  <a:pt x="351" y="11"/>
                  <a:pt x="359" y="20"/>
                </a:cubicBezTo>
                <a:cubicBezTo>
                  <a:pt x="375" y="38"/>
                  <a:pt x="399" y="80"/>
                  <a:pt x="399" y="80"/>
                </a:cubicBezTo>
                <a:cubicBezTo>
                  <a:pt x="431" y="188"/>
                  <a:pt x="463" y="178"/>
                  <a:pt x="558" y="213"/>
                </a:cubicBezTo>
                <a:cubicBezTo>
                  <a:pt x="620" y="199"/>
                  <a:pt x="618" y="184"/>
                  <a:pt x="668" y="152"/>
                </a:cubicBezTo>
                <a:cubicBezTo>
                  <a:pt x="688" y="155"/>
                  <a:pt x="715" y="146"/>
                  <a:pt x="728" y="161"/>
                </a:cubicBezTo>
                <a:cubicBezTo>
                  <a:pt x="753" y="190"/>
                  <a:pt x="822" y="249"/>
                  <a:pt x="834" y="286"/>
                </a:cubicBezTo>
                <a:cubicBezTo>
                  <a:pt x="829" y="331"/>
                  <a:pt x="858" y="509"/>
                  <a:pt x="827" y="540"/>
                </a:cubicBezTo>
                <a:cubicBezTo>
                  <a:pt x="790" y="580"/>
                  <a:pt x="635" y="514"/>
                  <a:pt x="602" y="517"/>
                </a:cubicBezTo>
                <a:cubicBezTo>
                  <a:pt x="540" y="560"/>
                  <a:pt x="517" y="518"/>
                  <a:pt x="445" y="540"/>
                </a:cubicBezTo>
                <a:cubicBezTo>
                  <a:pt x="422" y="585"/>
                  <a:pt x="339" y="649"/>
                  <a:pt x="309" y="689"/>
                </a:cubicBezTo>
                <a:cubicBezTo>
                  <a:pt x="298" y="724"/>
                  <a:pt x="289" y="750"/>
                  <a:pt x="269" y="781"/>
                </a:cubicBezTo>
                <a:cubicBezTo>
                  <a:pt x="266" y="790"/>
                  <a:pt x="269" y="807"/>
                  <a:pt x="260" y="811"/>
                </a:cubicBezTo>
                <a:cubicBezTo>
                  <a:pt x="250" y="816"/>
                  <a:pt x="238" y="807"/>
                  <a:pt x="229" y="801"/>
                </a:cubicBezTo>
                <a:cubicBezTo>
                  <a:pt x="182" y="778"/>
                  <a:pt x="162" y="736"/>
                  <a:pt x="110" y="720"/>
                </a:cubicBezTo>
                <a:cubicBezTo>
                  <a:pt x="97" y="682"/>
                  <a:pt x="80" y="657"/>
                  <a:pt x="71" y="618"/>
                </a:cubicBezTo>
                <a:cubicBezTo>
                  <a:pt x="83" y="615"/>
                  <a:pt x="145" y="600"/>
                  <a:pt x="150" y="587"/>
                </a:cubicBezTo>
                <a:cubicBezTo>
                  <a:pt x="169" y="542"/>
                  <a:pt x="132" y="534"/>
                  <a:pt x="110" y="516"/>
                </a:cubicBezTo>
                <a:cubicBezTo>
                  <a:pt x="73" y="484"/>
                  <a:pt x="35" y="460"/>
                  <a:pt x="0" y="426"/>
                </a:cubicBezTo>
                <a:cubicBezTo>
                  <a:pt x="39" y="400"/>
                  <a:pt x="77" y="390"/>
                  <a:pt x="120" y="374"/>
                </a:cubicBezTo>
                <a:cubicBezTo>
                  <a:pt x="132" y="340"/>
                  <a:pt x="141" y="344"/>
                  <a:pt x="120" y="344"/>
                </a:cubicBez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100000">
                <a:srgbClr val="C18345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5276" name="Freeform 45"/>
          <p:cNvSpPr>
            <a:spLocks/>
          </p:cNvSpPr>
          <p:nvPr/>
        </p:nvSpPr>
        <p:spPr bwMode="auto">
          <a:xfrm>
            <a:off x="7467600" y="4495800"/>
            <a:ext cx="838200" cy="646113"/>
          </a:xfrm>
          <a:custGeom>
            <a:avLst/>
            <a:gdLst>
              <a:gd name="T0" fmla="*/ 2147483647 w 405"/>
              <a:gd name="T1" fmla="*/ 2147483647 h 359"/>
              <a:gd name="T2" fmla="*/ 2147483647 w 405"/>
              <a:gd name="T3" fmla="*/ 0 h 359"/>
              <a:gd name="T4" fmla="*/ 2147483647 w 405"/>
              <a:gd name="T5" fmla="*/ 2147483647 h 359"/>
              <a:gd name="T6" fmla="*/ 2147483647 w 405"/>
              <a:gd name="T7" fmla="*/ 2147483647 h 359"/>
              <a:gd name="T8" fmla="*/ 2147483647 w 405"/>
              <a:gd name="T9" fmla="*/ 2147483647 h 359"/>
              <a:gd name="T10" fmla="*/ 2147483647 w 405"/>
              <a:gd name="T11" fmla="*/ 2147483647 h 359"/>
              <a:gd name="T12" fmla="*/ 2147483647 w 405"/>
              <a:gd name="T13" fmla="*/ 2147483647 h 359"/>
              <a:gd name="T14" fmla="*/ 2147483647 w 405"/>
              <a:gd name="T15" fmla="*/ 2147483647 h 359"/>
              <a:gd name="T16" fmla="*/ 2147483647 w 405"/>
              <a:gd name="T17" fmla="*/ 2147483647 h 359"/>
              <a:gd name="T18" fmla="*/ 2147483647 w 405"/>
              <a:gd name="T19" fmla="*/ 2147483647 h 359"/>
              <a:gd name="T20" fmla="*/ 2147483647 w 405"/>
              <a:gd name="T21" fmla="*/ 2147483647 h 359"/>
              <a:gd name="T22" fmla="*/ 2147483647 w 405"/>
              <a:gd name="T23" fmla="*/ 2147483647 h 359"/>
              <a:gd name="T24" fmla="*/ 2147483647 w 405"/>
              <a:gd name="T25" fmla="*/ 2147483647 h 359"/>
              <a:gd name="T26" fmla="*/ 2147483647 w 405"/>
              <a:gd name="T27" fmla="*/ 2147483647 h 359"/>
              <a:gd name="T28" fmla="*/ 2147483647 w 405"/>
              <a:gd name="T29" fmla="*/ 2147483647 h 359"/>
              <a:gd name="T30" fmla="*/ 2147483647 w 405"/>
              <a:gd name="T31" fmla="*/ 2147483647 h 359"/>
              <a:gd name="T32" fmla="*/ 2147483647 w 405"/>
              <a:gd name="T33" fmla="*/ 2147483647 h 359"/>
              <a:gd name="T34" fmla="*/ 2147483647 w 405"/>
              <a:gd name="T35" fmla="*/ 2147483647 h 359"/>
              <a:gd name="T36" fmla="*/ 2147483647 w 405"/>
              <a:gd name="T37" fmla="*/ 2147483647 h 359"/>
              <a:gd name="T38" fmla="*/ 2147483647 w 405"/>
              <a:gd name="T39" fmla="*/ 2147483647 h 359"/>
              <a:gd name="T40" fmla="*/ 2147483647 w 405"/>
              <a:gd name="T41" fmla="*/ 2147483647 h 359"/>
              <a:gd name="T42" fmla="*/ 2147483647 w 405"/>
              <a:gd name="T43" fmla="*/ 2147483647 h 35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05"/>
              <a:gd name="T67" fmla="*/ 0 h 359"/>
              <a:gd name="T68" fmla="*/ 405 w 405"/>
              <a:gd name="T69" fmla="*/ 359 h 359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05" h="359">
                <a:moveTo>
                  <a:pt x="140" y="82"/>
                </a:moveTo>
                <a:cubicBezTo>
                  <a:pt x="180" y="44"/>
                  <a:pt x="222" y="16"/>
                  <a:pt x="275" y="0"/>
                </a:cubicBezTo>
                <a:cubicBezTo>
                  <a:pt x="285" y="2"/>
                  <a:pt x="297" y="1"/>
                  <a:pt x="305" y="7"/>
                </a:cubicBezTo>
                <a:cubicBezTo>
                  <a:pt x="307" y="9"/>
                  <a:pt x="325" y="67"/>
                  <a:pt x="327" y="74"/>
                </a:cubicBezTo>
                <a:cubicBezTo>
                  <a:pt x="330" y="94"/>
                  <a:pt x="325" y="116"/>
                  <a:pt x="335" y="134"/>
                </a:cubicBezTo>
                <a:cubicBezTo>
                  <a:pt x="340" y="143"/>
                  <a:pt x="357" y="135"/>
                  <a:pt x="365" y="142"/>
                </a:cubicBezTo>
                <a:cubicBezTo>
                  <a:pt x="378" y="154"/>
                  <a:pt x="394" y="187"/>
                  <a:pt x="394" y="187"/>
                </a:cubicBezTo>
                <a:cubicBezTo>
                  <a:pt x="397" y="199"/>
                  <a:pt x="405" y="212"/>
                  <a:pt x="402" y="224"/>
                </a:cubicBezTo>
                <a:cubicBezTo>
                  <a:pt x="398" y="237"/>
                  <a:pt x="357" y="245"/>
                  <a:pt x="350" y="247"/>
                </a:cubicBezTo>
                <a:cubicBezTo>
                  <a:pt x="345" y="248"/>
                  <a:pt x="285" y="260"/>
                  <a:pt x="267" y="269"/>
                </a:cubicBezTo>
                <a:cubicBezTo>
                  <a:pt x="241" y="282"/>
                  <a:pt x="218" y="311"/>
                  <a:pt x="200" y="329"/>
                </a:cubicBezTo>
                <a:cubicBezTo>
                  <a:pt x="187" y="342"/>
                  <a:pt x="155" y="359"/>
                  <a:pt x="155" y="359"/>
                </a:cubicBezTo>
                <a:cubicBezTo>
                  <a:pt x="91" y="348"/>
                  <a:pt x="72" y="350"/>
                  <a:pt x="110" y="291"/>
                </a:cubicBezTo>
                <a:cubicBezTo>
                  <a:pt x="99" y="233"/>
                  <a:pt x="112" y="263"/>
                  <a:pt x="58" y="209"/>
                </a:cubicBezTo>
                <a:cubicBezTo>
                  <a:pt x="45" y="196"/>
                  <a:pt x="28" y="164"/>
                  <a:pt x="28" y="164"/>
                </a:cubicBezTo>
                <a:cubicBezTo>
                  <a:pt x="38" y="113"/>
                  <a:pt x="0" y="8"/>
                  <a:pt x="65" y="52"/>
                </a:cubicBezTo>
                <a:cubicBezTo>
                  <a:pt x="77" y="70"/>
                  <a:pt x="89" y="121"/>
                  <a:pt x="95" y="127"/>
                </a:cubicBezTo>
                <a:cubicBezTo>
                  <a:pt x="101" y="133"/>
                  <a:pt x="110" y="132"/>
                  <a:pt x="118" y="134"/>
                </a:cubicBezTo>
                <a:cubicBezTo>
                  <a:pt x="125" y="127"/>
                  <a:pt x="136" y="122"/>
                  <a:pt x="140" y="112"/>
                </a:cubicBezTo>
                <a:cubicBezTo>
                  <a:pt x="147" y="93"/>
                  <a:pt x="138" y="69"/>
                  <a:pt x="148" y="52"/>
                </a:cubicBezTo>
                <a:cubicBezTo>
                  <a:pt x="153" y="44"/>
                  <a:pt x="165" y="65"/>
                  <a:pt x="163" y="74"/>
                </a:cubicBezTo>
                <a:cubicBezTo>
                  <a:pt x="161" y="82"/>
                  <a:pt x="148" y="79"/>
                  <a:pt x="140" y="82"/>
                </a:cubicBezTo>
                <a:close/>
              </a:path>
            </a:pathLst>
          </a:custGeom>
          <a:solidFill>
            <a:srgbClr val="C6810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5277" name="Freeform 46"/>
          <p:cNvSpPr>
            <a:spLocks/>
          </p:cNvSpPr>
          <p:nvPr/>
        </p:nvSpPr>
        <p:spPr bwMode="auto">
          <a:xfrm>
            <a:off x="6553200" y="4572000"/>
            <a:ext cx="990600" cy="1117600"/>
          </a:xfrm>
          <a:custGeom>
            <a:avLst/>
            <a:gdLst>
              <a:gd name="T0" fmla="*/ 2147483647 w 624"/>
              <a:gd name="T1" fmla="*/ 2147483647 h 704"/>
              <a:gd name="T2" fmla="*/ 2147483647 w 624"/>
              <a:gd name="T3" fmla="*/ 2147483647 h 704"/>
              <a:gd name="T4" fmla="*/ 2147483647 w 624"/>
              <a:gd name="T5" fmla="*/ 2147483647 h 704"/>
              <a:gd name="T6" fmla="*/ 2147483647 w 624"/>
              <a:gd name="T7" fmla="*/ 2147483647 h 704"/>
              <a:gd name="T8" fmla="*/ 2147483647 w 624"/>
              <a:gd name="T9" fmla="*/ 2147483647 h 704"/>
              <a:gd name="T10" fmla="*/ 2147483647 w 624"/>
              <a:gd name="T11" fmla="*/ 2147483647 h 704"/>
              <a:gd name="T12" fmla="*/ 2147483647 w 624"/>
              <a:gd name="T13" fmla="*/ 2147483647 h 704"/>
              <a:gd name="T14" fmla="*/ 2147483647 w 624"/>
              <a:gd name="T15" fmla="*/ 2147483647 h 704"/>
              <a:gd name="T16" fmla="*/ 2147483647 w 624"/>
              <a:gd name="T17" fmla="*/ 2147483647 h 704"/>
              <a:gd name="T18" fmla="*/ 2147483647 w 624"/>
              <a:gd name="T19" fmla="*/ 2147483647 h 70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24"/>
              <a:gd name="T31" fmla="*/ 0 h 704"/>
              <a:gd name="T32" fmla="*/ 624 w 624"/>
              <a:gd name="T33" fmla="*/ 704 h 70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24" h="704">
                <a:moveTo>
                  <a:pt x="114" y="315"/>
                </a:moveTo>
                <a:cubicBezTo>
                  <a:pt x="142" y="382"/>
                  <a:pt x="201" y="704"/>
                  <a:pt x="274" y="704"/>
                </a:cubicBezTo>
                <a:cubicBezTo>
                  <a:pt x="372" y="696"/>
                  <a:pt x="365" y="609"/>
                  <a:pt x="445" y="654"/>
                </a:cubicBezTo>
                <a:cubicBezTo>
                  <a:pt x="575" y="613"/>
                  <a:pt x="443" y="672"/>
                  <a:pt x="520" y="500"/>
                </a:cubicBezTo>
                <a:cubicBezTo>
                  <a:pt x="528" y="482"/>
                  <a:pt x="559" y="477"/>
                  <a:pt x="580" y="466"/>
                </a:cubicBezTo>
                <a:cubicBezTo>
                  <a:pt x="624" y="342"/>
                  <a:pt x="601" y="269"/>
                  <a:pt x="463" y="231"/>
                </a:cubicBezTo>
                <a:cubicBezTo>
                  <a:pt x="430" y="172"/>
                  <a:pt x="391" y="122"/>
                  <a:pt x="368" y="61"/>
                </a:cubicBezTo>
                <a:cubicBezTo>
                  <a:pt x="0" y="84"/>
                  <a:pt x="158" y="0"/>
                  <a:pt x="96" y="247"/>
                </a:cubicBezTo>
                <a:cubicBezTo>
                  <a:pt x="91" y="267"/>
                  <a:pt x="70" y="281"/>
                  <a:pt x="57" y="299"/>
                </a:cubicBezTo>
                <a:cubicBezTo>
                  <a:pt x="80" y="364"/>
                  <a:pt x="62" y="360"/>
                  <a:pt x="114" y="315"/>
                </a:cubicBezTo>
                <a:close/>
              </a:path>
            </a:pathLst>
          </a:custGeom>
          <a:gradFill rotWithShape="0">
            <a:gsLst>
              <a:gs pos="0">
                <a:srgbClr val="C28548"/>
              </a:gs>
              <a:gs pos="100000">
                <a:srgbClr val="5A3E2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5278" name="Freeform 47"/>
          <p:cNvSpPr>
            <a:spLocks/>
          </p:cNvSpPr>
          <p:nvPr/>
        </p:nvSpPr>
        <p:spPr bwMode="auto">
          <a:xfrm>
            <a:off x="7010400" y="4267200"/>
            <a:ext cx="1166813" cy="979488"/>
          </a:xfrm>
          <a:custGeom>
            <a:avLst/>
            <a:gdLst>
              <a:gd name="T0" fmla="*/ 2147483647 w 772"/>
              <a:gd name="T1" fmla="*/ 2147483647 h 862"/>
              <a:gd name="T2" fmla="*/ 2147483647 w 772"/>
              <a:gd name="T3" fmla="*/ 2147483647 h 862"/>
              <a:gd name="T4" fmla="*/ 2147483647 w 772"/>
              <a:gd name="T5" fmla="*/ 2147483647 h 862"/>
              <a:gd name="T6" fmla="*/ 2147483647 w 772"/>
              <a:gd name="T7" fmla="*/ 2147483647 h 862"/>
              <a:gd name="T8" fmla="*/ 2147483647 w 772"/>
              <a:gd name="T9" fmla="*/ 2147483647 h 862"/>
              <a:gd name="T10" fmla="*/ 0 w 772"/>
              <a:gd name="T11" fmla="*/ 2147483647 h 862"/>
              <a:gd name="T12" fmla="*/ 2147483647 w 772"/>
              <a:gd name="T13" fmla="*/ 2147483647 h 862"/>
              <a:gd name="T14" fmla="*/ 2147483647 w 772"/>
              <a:gd name="T15" fmla="*/ 2147483647 h 862"/>
              <a:gd name="T16" fmla="*/ 2147483647 w 772"/>
              <a:gd name="T17" fmla="*/ 2147483647 h 862"/>
              <a:gd name="T18" fmla="*/ 2147483647 w 772"/>
              <a:gd name="T19" fmla="*/ 2147483647 h 862"/>
              <a:gd name="T20" fmla="*/ 2147483647 w 772"/>
              <a:gd name="T21" fmla="*/ 2147483647 h 862"/>
              <a:gd name="T22" fmla="*/ 2147483647 w 772"/>
              <a:gd name="T23" fmla="*/ 2147483647 h 862"/>
              <a:gd name="T24" fmla="*/ 2147483647 w 772"/>
              <a:gd name="T25" fmla="*/ 2147483647 h 862"/>
              <a:gd name="T26" fmla="*/ 2147483647 w 772"/>
              <a:gd name="T27" fmla="*/ 2147483647 h 862"/>
              <a:gd name="T28" fmla="*/ 2147483647 w 772"/>
              <a:gd name="T29" fmla="*/ 2147483647 h 862"/>
              <a:gd name="T30" fmla="*/ 2147483647 w 772"/>
              <a:gd name="T31" fmla="*/ 2147483647 h 862"/>
              <a:gd name="T32" fmla="*/ 2147483647 w 772"/>
              <a:gd name="T33" fmla="*/ 2147483647 h 862"/>
              <a:gd name="T34" fmla="*/ 2147483647 w 772"/>
              <a:gd name="T35" fmla="*/ 2147483647 h 862"/>
              <a:gd name="T36" fmla="*/ 2147483647 w 772"/>
              <a:gd name="T37" fmla="*/ 2147483647 h 862"/>
              <a:gd name="T38" fmla="*/ 2147483647 w 772"/>
              <a:gd name="T39" fmla="*/ 2147483647 h 862"/>
              <a:gd name="T40" fmla="*/ 2147483647 w 772"/>
              <a:gd name="T41" fmla="*/ 2147483647 h 862"/>
              <a:gd name="T42" fmla="*/ 2147483647 w 772"/>
              <a:gd name="T43" fmla="*/ 2147483647 h 86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772"/>
              <a:gd name="T67" fmla="*/ 0 h 862"/>
              <a:gd name="T68" fmla="*/ 772 w 772"/>
              <a:gd name="T69" fmla="*/ 862 h 862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772" h="862">
                <a:moveTo>
                  <a:pt x="276" y="61"/>
                </a:moveTo>
                <a:cubicBezTo>
                  <a:pt x="233" y="148"/>
                  <a:pt x="177" y="225"/>
                  <a:pt x="127" y="308"/>
                </a:cubicBezTo>
                <a:cubicBezTo>
                  <a:pt x="118" y="323"/>
                  <a:pt x="107" y="338"/>
                  <a:pt x="97" y="353"/>
                </a:cubicBezTo>
                <a:cubicBezTo>
                  <a:pt x="87" y="368"/>
                  <a:pt x="52" y="383"/>
                  <a:pt x="52" y="383"/>
                </a:cubicBezTo>
                <a:cubicBezTo>
                  <a:pt x="38" y="422"/>
                  <a:pt x="48" y="398"/>
                  <a:pt x="15" y="450"/>
                </a:cubicBezTo>
                <a:cubicBezTo>
                  <a:pt x="6" y="463"/>
                  <a:pt x="0" y="495"/>
                  <a:pt x="0" y="495"/>
                </a:cubicBezTo>
                <a:cubicBezTo>
                  <a:pt x="31" y="541"/>
                  <a:pt x="37" y="510"/>
                  <a:pt x="82" y="540"/>
                </a:cubicBezTo>
                <a:cubicBezTo>
                  <a:pt x="133" y="574"/>
                  <a:pt x="179" y="608"/>
                  <a:pt x="239" y="622"/>
                </a:cubicBezTo>
                <a:cubicBezTo>
                  <a:pt x="272" y="639"/>
                  <a:pt x="316" y="671"/>
                  <a:pt x="351" y="682"/>
                </a:cubicBezTo>
                <a:cubicBezTo>
                  <a:pt x="384" y="703"/>
                  <a:pt x="423" y="717"/>
                  <a:pt x="448" y="749"/>
                </a:cubicBezTo>
                <a:cubicBezTo>
                  <a:pt x="478" y="787"/>
                  <a:pt x="482" y="828"/>
                  <a:pt x="516" y="862"/>
                </a:cubicBezTo>
                <a:cubicBezTo>
                  <a:pt x="591" y="845"/>
                  <a:pt x="561" y="855"/>
                  <a:pt x="605" y="839"/>
                </a:cubicBezTo>
                <a:cubicBezTo>
                  <a:pt x="631" y="805"/>
                  <a:pt x="635" y="769"/>
                  <a:pt x="658" y="734"/>
                </a:cubicBezTo>
                <a:cubicBezTo>
                  <a:pt x="673" y="668"/>
                  <a:pt x="699" y="632"/>
                  <a:pt x="748" y="585"/>
                </a:cubicBezTo>
                <a:cubicBezTo>
                  <a:pt x="772" y="505"/>
                  <a:pt x="772" y="427"/>
                  <a:pt x="710" y="368"/>
                </a:cubicBezTo>
                <a:cubicBezTo>
                  <a:pt x="695" y="318"/>
                  <a:pt x="655" y="292"/>
                  <a:pt x="613" y="263"/>
                </a:cubicBezTo>
                <a:cubicBezTo>
                  <a:pt x="588" y="226"/>
                  <a:pt x="605" y="246"/>
                  <a:pt x="553" y="211"/>
                </a:cubicBezTo>
                <a:cubicBezTo>
                  <a:pt x="530" y="196"/>
                  <a:pt x="513" y="163"/>
                  <a:pt x="493" y="143"/>
                </a:cubicBezTo>
                <a:cubicBezTo>
                  <a:pt x="479" y="99"/>
                  <a:pt x="443" y="82"/>
                  <a:pt x="411" y="54"/>
                </a:cubicBezTo>
                <a:cubicBezTo>
                  <a:pt x="350" y="0"/>
                  <a:pt x="390" y="18"/>
                  <a:pt x="344" y="1"/>
                </a:cubicBezTo>
                <a:cubicBezTo>
                  <a:pt x="326" y="4"/>
                  <a:pt x="307" y="1"/>
                  <a:pt x="291" y="9"/>
                </a:cubicBezTo>
                <a:cubicBezTo>
                  <a:pt x="284" y="12"/>
                  <a:pt x="276" y="96"/>
                  <a:pt x="276" y="61"/>
                </a:cubicBezTo>
                <a:close/>
              </a:path>
            </a:pathLst>
          </a:custGeom>
          <a:gradFill rotWithShape="0">
            <a:gsLst>
              <a:gs pos="0">
                <a:srgbClr val="C28548"/>
              </a:gs>
              <a:gs pos="100000">
                <a:srgbClr val="5A3E2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5279" name="Freeform 48"/>
          <p:cNvSpPr>
            <a:spLocks/>
          </p:cNvSpPr>
          <p:nvPr/>
        </p:nvSpPr>
        <p:spPr bwMode="auto">
          <a:xfrm>
            <a:off x="7389813" y="3783013"/>
            <a:ext cx="839787" cy="727075"/>
          </a:xfrm>
          <a:custGeom>
            <a:avLst/>
            <a:gdLst>
              <a:gd name="T0" fmla="*/ 2147483647 w 529"/>
              <a:gd name="T1" fmla="*/ 2147483647 h 458"/>
              <a:gd name="T2" fmla="*/ 2147483647 w 529"/>
              <a:gd name="T3" fmla="*/ 2147483647 h 458"/>
              <a:gd name="T4" fmla="*/ 2147483647 w 529"/>
              <a:gd name="T5" fmla="*/ 2147483647 h 458"/>
              <a:gd name="T6" fmla="*/ 2147483647 w 529"/>
              <a:gd name="T7" fmla="*/ 2147483647 h 458"/>
              <a:gd name="T8" fmla="*/ 2147483647 w 529"/>
              <a:gd name="T9" fmla="*/ 2147483647 h 458"/>
              <a:gd name="T10" fmla="*/ 2147483647 w 529"/>
              <a:gd name="T11" fmla="*/ 2147483647 h 458"/>
              <a:gd name="T12" fmla="*/ 2147483647 w 529"/>
              <a:gd name="T13" fmla="*/ 2147483647 h 458"/>
              <a:gd name="T14" fmla="*/ 2147483647 w 529"/>
              <a:gd name="T15" fmla="*/ 2147483647 h 458"/>
              <a:gd name="T16" fmla="*/ 2147483647 w 529"/>
              <a:gd name="T17" fmla="*/ 2147483647 h 458"/>
              <a:gd name="T18" fmla="*/ 2147483647 w 529"/>
              <a:gd name="T19" fmla="*/ 2147483647 h 45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29"/>
              <a:gd name="T31" fmla="*/ 0 h 458"/>
              <a:gd name="T32" fmla="*/ 529 w 529"/>
              <a:gd name="T33" fmla="*/ 458 h 45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29" h="458">
                <a:moveTo>
                  <a:pt x="40" y="284"/>
                </a:moveTo>
                <a:cubicBezTo>
                  <a:pt x="62" y="319"/>
                  <a:pt x="190" y="277"/>
                  <a:pt x="242" y="297"/>
                </a:cubicBezTo>
                <a:cubicBezTo>
                  <a:pt x="264" y="339"/>
                  <a:pt x="334" y="434"/>
                  <a:pt x="396" y="458"/>
                </a:cubicBezTo>
                <a:cubicBezTo>
                  <a:pt x="480" y="410"/>
                  <a:pt x="390" y="411"/>
                  <a:pt x="449" y="322"/>
                </a:cubicBezTo>
                <a:cubicBezTo>
                  <a:pt x="455" y="313"/>
                  <a:pt x="479" y="311"/>
                  <a:pt x="495" y="305"/>
                </a:cubicBezTo>
                <a:cubicBezTo>
                  <a:pt x="529" y="241"/>
                  <a:pt x="511" y="204"/>
                  <a:pt x="406" y="184"/>
                </a:cubicBezTo>
                <a:cubicBezTo>
                  <a:pt x="380" y="154"/>
                  <a:pt x="358" y="97"/>
                  <a:pt x="340" y="65"/>
                </a:cubicBezTo>
                <a:cubicBezTo>
                  <a:pt x="57" y="77"/>
                  <a:pt x="267" y="49"/>
                  <a:pt x="113" y="73"/>
                </a:cubicBezTo>
                <a:cubicBezTo>
                  <a:pt x="81" y="0"/>
                  <a:pt x="103" y="209"/>
                  <a:pt x="93" y="219"/>
                </a:cubicBezTo>
                <a:cubicBezTo>
                  <a:pt x="111" y="253"/>
                  <a:pt x="0" y="307"/>
                  <a:pt x="40" y="284"/>
                </a:cubicBezTo>
                <a:close/>
              </a:path>
            </a:pathLst>
          </a:custGeom>
          <a:solidFill>
            <a:srgbClr val="C6810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5280" name="Freeform 49"/>
          <p:cNvSpPr>
            <a:spLocks/>
          </p:cNvSpPr>
          <p:nvPr/>
        </p:nvSpPr>
        <p:spPr bwMode="auto">
          <a:xfrm>
            <a:off x="6477000" y="3748088"/>
            <a:ext cx="873125" cy="976312"/>
          </a:xfrm>
          <a:custGeom>
            <a:avLst/>
            <a:gdLst>
              <a:gd name="T0" fmla="*/ 2147483647 w 550"/>
              <a:gd name="T1" fmla="*/ 2147483647 h 615"/>
              <a:gd name="T2" fmla="*/ 2147483647 w 550"/>
              <a:gd name="T3" fmla="*/ 2147483647 h 615"/>
              <a:gd name="T4" fmla="*/ 2147483647 w 550"/>
              <a:gd name="T5" fmla="*/ 2147483647 h 615"/>
              <a:gd name="T6" fmla="*/ 2147483647 w 550"/>
              <a:gd name="T7" fmla="*/ 2147483647 h 615"/>
              <a:gd name="T8" fmla="*/ 2147483647 w 550"/>
              <a:gd name="T9" fmla="*/ 2147483647 h 615"/>
              <a:gd name="T10" fmla="*/ 2147483647 w 550"/>
              <a:gd name="T11" fmla="*/ 2147483647 h 615"/>
              <a:gd name="T12" fmla="*/ 2147483647 w 550"/>
              <a:gd name="T13" fmla="*/ 2147483647 h 615"/>
              <a:gd name="T14" fmla="*/ 2147483647 w 550"/>
              <a:gd name="T15" fmla="*/ 2147483647 h 615"/>
              <a:gd name="T16" fmla="*/ 2147483647 w 550"/>
              <a:gd name="T17" fmla="*/ 2147483647 h 615"/>
              <a:gd name="T18" fmla="*/ 2147483647 w 550"/>
              <a:gd name="T19" fmla="*/ 2147483647 h 615"/>
              <a:gd name="T20" fmla="*/ 2147483647 w 550"/>
              <a:gd name="T21" fmla="*/ 2147483647 h 615"/>
              <a:gd name="T22" fmla="*/ 0 w 550"/>
              <a:gd name="T23" fmla="*/ 2147483647 h 615"/>
              <a:gd name="T24" fmla="*/ 2147483647 w 550"/>
              <a:gd name="T25" fmla="*/ 2147483647 h 615"/>
              <a:gd name="T26" fmla="*/ 2147483647 w 550"/>
              <a:gd name="T27" fmla="*/ 2147483647 h 615"/>
              <a:gd name="T28" fmla="*/ 2147483647 w 550"/>
              <a:gd name="T29" fmla="*/ 2147483647 h 615"/>
              <a:gd name="T30" fmla="*/ 2147483647 w 550"/>
              <a:gd name="T31" fmla="*/ 2147483647 h 615"/>
              <a:gd name="T32" fmla="*/ 2147483647 w 550"/>
              <a:gd name="T33" fmla="*/ 2147483647 h 61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50"/>
              <a:gd name="T52" fmla="*/ 0 h 615"/>
              <a:gd name="T53" fmla="*/ 550 w 550"/>
              <a:gd name="T54" fmla="*/ 615 h 61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50" h="615">
                <a:moveTo>
                  <a:pt x="288" y="23"/>
                </a:moveTo>
                <a:cubicBezTo>
                  <a:pt x="338" y="40"/>
                  <a:pt x="383" y="63"/>
                  <a:pt x="433" y="78"/>
                </a:cubicBezTo>
                <a:cubicBezTo>
                  <a:pt x="454" y="92"/>
                  <a:pt x="474" y="107"/>
                  <a:pt x="495" y="121"/>
                </a:cubicBezTo>
                <a:cubicBezTo>
                  <a:pt x="505" y="129"/>
                  <a:pt x="525" y="143"/>
                  <a:pt x="525" y="143"/>
                </a:cubicBezTo>
                <a:cubicBezTo>
                  <a:pt x="543" y="194"/>
                  <a:pt x="550" y="221"/>
                  <a:pt x="495" y="240"/>
                </a:cubicBezTo>
                <a:cubicBezTo>
                  <a:pt x="474" y="262"/>
                  <a:pt x="434" y="275"/>
                  <a:pt x="433" y="305"/>
                </a:cubicBezTo>
                <a:cubicBezTo>
                  <a:pt x="427" y="412"/>
                  <a:pt x="425" y="505"/>
                  <a:pt x="403" y="608"/>
                </a:cubicBezTo>
                <a:cubicBezTo>
                  <a:pt x="340" y="603"/>
                  <a:pt x="272" y="615"/>
                  <a:pt x="216" y="586"/>
                </a:cubicBezTo>
                <a:cubicBezTo>
                  <a:pt x="194" y="574"/>
                  <a:pt x="154" y="543"/>
                  <a:pt x="154" y="543"/>
                </a:cubicBezTo>
                <a:cubicBezTo>
                  <a:pt x="163" y="519"/>
                  <a:pt x="183" y="502"/>
                  <a:pt x="186" y="479"/>
                </a:cubicBezTo>
                <a:cubicBezTo>
                  <a:pt x="196" y="370"/>
                  <a:pt x="124" y="353"/>
                  <a:pt x="51" y="315"/>
                </a:cubicBezTo>
                <a:cubicBezTo>
                  <a:pt x="33" y="254"/>
                  <a:pt x="17" y="291"/>
                  <a:pt x="0" y="218"/>
                </a:cubicBezTo>
                <a:cubicBezTo>
                  <a:pt x="15" y="149"/>
                  <a:pt x="30" y="171"/>
                  <a:pt x="92" y="153"/>
                </a:cubicBezTo>
                <a:cubicBezTo>
                  <a:pt x="127" y="129"/>
                  <a:pt x="186" y="66"/>
                  <a:pt x="186" y="66"/>
                </a:cubicBezTo>
                <a:cubicBezTo>
                  <a:pt x="189" y="56"/>
                  <a:pt x="189" y="42"/>
                  <a:pt x="196" y="34"/>
                </a:cubicBezTo>
                <a:cubicBezTo>
                  <a:pt x="214" y="16"/>
                  <a:pt x="252" y="55"/>
                  <a:pt x="252" y="55"/>
                </a:cubicBezTo>
                <a:cubicBezTo>
                  <a:pt x="285" y="78"/>
                  <a:pt x="288" y="0"/>
                  <a:pt x="288" y="23"/>
                </a:cubicBezTo>
                <a:close/>
              </a:path>
            </a:pathLst>
          </a:custGeom>
          <a:gradFill rotWithShape="0">
            <a:gsLst>
              <a:gs pos="0">
                <a:srgbClr val="C68104"/>
              </a:gs>
              <a:gs pos="100000">
                <a:srgbClr val="603F02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5281" name="Freeform 50"/>
          <p:cNvSpPr>
            <a:spLocks/>
          </p:cNvSpPr>
          <p:nvPr/>
        </p:nvSpPr>
        <p:spPr bwMode="auto">
          <a:xfrm>
            <a:off x="5715000" y="3773488"/>
            <a:ext cx="1566863" cy="1408112"/>
          </a:xfrm>
          <a:custGeom>
            <a:avLst/>
            <a:gdLst>
              <a:gd name="T0" fmla="*/ 2147483647 w 987"/>
              <a:gd name="T1" fmla="*/ 2147483647 h 887"/>
              <a:gd name="T2" fmla="*/ 2147483647 w 987"/>
              <a:gd name="T3" fmla="*/ 2147483647 h 887"/>
              <a:gd name="T4" fmla="*/ 2147483647 w 987"/>
              <a:gd name="T5" fmla="*/ 2147483647 h 887"/>
              <a:gd name="T6" fmla="*/ 2147483647 w 987"/>
              <a:gd name="T7" fmla="*/ 2147483647 h 887"/>
              <a:gd name="T8" fmla="*/ 2147483647 w 987"/>
              <a:gd name="T9" fmla="*/ 2147483647 h 887"/>
              <a:gd name="T10" fmla="*/ 0 w 987"/>
              <a:gd name="T11" fmla="*/ 2147483647 h 887"/>
              <a:gd name="T12" fmla="*/ 2147483647 w 987"/>
              <a:gd name="T13" fmla="*/ 2147483647 h 887"/>
              <a:gd name="T14" fmla="*/ 2147483647 w 987"/>
              <a:gd name="T15" fmla="*/ 2147483647 h 887"/>
              <a:gd name="T16" fmla="*/ 2147483647 w 987"/>
              <a:gd name="T17" fmla="*/ 2147483647 h 887"/>
              <a:gd name="T18" fmla="*/ 2147483647 w 987"/>
              <a:gd name="T19" fmla="*/ 2147483647 h 887"/>
              <a:gd name="T20" fmla="*/ 2147483647 w 987"/>
              <a:gd name="T21" fmla="*/ 2147483647 h 887"/>
              <a:gd name="T22" fmla="*/ 2147483647 w 987"/>
              <a:gd name="T23" fmla="*/ 2147483647 h 887"/>
              <a:gd name="T24" fmla="*/ 2147483647 w 987"/>
              <a:gd name="T25" fmla="*/ 2147483647 h 887"/>
              <a:gd name="T26" fmla="*/ 2147483647 w 987"/>
              <a:gd name="T27" fmla="*/ 2147483647 h 887"/>
              <a:gd name="T28" fmla="*/ 2147483647 w 987"/>
              <a:gd name="T29" fmla="*/ 2147483647 h 887"/>
              <a:gd name="T30" fmla="*/ 2147483647 w 987"/>
              <a:gd name="T31" fmla="*/ 2147483647 h 887"/>
              <a:gd name="T32" fmla="*/ 2147483647 w 987"/>
              <a:gd name="T33" fmla="*/ 2147483647 h 887"/>
              <a:gd name="T34" fmla="*/ 2147483647 w 987"/>
              <a:gd name="T35" fmla="*/ 2147483647 h 887"/>
              <a:gd name="T36" fmla="*/ 2147483647 w 987"/>
              <a:gd name="T37" fmla="*/ 2147483647 h 887"/>
              <a:gd name="T38" fmla="*/ 2147483647 w 987"/>
              <a:gd name="T39" fmla="*/ 2147483647 h 887"/>
              <a:gd name="T40" fmla="*/ 2147483647 w 987"/>
              <a:gd name="T41" fmla="*/ 2147483647 h 887"/>
              <a:gd name="T42" fmla="*/ 2147483647 w 987"/>
              <a:gd name="T43" fmla="*/ 2147483647 h 887"/>
              <a:gd name="T44" fmla="*/ 2147483647 w 987"/>
              <a:gd name="T45" fmla="*/ 2147483647 h 8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987"/>
              <a:gd name="T70" fmla="*/ 0 h 887"/>
              <a:gd name="T71" fmla="*/ 987 w 987"/>
              <a:gd name="T72" fmla="*/ 887 h 88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987" h="887">
                <a:moveTo>
                  <a:pt x="251" y="6"/>
                </a:moveTo>
                <a:cubicBezTo>
                  <a:pt x="200" y="127"/>
                  <a:pt x="209" y="0"/>
                  <a:pt x="150" y="116"/>
                </a:cubicBezTo>
                <a:cubicBezTo>
                  <a:pt x="139" y="137"/>
                  <a:pt x="126" y="158"/>
                  <a:pt x="115" y="178"/>
                </a:cubicBezTo>
                <a:cubicBezTo>
                  <a:pt x="103" y="199"/>
                  <a:pt x="61" y="220"/>
                  <a:pt x="61" y="220"/>
                </a:cubicBezTo>
                <a:cubicBezTo>
                  <a:pt x="45" y="274"/>
                  <a:pt x="57" y="241"/>
                  <a:pt x="18" y="313"/>
                </a:cubicBezTo>
                <a:cubicBezTo>
                  <a:pt x="7" y="332"/>
                  <a:pt x="0" y="376"/>
                  <a:pt x="0" y="376"/>
                </a:cubicBezTo>
                <a:cubicBezTo>
                  <a:pt x="37" y="440"/>
                  <a:pt x="44" y="397"/>
                  <a:pt x="97" y="439"/>
                </a:cubicBezTo>
                <a:cubicBezTo>
                  <a:pt x="157" y="486"/>
                  <a:pt x="211" y="533"/>
                  <a:pt x="282" y="553"/>
                </a:cubicBezTo>
                <a:cubicBezTo>
                  <a:pt x="321" y="577"/>
                  <a:pt x="373" y="621"/>
                  <a:pt x="414" y="636"/>
                </a:cubicBezTo>
                <a:cubicBezTo>
                  <a:pt x="453" y="666"/>
                  <a:pt x="499" y="685"/>
                  <a:pt x="529" y="730"/>
                </a:cubicBezTo>
                <a:cubicBezTo>
                  <a:pt x="564" y="783"/>
                  <a:pt x="569" y="840"/>
                  <a:pt x="609" y="887"/>
                </a:cubicBezTo>
                <a:cubicBezTo>
                  <a:pt x="698" y="863"/>
                  <a:pt x="662" y="877"/>
                  <a:pt x="714" y="855"/>
                </a:cubicBezTo>
                <a:cubicBezTo>
                  <a:pt x="745" y="808"/>
                  <a:pt x="750" y="758"/>
                  <a:pt x="777" y="709"/>
                </a:cubicBezTo>
                <a:cubicBezTo>
                  <a:pt x="795" y="617"/>
                  <a:pt x="825" y="567"/>
                  <a:pt x="883" y="501"/>
                </a:cubicBezTo>
                <a:cubicBezTo>
                  <a:pt x="911" y="390"/>
                  <a:pt x="987" y="248"/>
                  <a:pt x="914" y="166"/>
                </a:cubicBezTo>
                <a:cubicBezTo>
                  <a:pt x="896" y="96"/>
                  <a:pt x="773" y="93"/>
                  <a:pt x="724" y="53"/>
                </a:cubicBezTo>
                <a:cubicBezTo>
                  <a:pt x="694" y="2"/>
                  <a:pt x="709" y="95"/>
                  <a:pt x="648" y="47"/>
                </a:cubicBezTo>
                <a:cubicBezTo>
                  <a:pt x="621" y="26"/>
                  <a:pt x="567" y="58"/>
                  <a:pt x="543" y="30"/>
                </a:cubicBezTo>
                <a:cubicBezTo>
                  <a:pt x="526" y="22"/>
                  <a:pt x="492" y="69"/>
                  <a:pt x="454" y="30"/>
                </a:cubicBezTo>
                <a:cubicBezTo>
                  <a:pt x="356" y="30"/>
                  <a:pt x="459" y="46"/>
                  <a:pt x="405" y="22"/>
                </a:cubicBezTo>
                <a:cubicBezTo>
                  <a:pt x="385" y="11"/>
                  <a:pt x="339" y="15"/>
                  <a:pt x="324" y="6"/>
                </a:cubicBezTo>
                <a:cubicBezTo>
                  <a:pt x="309" y="10"/>
                  <a:pt x="328" y="47"/>
                  <a:pt x="316" y="47"/>
                </a:cubicBezTo>
                <a:cubicBezTo>
                  <a:pt x="307" y="51"/>
                  <a:pt x="251" y="55"/>
                  <a:pt x="251" y="6"/>
                </a:cubicBezTo>
                <a:close/>
              </a:path>
            </a:pathLst>
          </a:custGeom>
          <a:gradFill rotWithShape="0">
            <a:gsLst>
              <a:gs pos="0">
                <a:srgbClr val="B77A3D"/>
              </a:gs>
              <a:gs pos="100000">
                <a:srgbClr val="55381C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5282" name="Freeform 51"/>
          <p:cNvSpPr>
            <a:spLocks/>
          </p:cNvSpPr>
          <p:nvPr/>
        </p:nvSpPr>
        <p:spPr bwMode="auto">
          <a:xfrm>
            <a:off x="5410200" y="4114800"/>
            <a:ext cx="1423988" cy="793750"/>
          </a:xfrm>
          <a:custGeom>
            <a:avLst/>
            <a:gdLst>
              <a:gd name="T0" fmla="*/ 2147483647 w 405"/>
              <a:gd name="T1" fmla="*/ 2147483647 h 359"/>
              <a:gd name="T2" fmla="*/ 2147483647 w 405"/>
              <a:gd name="T3" fmla="*/ 0 h 359"/>
              <a:gd name="T4" fmla="*/ 2147483647 w 405"/>
              <a:gd name="T5" fmla="*/ 2147483647 h 359"/>
              <a:gd name="T6" fmla="*/ 2147483647 w 405"/>
              <a:gd name="T7" fmla="*/ 2147483647 h 359"/>
              <a:gd name="T8" fmla="*/ 2147483647 w 405"/>
              <a:gd name="T9" fmla="*/ 2147483647 h 359"/>
              <a:gd name="T10" fmla="*/ 2147483647 w 405"/>
              <a:gd name="T11" fmla="*/ 2147483647 h 359"/>
              <a:gd name="T12" fmla="*/ 2147483647 w 405"/>
              <a:gd name="T13" fmla="*/ 2147483647 h 359"/>
              <a:gd name="T14" fmla="*/ 2147483647 w 405"/>
              <a:gd name="T15" fmla="*/ 2147483647 h 359"/>
              <a:gd name="T16" fmla="*/ 2147483647 w 405"/>
              <a:gd name="T17" fmla="*/ 2147483647 h 359"/>
              <a:gd name="T18" fmla="*/ 2147483647 w 405"/>
              <a:gd name="T19" fmla="*/ 2147483647 h 359"/>
              <a:gd name="T20" fmla="*/ 2147483647 w 405"/>
              <a:gd name="T21" fmla="*/ 2147483647 h 359"/>
              <a:gd name="T22" fmla="*/ 2147483647 w 405"/>
              <a:gd name="T23" fmla="*/ 2147483647 h 359"/>
              <a:gd name="T24" fmla="*/ 2147483647 w 405"/>
              <a:gd name="T25" fmla="*/ 2147483647 h 359"/>
              <a:gd name="T26" fmla="*/ 2147483647 w 405"/>
              <a:gd name="T27" fmla="*/ 2147483647 h 359"/>
              <a:gd name="T28" fmla="*/ 2147483647 w 405"/>
              <a:gd name="T29" fmla="*/ 2147483647 h 359"/>
              <a:gd name="T30" fmla="*/ 2147483647 w 405"/>
              <a:gd name="T31" fmla="*/ 2147483647 h 359"/>
              <a:gd name="T32" fmla="*/ 2147483647 w 405"/>
              <a:gd name="T33" fmla="*/ 2147483647 h 359"/>
              <a:gd name="T34" fmla="*/ 2147483647 w 405"/>
              <a:gd name="T35" fmla="*/ 2147483647 h 359"/>
              <a:gd name="T36" fmla="*/ 2147483647 w 405"/>
              <a:gd name="T37" fmla="*/ 2147483647 h 359"/>
              <a:gd name="T38" fmla="*/ 2147483647 w 405"/>
              <a:gd name="T39" fmla="*/ 2147483647 h 359"/>
              <a:gd name="T40" fmla="*/ 2147483647 w 405"/>
              <a:gd name="T41" fmla="*/ 2147483647 h 359"/>
              <a:gd name="T42" fmla="*/ 2147483647 w 405"/>
              <a:gd name="T43" fmla="*/ 2147483647 h 35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05"/>
              <a:gd name="T67" fmla="*/ 0 h 359"/>
              <a:gd name="T68" fmla="*/ 405 w 405"/>
              <a:gd name="T69" fmla="*/ 359 h 359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05" h="359">
                <a:moveTo>
                  <a:pt x="140" y="82"/>
                </a:moveTo>
                <a:cubicBezTo>
                  <a:pt x="180" y="44"/>
                  <a:pt x="222" y="16"/>
                  <a:pt x="275" y="0"/>
                </a:cubicBezTo>
                <a:cubicBezTo>
                  <a:pt x="285" y="2"/>
                  <a:pt x="297" y="1"/>
                  <a:pt x="305" y="7"/>
                </a:cubicBezTo>
                <a:cubicBezTo>
                  <a:pt x="307" y="9"/>
                  <a:pt x="325" y="67"/>
                  <a:pt x="327" y="74"/>
                </a:cubicBezTo>
                <a:cubicBezTo>
                  <a:pt x="330" y="94"/>
                  <a:pt x="325" y="116"/>
                  <a:pt x="335" y="134"/>
                </a:cubicBezTo>
                <a:cubicBezTo>
                  <a:pt x="340" y="143"/>
                  <a:pt x="357" y="135"/>
                  <a:pt x="365" y="142"/>
                </a:cubicBezTo>
                <a:cubicBezTo>
                  <a:pt x="378" y="154"/>
                  <a:pt x="394" y="187"/>
                  <a:pt x="394" y="187"/>
                </a:cubicBezTo>
                <a:cubicBezTo>
                  <a:pt x="397" y="199"/>
                  <a:pt x="405" y="212"/>
                  <a:pt x="402" y="224"/>
                </a:cubicBezTo>
                <a:cubicBezTo>
                  <a:pt x="398" y="237"/>
                  <a:pt x="357" y="245"/>
                  <a:pt x="350" y="247"/>
                </a:cubicBezTo>
                <a:cubicBezTo>
                  <a:pt x="345" y="248"/>
                  <a:pt x="285" y="260"/>
                  <a:pt x="267" y="269"/>
                </a:cubicBezTo>
                <a:cubicBezTo>
                  <a:pt x="241" y="282"/>
                  <a:pt x="218" y="311"/>
                  <a:pt x="200" y="329"/>
                </a:cubicBezTo>
                <a:cubicBezTo>
                  <a:pt x="187" y="342"/>
                  <a:pt x="155" y="359"/>
                  <a:pt x="155" y="359"/>
                </a:cubicBezTo>
                <a:cubicBezTo>
                  <a:pt x="91" y="348"/>
                  <a:pt x="72" y="350"/>
                  <a:pt x="110" y="291"/>
                </a:cubicBezTo>
                <a:cubicBezTo>
                  <a:pt x="99" y="233"/>
                  <a:pt x="112" y="263"/>
                  <a:pt x="58" y="209"/>
                </a:cubicBezTo>
                <a:cubicBezTo>
                  <a:pt x="45" y="196"/>
                  <a:pt x="28" y="164"/>
                  <a:pt x="28" y="164"/>
                </a:cubicBezTo>
                <a:cubicBezTo>
                  <a:pt x="38" y="113"/>
                  <a:pt x="0" y="8"/>
                  <a:pt x="65" y="52"/>
                </a:cubicBezTo>
                <a:cubicBezTo>
                  <a:pt x="77" y="70"/>
                  <a:pt x="89" y="121"/>
                  <a:pt x="95" y="127"/>
                </a:cubicBezTo>
                <a:cubicBezTo>
                  <a:pt x="101" y="133"/>
                  <a:pt x="110" y="132"/>
                  <a:pt x="118" y="134"/>
                </a:cubicBezTo>
                <a:cubicBezTo>
                  <a:pt x="125" y="127"/>
                  <a:pt x="136" y="122"/>
                  <a:pt x="140" y="112"/>
                </a:cubicBezTo>
                <a:cubicBezTo>
                  <a:pt x="147" y="93"/>
                  <a:pt x="138" y="69"/>
                  <a:pt x="148" y="52"/>
                </a:cubicBezTo>
                <a:cubicBezTo>
                  <a:pt x="153" y="44"/>
                  <a:pt x="165" y="65"/>
                  <a:pt x="163" y="74"/>
                </a:cubicBezTo>
                <a:cubicBezTo>
                  <a:pt x="161" y="82"/>
                  <a:pt x="148" y="79"/>
                  <a:pt x="140" y="82"/>
                </a:cubicBezTo>
                <a:close/>
              </a:path>
            </a:pathLst>
          </a:custGeom>
          <a:gradFill rotWithShape="0">
            <a:gsLst>
              <a:gs pos="0">
                <a:srgbClr val="C28548"/>
              </a:gs>
              <a:gs pos="100000">
                <a:srgbClr val="5A3E2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5283" name="Freeform 52"/>
          <p:cNvSpPr>
            <a:spLocks/>
          </p:cNvSpPr>
          <p:nvPr/>
        </p:nvSpPr>
        <p:spPr bwMode="auto">
          <a:xfrm>
            <a:off x="5948363" y="4876800"/>
            <a:ext cx="1924050" cy="533400"/>
          </a:xfrm>
          <a:custGeom>
            <a:avLst/>
            <a:gdLst>
              <a:gd name="T0" fmla="*/ 0 w 1212"/>
              <a:gd name="T1" fmla="*/ 0 h 336"/>
              <a:gd name="T2" fmla="*/ 2147483647 w 1212"/>
              <a:gd name="T3" fmla="*/ 2147483647 h 336"/>
              <a:gd name="T4" fmla="*/ 2147483647 w 1212"/>
              <a:gd name="T5" fmla="*/ 2147483647 h 336"/>
              <a:gd name="T6" fmla="*/ 2147483647 w 1212"/>
              <a:gd name="T7" fmla="*/ 2147483647 h 336"/>
              <a:gd name="T8" fmla="*/ 2147483647 w 1212"/>
              <a:gd name="T9" fmla="*/ 2147483647 h 336"/>
              <a:gd name="T10" fmla="*/ 2147483647 w 1212"/>
              <a:gd name="T11" fmla="*/ 2147483647 h 336"/>
              <a:gd name="T12" fmla="*/ 2147483647 w 1212"/>
              <a:gd name="T13" fmla="*/ 2147483647 h 336"/>
              <a:gd name="T14" fmla="*/ 2147483647 w 1212"/>
              <a:gd name="T15" fmla="*/ 2147483647 h 336"/>
              <a:gd name="T16" fmla="*/ 2147483647 w 1212"/>
              <a:gd name="T17" fmla="*/ 2147483647 h 336"/>
              <a:gd name="T18" fmla="*/ 2147483647 w 1212"/>
              <a:gd name="T19" fmla="*/ 2147483647 h 336"/>
              <a:gd name="T20" fmla="*/ 2147483647 w 1212"/>
              <a:gd name="T21" fmla="*/ 2147483647 h 336"/>
              <a:gd name="T22" fmla="*/ 2147483647 w 1212"/>
              <a:gd name="T23" fmla="*/ 2147483647 h 336"/>
              <a:gd name="T24" fmla="*/ 2147483647 w 1212"/>
              <a:gd name="T25" fmla="*/ 2147483647 h 336"/>
              <a:gd name="T26" fmla="*/ 2147483647 w 1212"/>
              <a:gd name="T27" fmla="*/ 2147483647 h 3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212"/>
              <a:gd name="T43" fmla="*/ 0 h 336"/>
              <a:gd name="T44" fmla="*/ 1212 w 1212"/>
              <a:gd name="T45" fmla="*/ 336 h 3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212" h="336">
                <a:moveTo>
                  <a:pt x="0" y="0"/>
                </a:moveTo>
                <a:cubicBezTo>
                  <a:pt x="22" y="15"/>
                  <a:pt x="31" y="38"/>
                  <a:pt x="52" y="52"/>
                </a:cubicBezTo>
                <a:cubicBezTo>
                  <a:pt x="61" y="66"/>
                  <a:pt x="70" y="75"/>
                  <a:pt x="84" y="84"/>
                </a:cubicBezTo>
                <a:cubicBezTo>
                  <a:pt x="92" y="96"/>
                  <a:pt x="116" y="112"/>
                  <a:pt x="116" y="112"/>
                </a:cubicBezTo>
                <a:cubicBezTo>
                  <a:pt x="138" y="145"/>
                  <a:pt x="207" y="172"/>
                  <a:pt x="244" y="188"/>
                </a:cubicBezTo>
                <a:cubicBezTo>
                  <a:pt x="252" y="191"/>
                  <a:pt x="261" y="191"/>
                  <a:pt x="268" y="196"/>
                </a:cubicBezTo>
                <a:cubicBezTo>
                  <a:pt x="344" y="247"/>
                  <a:pt x="414" y="266"/>
                  <a:pt x="500" y="292"/>
                </a:cubicBezTo>
                <a:cubicBezTo>
                  <a:pt x="564" y="311"/>
                  <a:pt x="630" y="328"/>
                  <a:pt x="696" y="336"/>
                </a:cubicBezTo>
                <a:cubicBezTo>
                  <a:pt x="763" y="335"/>
                  <a:pt x="829" y="335"/>
                  <a:pt x="896" y="332"/>
                </a:cubicBezTo>
                <a:cubicBezTo>
                  <a:pt x="917" y="331"/>
                  <a:pt x="939" y="321"/>
                  <a:pt x="960" y="316"/>
                </a:cubicBezTo>
                <a:cubicBezTo>
                  <a:pt x="986" y="310"/>
                  <a:pt x="1004" y="311"/>
                  <a:pt x="1032" y="308"/>
                </a:cubicBezTo>
                <a:cubicBezTo>
                  <a:pt x="1068" y="304"/>
                  <a:pt x="1106" y="297"/>
                  <a:pt x="1140" y="284"/>
                </a:cubicBezTo>
                <a:cubicBezTo>
                  <a:pt x="1212" y="257"/>
                  <a:pt x="1104" y="293"/>
                  <a:pt x="1172" y="272"/>
                </a:cubicBezTo>
                <a:cubicBezTo>
                  <a:pt x="1180" y="270"/>
                  <a:pt x="1196" y="264"/>
                  <a:pt x="1196" y="26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5284" name="Freeform 53"/>
          <p:cNvSpPr>
            <a:spLocks/>
          </p:cNvSpPr>
          <p:nvPr/>
        </p:nvSpPr>
        <p:spPr bwMode="auto">
          <a:xfrm>
            <a:off x="5630863" y="4648200"/>
            <a:ext cx="1303337" cy="995363"/>
          </a:xfrm>
          <a:custGeom>
            <a:avLst/>
            <a:gdLst>
              <a:gd name="T0" fmla="*/ 2147483647 w 821"/>
              <a:gd name="T1" fmla="*/ 2147483647 h 627"/>
              <a:gd name="T2" fmla="*/ 2147483647 w 821"/>
              <a:gd name="T3" fmla="*/ 2147483647 h 627"/>
              <a:gd name="T4" fmla="*/ 2147483647 w 821"/>
              <a:gd name="T5" fmla="*/ 2147483647 h 627"/>
              <a:gd name="T6" fmla="*/ 2147483647 w 821"/>
              <a:gd name="T7" fmla="*/ 2147483647 h 627"/>
              <a:gd name="T8" fmla="*/ 2147483647 w 821"/>
              <a:gd name="T9" fmla="*/ 2147483647 h 627"/>
              <a:gd name="T10" fmla="*/ 0 w 821"/>
              <a:gd name="T11" fmla="*/ 2147483647 h 627"/>
              <a:gd name="T12" fmla="*/ 2147483647 w 821"/>
              <a:gd name="T13" fmla="*/ 2147483647 h 627"/>
              <a:gd name="T14" fmla="*/ 2147483647 w 821"/>
              <a:gd name="T15" fmla="*/ 2147483647 h 627"/>
              <a:gd name="T16" fmla="*/ 2147483647 w 821"/>
              <a:gd name="T17" fmla="*/ 2147483647 h 627"/>
              <a:gd name="T18" fmla="*/ 2147483647 w 821"/>
              <a:gd name="T19" fmla="*/ 2147483647 h 627"/>
              <a:gd name="T20" fmla="*/ 2147483647 w 821"/>
              <a:gd name="T21" fmla="*/ 2147483647 h 627"/>
              <a:gd name="T22" fmla="*/ 2147483647 w 821"/>
              <a:gd name="T23" fmla="*/ 2147483647 h 627"/>
              <a:gd name="T24" fmla="*/ 2147483647 w 821"/>
              <a:gd name="T25" fmla="*/ 2147483647 h 627"/>
              <a:gd name="T26" fmla="*/ 2147483647 w 821"/>
              <a:gd name="T27" fmla="*/ 2147483647 h 627"/>
              <a:gd name="T28" fmla="*/ 2147483647 w 821"/>
              <a:gd name="T29" fmla="*/ 2147483647 h 627"/>
              <a:gd name="T30" fmla="*/ 2147483647 w 821"/>
              <a:gd name="T31" fmla="*/ 2147483647 h 627"/>
              <a:gd name="T32" fmla="*/ 2147483647 w 821"/>
              <a:gd name="T33" fmla="*/ 2147483647 h 627"/>
              <a:gd name="T34" fmla="*/ 2147483647 w 821"/>
              <a:gd name="T35" fmla="*/ 2147483647 h 627"/>
              <a:gd name="T36" fmla="*/ 2147483647 w 821"/>
              <a:gd name="T37" fmla="*/ 2147483647 h 627"/>
              <a:gd name="T38" fmla="*/ 2147483647 w 821"/>
              <a:gd name="T39" fmla="*/ 2147483647 h 627"/>
              <a:gd name="T40" fmla="*/ 2147483647 w 821"/>
              <a:gd name="T41" fmla="*/ 2147483647 h 627"/>
              <a:gd name="T42" fmla="*/ 2147483647 w 821"/>
              <a:gd name="T43" fmla="*/ 2147483647 h 62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821"/>
              <a:gd name="T67" fmla="*/ 0 h 627"/>
              <a:gd name="T68" fmla="*/ 821 w 821"/>
              <a:gd name="T69" fmla="*/ 627 h 62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821" h="627">
                <a:moveTo>
                  <a:pt x="294" y="44"/>
                </a:moveTo>
                <a:cubicBezTo>
                  <a:pt x="248" y="107"/>
                  <a:pt x="188" y="163"/>
                  <a:pt x="135" y="223"/>
                </a:cubicBezTo>
                <a:cubicBezTo>
                  <a:pt x="125" y="234"/>
                  <a:pt x="114" y="245"/>
                  <a:pt x="103" y="256"/>
                </a:cubicBezTo>
                <a:cubicBezTo>
                  <a:pt x="93" y="266"/>
                  <a:pt x="55" y="277"/>
                  <a:pt x="55" y="277"/>
                </a:cubicBezTo>
                <a:cubicBezTo>
                  <a:pt x="40" y="305"/>
                  <a:pt x="51" y="288"/>
                  <a:pt x="16" y="326"/>
                </a:cubicBezTo>
                <a:cubicBezTo>
                  <a:pt x="6" y="335"/>
                  <a:pt x="0" y="358"/>
                  <a:pt x="0" y="358"/>
                </a:cubicBezTo>
                <a:cubicBezTo>
                  <a:pt x="33" y="392"/>
                  <a:pt x="39" y="369"/>
                  <a:pt x="87" y="391"/>
                </a:cubicBezTo>
                <a:cubicBezTo>
                  <a:pt x="141" y="416"/>
                  <a:pt x="186" y="516"/>
                  <a:pt x="250" y="526"/>
                </a:cubicBezTo>
                <a:cubicBezTo>
                  <a:pt x="285" y="539"/>
                  <a:pt x="310" y="559"/>
                  <a:pt x="347" y="567"/>
                </a:cubicBezTo>
                <a:cubicBezTo>
                  <a:pt x="382" y="582"/>
                  <a:pt x="386" y="576"/>
                  <a:pt x="412" y="599"/>
                </a:cubicBezTo>
                <a:cubicBezTo>
                  <a:pt x="444" y="627"/>
                  <a:pt x="513" y="599"/>
                  <a:pt x="549" y="624"/>
                </a:cubicBezTo>
                <a:cubicBezTo>
                  <a:pt x="629" y="612"/>
                  <a:pt x="597" y="619"/>
                  <a:pt x="643" y="607"/>
                </a:cubicBezTo>
                <a:cubicBezTo>
                  <a:pt x="671" y="583"/>
                  <a:pt x="675" y="557"/>
                  <a:pt x="700" y="531"/>
                </a:cubicBezTo>
                <a:cubicBezTo>
                  <a:pt x="716" y="484"/>
                  <a:pt x="743" y="458"/>
                  <a:pt x="795" y="423"/>
                </a:cubicBezTo>
                <a:cubicBezTo>
                  <a:pt x="821" y="366"/>
                  <a:pt x="821" y="309"/>
                  <a:pt x="755" y="266"/>
                </a:cubicBezTo>
                <a:cubicBezTo>
                  <a:pt x="739" y="230"/>
                  <a:pt x="697" y="211"/>
                  <a:pt x="652" y="190"/>
                </a:cubicBezTo>
                <a:cubicBezTo>
                  <a:pt x="625" y="164"/>
                  <a:pt x="643" y="178"/>
                  <a:pt x="588" y="153"/>
                </a:cubicBezTo>
                <a:cubicBezTo>
                  <a:pt x="564" y="142"/>
                  <a:pt x="546" y="118"/>
                  <a:pt x="524" y="104"/>
                </a:cubicBezTo>
                <a:cubicBezTo>
                  <a:pt x="509" y="72"/>
                  <a:pt x="471" y="59"/>
                  <a:pt x="437" y="39"/>
                </a:cubicBezTo>
                <a:cubicBezTo>
                  <a:pt x="372" y="0"/>
                  <a:pt x="415" y="13"/>
                  <a:pt x="366" y="1"/>
                </a:cubicBezTo>
                <a:cubicBezTo>
                  <a:pt x="347" y="3"/>
                  <a:pt x="326" y="1"/>
                  <a:pt x="309" y="7"/>
                </a:cubicBezTo>
                <a:cubicBezTo>
                  <a:pt x="302" y="9"/>
                  <a:pt x="294" y="69"/>
                  <a:pt x="294" y="44"/>
                </a:cubicBezTo>
                <a:close/>
              </a:path>
            </a:pathLst>
          </a:custGeom>
          <a:gradFill rotWithShape="0">
            <a:gsLst>
              <a:gs pos="0">
                <a:srgbClr val="C28548"/>
              </a:gs>
              <a:gs pos="100000">
                <a:srgbClr val="5A3E2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5285" name="Freeform 54"/>
          <p:cNvSpPr>
            <a:spLocks/>
          </p:cNvSpPr>
          <p:nvPr/>
        </p:nvSpPr>
        <p:spPr bwMode="auto">
          <a:xfrm>
            <a:off x="6781800" y="4938713"/>
            <a:ext cx="890587" cy="731837"/>
          </a:xfrm>
          <a:custGeom>
            <a:avLst/>
            <a:gdLst>
              <a:gd name="T0" fmla="*/ 2147483647 w 561"/>
              <a:gd name="T1" fmla="*/ 2147483647 h 461"/>
              <a:gd name="T2" fmla="*/ 2147483647 w 561"/>
              <a:gd name="T3" fmla="*/ 2147483647 h 461"/>
              <a:gd name="T4" fmla="*/ 2147483647 w 561"/>
              <a:gd name="T5" fmla="*/ 2147483647 h 461"/>
              <a:gd name="T6" fmla="*/ 2147483647 w 561"/>
              <a:gd name="T7" fmla="*/ 2147483647 h 461"/>
              <a:gd name="T8" fmla="*/ 2147483647 w 561"/>
              <a:gd name="T9" fmla="*/ 2147483647 h 461"/>
              <a:gd name="T10" fmla="*/ 2147483647 w 561"/>
              <a:gd name="T11" fmla="*/ 2147483647 h 461"/>
              <a:gd name="T12" fmla="*/ 2147483647 w 561"/>
              <a:gd name="T13" fmla="*/ 2147483647 h 461"/>
              <a:gd name="T14" fmla="*/ 2147483647 w 561"/>
              <a:gd name="T15" fmla="*/ 2147483647 h 461"/>
              <a:gd name="T16" fmla="*/ 2147483647 w 561"/>
              <a:gd name="T17" fmla="*/ 2147483647 h 461"/>
              <a:gd name="T18" fmla="*/ 2147483647 w 561"/>
              <a:gd name="T19" fmla="*/ 2147483647 h 461"/>
              <a:gd name="T20" fmla="*/ 2147483647 w 561"/>
              <a:gd name="T21" fmla="*/ 2147483647 h 461"/>
              <a:gd name="T22" fmla="*/ 2147483647 w 561"/>
              <a:gd name="T23" fmla="*/ 2147483647 h 461"/>
              <a:gd name="T24" fmla="*/ 2147483647 w 561"/>
              <a:gd name="T25" fmla="*/ 2147483647 h 461"/>
              <a:gd name="T26" fmla="*/ 2147483647 w 561"/>
              <a:gd name="T27" fmla="*/ 2147483647 h 461"/>
              <a:gd name="T28" fmla="*/ 2147483647 w 561"/>
              <a:gd name="T29" fmla="*/ 2147483647 h 461"/>
              <a:gd name="T30" fmla="*/ 2147483647 w 561"/>
              <a:gd name="T31" fmla="*/ 2147483647 h 461"/>
              <a:gd name="T32" fmla="*/ 2147483647 w 561"/>
              <a:gd name="T33" fmla="*/ 2147483647 h 461"/>
              <a:gd name="T34" fmla="*/ 2147483647 w 561"/>
              <a:gd name="T35" fmla="*/ 2147483647 h 461"/>
              <a:gd name="T36" fmla="*/ 2147483647 w 561"/>
              <a:gd name="T37" fmla="*/ 2147483647 h 461"/>
              <a:gd name="T38" fmla="*/ 2147483647 w 561"/>
              <a:gd name="T39" fmla="*/ 2147483647 h 461"/>
              <a:gd name="T40" fmla="*/ 2147483647 w 561"/>
              <a:gd name="T41" fmla="*/ 2147483647 h 461"/>
              <a:gd name="T42" fmla="*/ 2147483647 w 561"/>
              <a:gd name="T43" fmla="*/ 2147483647 h 461"/>
              <a:gd name="T44" fmla="*/ 2147483647 w 561"/>
              <a:gd name="T45" fmla="*/ 2147483647 h 461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61"/>
              <a:gd name="T70" fmla="*/ 0 h 461"/>
              <a:gd name="T71" fmla="*/ 561 w 561"/>
              <a:gd name="T72" fmla="*/ 461 h 461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61" h="461">
                <a:moveTo>
                  <a:pt x="166" y="149"/>
                </a:moveTo>
                <a:cubicBezTo>
                  <a:pt x="170" y="144"/>
                  <a:pt x="243" y="88"/>
                  <a:pt x="270" y="73"/>
                </a:cubicBezTo>
                <a:cubicBezTo>
                  <a:pt x="297" y="58"/>
                  <a:pt x="311" y="58"/>
                  <a:pt x="326" y="57"/>
                </a:cubicBezTo>
                <a:cubicBezTo>
                  <a:pt x="338" y="59"/>
                  <a:pt x="352" y="58"/>
                  <a:pt x="361" y="65"/>
                </a:cubicBezTo>
                <a:cubicBezTo>
                  <a:pt x="364" y="67"/>
                  <a:pt x="385" y="132"/>
                  <a:pt x="388" y="140"/>
                </a:cubicBezTo>
                <a:cubicBezTo>
                  <a:pt x="391" y="163"/>
                  <a:pt x="385" y="188"/>
                  <a:pt x="397" y="208"/>
                </a:cubicBezTo>
                <a:cubicBezTo>
                  <a:pt x="403" y="218"/>
                  <a:pt x="423" y="209"/>
                  <a:pt x="433" y="217"/>
                </a:cubicBezTo>
                <a:cubicBezTo>
                  <a:pt x="448" y="230"/>
                  <a:pt x="532" y="246"/>
                  <a:pt x="532" y="246"/>
                </a:cubicBezTo>
                <a:cubicBezTo>
                  <a:pt x="536" y="260"/>
                  <a:pt x="561" y="298"/>
                  <a:pt x="557" y="311"/>
                </a:cubicBezTo>
                <a:cubicBezTo>
                  <a:pt x="553" y="326"/>
                  <a:pt x="484" y="365"/>
                  <a:pt x="476" y="367"/>
                </a:cubicBezTo>
                <a:cubicBezTo>
                  <a:pt x="470" y="368"/>
                  <a:pt x="376" y="398"/>
                  <a:pt x="354" y="408"/>
                </a:cubicBezTo>
                <a:cubicBezTo>
                  <a:pt x="324" y="422"/>
                  <a:pt x="258" y="407"/>
                  <a:pt x="237" y="427"/>
                </a:cubicBezTo>
                <a:cubicBezTo>
                  <a:pt x="222" y="442"/>
                  <a:pt x="184" y="461"/>
                  <a:pt x="184" y="461"/>
                </a:cubicBezTo>
                <a:cubicBezTo>
                  <a:pt x="108" y="449"/>
                  <a:pt x="85" y="451"/>
                  <a:pt x="130" y="384"/>
                </a:cubicBezTo>
                <a:cubicBezTo>
                  <a:pt x="117" y="319"/>
                  <a:pt x="133" y="353"/>
                  <a:pt x="69" y="292"/>
                </a:cubicBezTo>
                <a:cubicBezTo>
                  <a:pt x="53" y="278"/>
                  <a:pt x="33" y="242"/>
                  <a:pt x="33" y="242"/>
                </a:cubicBezTo>
                <a:cubicBezTo>
                  <a:pt x="45" y="184"/>
                  <a:pt x="0" y="66"/>
                  <a:pt x="77" y="116"/>
                </a:cubicBezTo>
                <a:cubicBezTo>
                  <a:pt x="91" y="136"/>
                  <a:pt x="105" y="193"/>
                  <a:pt x="113" y="200"/>
                </a:cubicBezTo>
                <a:cubicBezTo>
                  <a:pt x="120" y="207"/>
                  <a:pt x="130" y="206"/>
                  <a:pt x="140" y="208"/>
                </a:cubicBezTo>
                <a:cubicBezTo>
                  <a:pt x="148" y="200"/>
                  <a:pt x="161" y="194"/>
                  <a:pt x="166" y="183"/>
                </a:cubicBezTo>
                <a:cubicBezTo>
                  <a:pt x="174" y="162"/>
                  <a:pt x="173" y="96"/>
                  <a:pt x="218" y="73"/>
                </a:cubicBezTo>
                <a:cubicBezTo>
                  <a:pt x="209" y="0"/>
                  <a:pt x="196" y="130"/>
                  <a:pt x="193" y="140"/>
                </a:cubicBezTo>
                <a:cubicBezTo>
                  <a:pt x="191" y="149"/>
                  <a:pt x="175" y="146"/>
                  <a:pt x="166" y="149"/>
                </a:cubicBez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C68104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5286" name="Freeform 55"/>
          <p:cNvSpPr>
            <a:spLocks/>
          </p:cNvSpPr>
          <p:nvPr/>
        </p:nvSpPr>
        <p:spPr bwMode="auto">
          <a:xfrm>
            <a:off x="7467600" y="5045075"/>
            <a:ext cx="304800" cy="384175"/>
          </a:xfrm>
          <a:custGeom>
            <a:avLst/>
            <a:gdLst>
              <a:gd name="T0" fmla="*/ 2147483647 w 192"/>
              <a:gd name="T1" fmla="*/ 2147483647 h 242"/>
              <a:gd name="T2" fmla="*/ 2147483647 w 192"/>
              <a:gd name="T3" fmla="*/ 2147483647 h 242"/>
              <a:gd name="T4" fmla="*/ 2147483647 w 192"/>
              <a:gd name="T5" fmla="*/ 2147483647 h 242"/>
              <a:gd name="T6" fmla="*/ 2147483647 w 192"/>
              <a:gd name="T7" fmla="*/ 2147483647 h 242"/>
              <a:gd name="T8" fmla="*/ 2147483647 w 192"/>
              <a:gd name="T9" fmla="*/ 2147483647 h 242"/>
              <a:gd name="T10" fmla="*/ 2147483647 w 192"/>
              <a:gd name="T11" fmla="*/ 2147483647 h 242"/>
              <a:gd name="T12" fmla="*/ 2147483647 w 192"/>
              <a:gd name="T13" fmla="*/ 2147483647 h 242"/>
              <a:gd name="T14" fmla="*/ 2147483647 w 192"/>
              <a:gd name="T15" fmla="*/ 2147483647 h 242"/>
              <a:gd name="T16" fmla="*/ 2147483647 w 192"/>
              <a:gd name="T17" fmla="*/ 2147483647 h 242"/>
              <a:gd name="T18" fmla="*/ 2147483647 w 192"/>
              <a:gd name="T19" fmla="*/ 2147483647 h 24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92"/>
              <a:gd name="T31" fmla="*/ 0 h 242"/>
              <a:gd name="T32" fmla="*/ 192 w 192"/>
              <a:gd name="T33" fmla="*/ 242 h 24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92" h="242">
                <a:moveTo>
                  <a:pt x="12" y="5"/>
                </a:moveTo>
                <a:cubicBezTo>
                  <a:pt x="42" y="7"/>
                  <a:pt x="74" y="0"/>
                  <a:pt x="102" y="12"/>
                </a:cubicBezTo>
                <a:cubicBezTo>
                  <a:pt x="119" y="19"/>
                  <a:pt x="122" y="42"/>
                  <a:pt x="132" y="57"/>
                </a:cubicBezTo>
                <a:cubicBezTo>
                  <a:pt x="137" y="65"/>
                  <a:pt x="147" y="80"/>
                  <a:pt x="147" y="80"/>
                </a:cubicBezTo>
                <a:cubicBezTo>
                  <a:pt x="156" y="108"/>
                  <a:pt x="175" y="123"/>
                  <a:pt x="192" y="147"/>
                </a:cubicBezTo>
                <a:cubicBezTo>
                  <a:pt x="179" y="185"/>
                  <a:pt x="164" y="170"/>
                  <a:pt x="132" y="192"/>
                </a:cubicBezTo>
                <a:cubicBezTo>
                  <a:pt x="117" y="234"/>
                  <a:pt x="136" y="242"/>
                  <a:pt x="87" y="229"/>
                </a:cubicBezTo>
                <a:cubicBezTo>
                  <a:pt x="81" y="210"/>
                  <a:pt x="70" y="178"/>
                  <a:pt x="57" y="162"/>
                </a:cubicBezTo>
                <a:cubicBezTo>
                  <a:pt x="45" y="147"/>
                  <a:pt x="26" y="138"/>
                  <a:pt x="12" y="125"/>
                </a:cubicBezTo>
                <a:cubicBezTo>
                  <a:pt x="0" y="85"/>
                  <a:pt x="12" y="46"/>
                  <a:pt x="12" y="5"/>
                </a:cubicBezTo>
                <a:close/>
              </a:path>
            </a:pathLst>
          </a:custGeom>
          <a:solidFill>
            <a:srgbClr val="C6810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5287" name="Freeform 56"/>
          <p:cNvSpPr>
            <a:spLocks/>
          </p:cNvSpPr>
          <p:nvPr/>
        </p:nvSpPr>
        <p:spPr bwMode="auto">
          <a:xfrm>
            <a:off x="5943600" y="4343400"/>
            <a:ext cx="228600" cy="304800"/>
          </a:xfrm>
          <a:custGeom>
            <a:avLst/>
            <a:gdLst>
              <a:gd name="T0" fmla="*/ 2147483647 w 60"/>
              <a:gd name="T1" fmla="*/ 2147483647 h 119"/>
              <a:gd name="T2" fmla="*/ 2147483647 w 60"/>
              <a:gd name="T3" fmla="*/ 2147483647 h 119"/>
              <a:gd name="T4" fmla="*/ 2147483647 w 60"/>
              <a:gd name="T5" fmla="*/ 2147483647 h 119"/>
              <a:gd name="T6" fmla="*/ 2147483647 w 60"/>
              <a:gd name="T7" fmla="*/ 2147483647 h 119"/>
              <a:gd name="T8" fmla="*/ 2147483647 w 60"/>
              <a:gd name="T9" fmla="*/ 0 h 119"/>
              <a:gd name="T10" fmla="*/ 2147483647 w 60"/>
              <a:gd name="T11" fmla="*/ 2147483647 h 1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0"/>
              <a:gd name="T19" fmla="*/ 0 h 119"/>
              <a:gd name="T20" fmla="*/ 60 w 60"/>
              <a:gd name="T21" fmla="*/ 119 h 11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0" h="119">
                <a:moveTo>
                  <a:pt x="14" y="6"/>
                </a:moveTo>
                <a:cubicBezTo>
                  <a:pt x="12" y="30"/>
                  <a:pt x="11" y="49"/>
                  <a:pt x="5" y="72"/>
                </a:cubicBezTo>
                <a:cubicBezTo>
                  <a:pt x="6" y="82"/>
                  <a:pt x="0" y="96"/>
                  <a:pt x="8" y="102"/>
                </a:cubicBezTo>
                <a:cubicBezTo>
                  <a:pt x="28" y="119"/>
                  <a:pt x="37" y="100"/>
                  <a:pt x="44" y="90"/>
                </a:cubicBezTo>
                <a:cubicBezTo>
                  <a:pt x="52" y="57"/>
                  <a:pt x="60" y="21"/>
                  <a:pt x="29" y="0"/>
                </a:cubicBezTo>
                <a:cubicBezTo>
                  <a:pt x="16" y="3"/>
                  <a:pt x="20" y="0"/>
                  <a:pt x="14" y="6"/>
                </a:cubicBezTo>
                <a:close/>
              </a:path>
            </a:pathLst>
          </a:custGeom>
          <a:solidFill>
            <a:srgbClr val="85D6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5288" name="Freeform 57"/>
          <p:cNvSpPr>
            <a:spLocks/>
          </p:cNvSpPr>
          <p:nvPr/>
        </p:nvSpPr>
        <p:spPr bwMode="auto">
          <a:xfrm>
            <a:off x="5362575" y="3660775"/>
            <a:ext cx="788988" cy="1095375"/>
          </a:xfrm>
          <a:custGeom>
            <a:avLst/>
            <a:gdLst>
              <a:gd name="T0" fmla="*/ 2147483647 w 497"/>
              <a:gd name="T1" fmla="*/ 2147483647 h 690"/>
              <a:gd name="T2" fmla="*/ 2147483647 w 497"/>
              <a:gd name="T3" fmla="*/ 2147483647 h 690"/>
              <a:gd name="T4" fmla="*/ 2147483647 w 497"/>
              <a:gd name="T5" fmla="*/ 2147483647 h 690"/>
              <a:gd name="T6" fmla="*/ 2147483647 w 497"/>
              <a:gd name="T7" fmla="*/ 2147483647 h 690"/>
              <a:gd name="T8" fmla="*/ 2147483647 w 497"/>
              <a:gd name="T9" fmla="*/ 2147483647 h 690"/>
              <a:gd name="T10" fmla="*/ 2147483647 w 497"/>
              <a:gd name="T11" fmla="*/ 2147483647 h 690"/>
              <a:gd name="T12" fmla="*/ 2147483647 w 497"/>
              <a:gd name="T13" fmla="*/ 2147483647 h 690"/>
              <a:gd name="T14" fmla="*/ 2147483647 w 497"/>
              <a:gd name="T15" fmla="*/ 2147483647 h 690"/>
              <a:gd name="T16" fmla="*/ 2147483647 w 497"/>
              <a:gd name="T17" fmla="*/ 2147483647 h 690"/>
              <a:gd name="T18" fmla="*/ 2147483647 w 497"/>
              <a:gd name="T19" fmla="*/ 2147483647 h 690"/>
              <a:gd name="T20" fmla="*/ 2147483647 w 497"/>
              <a:gd name="T21" fmla="*/ 2147483647 h 690"/>
              <a:gd name="T22" fmla="*/ 2147483647 w 497"/>
              <a:gd name="T23" fmla="*/ 2147483647 h 690"/>
              <a:gd name="T24" fmla="*/ 0 w 497"/>
              <a:gd name="T25" fmla="*/ 2147483647 h 690"/>
              <a:gd name="T26" fmla="*/ 2147483647 w 497"/>
              <a:gd name="T27" fmla="*/ 2147483647 h 69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97"/>
              <a:gd name="T43" fmla="*/ 0 h 690"/>
              <a:gd name="T44" fmla="*/ 497 w 497"/>
              <a:gd name="T45" fmla="*/ 690 h 69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97" h="690">
                <a:moveTo>
                  <a:pt x="100" y="69"/>
                </a:moveTo>
                <a:cubicBezTo>
                  <a:pt x="163" y="99"/>
                  <a:pt x="203" y="0"/>
                  <a:pt x="247" y="46"/>
                </a:cubicBezTo>
                <a:cubicBezTo>
                  <a:pt x="250" y="56"/>
                  <a:pt x="247" y="69"/>
                  <a:pt x="258" y="77"/>
                </a:cubicBezTo>
                <a:cubicBezTo>
                  <a:pt x="268" y="87"/>
                  <a:pt x="290" y="87"/>
                  <a:pt x="303" y="93"/>
                </a:cubicBezTo>
                <a:cubicBezTo>
                  <a:pt x="427" y="151"/>
                  <a:pt x="349" y="134"/>
                  <a:pt x="441" y="149"/>
                </a:cubicBezTo>
                <a:cubicBezTo>
                  <a:pt x="457" y="204"/>
                  <a:pt x="463" y="259"/>
                  <a:pt x="418" y="308"/>
                </a:cubicBezTo>
                <a:cubicBezTo>
                  <a:pt x="358" y="433"/>
                  <a:pt x="497" y="614"/>
                  <a:pt x="339" y="690"/>
                </a:cubicBezTo>
                <a:cubicBezTo>
                  <a:pt x="328" y="668"/>
                  <a:pt x="320" y="634"/>
                  <a:pt x="293" y="619"/>
                </a:cubicBezTo>
                <a:cubicBezTo>
                  <a:pt x="284" y="613"/>
                  <a:pt x="268" y="614"/>
                  <a:pt x="258" y="610"/>
                </a:cubicBezTo>
                <a:cubicBezTo>
                  <a:pt x="147" y="567"/>
                  <a:pt x="232" y="587"/>
                  <a:pt x="156" y="571"/>
                </a:cubicBezTo>
                <a:cubicBezTo>
                  <a:pt x="119" y="488"/>
                  <a:pt x="53" y="415"/>
                  <a:pt x="35" y="329"/>
                </a:cubicBezTo>
                <a:cubicBezTo>
                  <a:pt x="24" y="278"/>
                  <a:pt x="60" y="250"/>
                  <a:pt x="19" y="205"/>
                </a:cubicBezTo>
                <a:cubicBezTo>
                  <a:pt x="11" y="197"/>
                  <a:pt x="0" y="182"/>
                  <a:pt x="0" y="182"/>
                </a:cubicBezTo>
                <a:cubicBezTo>
                  <a:pt x="4" y="108"/>
                  <a:pt x="6" y="135"/>
                  <a:pt x="100" y="69"/>
                </a:cubicBezTo>
                <a:close/>
              </a:path>
            </a:pathLst>
          </a:custGeom>
          <a:gradFill rotWithShape="0">
            <a:gsLst>
              <a:gs pos="0">
                <a:srgbClr val="C28548"/>
              </a:gs>
              <a:gs pos="100000">
                <a:srgbClr val="5A3E2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5289" name="Freeform 58"/>
          <p:cNvSpPr>
            <a:spLocks/>
          </p:cNvSpPr>
          <p:nvPr/>
        </p:nvSpPr>
        <p:spPr bwMode="auto">
          <a:xfrm>
            <a:off x="5105400" y="4114800"/>
            <a:ext cx="1676400" cy="1157288"/>
          </a:xfrm>
          <a:custGeom>
            <a:avLst/>
            <a:gdLst>
              <a:gd name="T0" fmla="*/ 2147483647 w 1056"/>
              <a:gd name="T1" fmla="*/ 2147483647 h 729"/>
              <a:gd name="T2" fmla="*/ 2147483647 w 1056"/>
              <a:gd name="T3" fmla="*/ 2147483647 h 729"/>
              <a:gd name="T4" fmla="*/ 2147483647 w 1056"/>
              <a:gd name="T5" fmla="*/ 2147483647 h 729"/>
              <a:gd name="T6" fmla="*/ 2147483647 w 1056"/>
              <a:gd name="T7" fmla="*/ 2147483647 h 729"/>
              <a:gd name="T8" fmla="*/ 2147483647 w 1056"/>
              <a:gd name="T9" fmla="*/ 2147483647 h 729"/>
              <a:gd name="T10" fmla="*/ 2147483647 w 1056"/>
              <a:gd name="T11" fmla="*/ 2147483647 h 729"/>
              <a:gd name="T12" fmla="*/ 2147483647 w 1056"/>
              <a:gd name="T13" fmla="*/ 2147483647 h 729"/>
              <a:gd name="T14" fmla="*/ 2147483647 w 1056"/>
              <a:gd name="T15" fmla="*/ 2147483647 h 729"/>
              <a:gd name="T16" fmla="*/ 2147483647 w 1056"/>
              <a:gd name="T17" fmla="*/ 2147483647 h 729"/>
              <a:gd name="T18" fmla="*/ 2147483647 w 1056"/>
              <a:gd name="T19" fmla="*/ 2147483647 h 729"/>
              <a:gd name="T20" fmla="*/ 2147483647 w 1056"/>
              <a:gd name="T21" fmla="*/ 2147483647 h 729"/>
              <a:gd name="T22" fmla="*/ 0 w 1056"/>
              <a:gd name="T23" fmla="*/ 2147483647 h 729"/>
              <a:gd name="T24" fmla="*/ 2147483647 w 1056"/>
              <a:gd name="T25" fmla="*/ 2147483647 h 729"/>
              <a:gd name="T26" fmla="*/ 2147483647 w 1056"/>
              <a:gd name="T27" fmla="*/ 2147483647 h 729"/>
              <a:gd name="T28" fmla="*/ 2147483647 w 1056"/>
              <a:gd name="T29" fmla="*/ 2147483647 h 729"/>
              <a:gd name="T30" fmla="*/ 2147483647 w 1056"/>
              <a:gd name="T31" fmla="*/ 0 h 729"/>
              <a:gd name="T32" fmla="*/ 2147483647 w 1056"/>
              <a:gd name="T33" fmla="*/ 2147483647 h 72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056"/>
              <a:gd name="T52" fmla="*/ 0 h 729"/>
              <a:gd name="T53" fmla="*/ 1056 w 1056"/>
              <a:gd name="T54" fmla="*/ 729 h 729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056" h="729">
                <a:moveTo>
                  <a:pt x="553" y="32"/>
                </a:moveTo>
                <a:cubicBezTo>
                  <a:pt x="648" y="49"/>
                  <a:pt x="736" y="72"/>
                  <a:pt x="831" y="87"/>
                </a:cubicBezTo>
                <a:cubicBezTo>
                  <a:pt x="871" y="101"/>
                  <a:pt x="910" y="116"/>
                  <a:pt x="950" y="130"/>
                </a:cubicBezTo>
                <a:cubicBezTo>
                  <a:pt x="969" y="138"/>
                  <a:pt x="1008" y="152"/>
                  <a:pt x="1008" y="152"/>
                </a:cubicBezTo>
                <a:cubicBezTo>
                  <a:pt x="1043" y="203"/>
                  <a:pt x="1056" y="230"/>
                  <a:pt x="950" y="249"/>
                </a:cubicBezTo>
                <a:cubicBezTo>
                  <a:pt x="910" y="271"/>
                  <a:pt x="834" y="284"/>
                  <a:pt x="831" y="314"/>
                </a:cubicBezTo>
                <a:cubicBezTo>
                  <a:pt x="820" y="421"/>
                  <a:pt x="815" y="514"/>
                  <a:pt x="773" y="617"/>
                </a:cubicBezTo>
                <a:cubicBezTo>
                  <a:pt x="654" y="612"/>
                  <a:pt x="475" y="729"/>
                  <a:pt x="370" y="700"/>
                </a:cubicBezTo>
                <a:cubicBezTo>
                  <a:pt x="327" y="688"/>
                  <a:pt x="296" y="552"/>
                  <a:pt x="296" y="552"/>
                </a:cubicBezTo>
                <a:cubicBezTo>
                  <a:pt x="312" y="528"/>
                  <a:pt x="352" y="511"/>
                  <a:pt x="357" y="488"/>
                </a:cubicBezTo>
                <a:cubicBezTo>
                  <a:pt x="376" y="379"/>
                  <a:pt x="175" y="448"/>
                  <a:pt x="94" y="343"/>
                </a:cubicBezTo>
                <a:cubicBezTo>
                  <a:pt x="60" y="282"/>
                  <a:pt x="32" y="300"/>
                  <a:pt x="0" y="227"/>
                </a:cubicBezTo>
                <a:cubicBezTo>
                  <a:pt x="29" y="158"/>
                  <a:pt x="58" y="180"/>
                  <a:pt x="177" y="162"/>
                </a:cubicBezTo>
                <a:cubicBezTo>
                  <a:pt x="243" y="138"/>
                  <a:pt x="357" y="75"/>
                  <a:pt x="357" y="75"/>
                </a:cubicBezTo>
                <a:cubicBezTo>
                  <a:pt x="363" y="65"/>
                  <a:pt x="363" y="51"/>
                  <a:pt x="376" y="43"/>
                </a:cubicBezTo>
                <a:cubicBezTo>
                  <a:pt x="410" y="25"/>
                  <a:pt x="495" y="0"/>
                  <a:pt x="495" y="0"/>
                </a:cubicBezTo>
                <a:cubicBezTo>
                  <a:pt x="558" y="23"/>
                  <a:pt x="553" y="9"/>
                  <a:pt x="553" y="32"/>
                </a:cubicBezTo>
                <a:close/>
              </a:path>
            </a:pathLst>
          </a:custGeom>
          <a:gradFill rotWithShape="0">
            <a:gsLst>
              <a:gs pos="0">
                <a:srgbClr val="C68104"/>
              </a:gs>
              <a:gs pos="50000">
                <a:srgbClr val="5C3C02"/>
              </a:gs>
              <a:gs pos="100000">
                <a:srgbClr val="C68104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5290" name="Freeform 59"/>
          <p:cNvSpPr>
            <a:spLocks/>
          </p:cNvSpPr>
          <p:nvPr/>
        </p:nvSpPr>
        <p:spPr bwMode="auto">
          <a:xfrm>
            <a:off x="7086600" y="4191000"/>
            <a:ext cx="1196975" cy="1141413"/>
          </a:xfrm>
          <a:custGeom>
            <a:avLst/>
            <a:gdLst>
              <a:gd name="T0" fmla="*/ 2147483647 w 754"/>
              <a:gd name="T1" fmla="*/ 2147483647 h 719"/>
              <a:gd name="T2" fmla="*/ 2147483647 w 754"/>
              <a:gd name="T3" fmla="*/ 2147483647 h 719"/>
              <a:gd name="T4" fmla="*/ 2147483647 w 754"/>
              <a:gd name="T5" fmla="*/ 2147483647 h 719"/>
              <a:gd name="T6" fmla="*/ 2147483647 w 754"/>
              <a:gd name="T7" fmla="*/ 2147483647 h 719"/>
              <a:gd name="T8" fmla="*/ 2147483647 w 754"/>
              <a:gd name="T9" fmla="*/ 2147483647 h 719"/>
              <a:gd name="T10" fmla="*/ 2147483647 w 754"/>
              <a:gd name="T11" fmla="*/ 2147483647 h 719"/>
              <a:gd name="T12" fmla="*/ 2147483647 w 754"/>
              <a:gd name="T13" fmla="*/ 2147483647 h 719"/>
              <a:gd name="T14" fmla="*/ 2147483647 w 754"/>
              <a:gd name="T15" fmla="*/ 2147483647 h 719"/>
              <a:gd name="T16" fmla="*/ 2147483647 w 754"/>
              <a:gd name="T17" fmla="*/ 2147483647 h 719"/>
              <a:gd name="T18" fmla="*/ 2147483647 w 754"/>
              <a:gd name="T19" fmla="*/ 2147483647 h 719"/>
              <a:gd name="T20" fmla="*/ 2147483647 w 754"/>
              <a:gd name="T21" fmla="*/ 2147483647 h 719"/>
              <a:gd name="T22" fmla="*/ 0 w 754"/>
              <a:gd name="T23" fmla="*/ 2147483647 h 719"/>
              <a:gd name="T24" fmla="*/ 2147483647 w 754"/>
              <a:gd name="T25" fmla="*/ 2147483647 h 719"/>
              <a:gd name="T26" fmla="*/ 2147483647 w 754"/>
              <a:gd name="T27" fmla="*/ 2147483647 h 719"/>
              <a:gd name="T28" fmla="*/ 2147483647 w 754"/>
              <a:gd name="T29" fmla="*/ 2147483647 h 719"/>
              <a:gd name="T30" fmla="*/ 2147483647 w 754"/>
              <a:gd name="T31" fmla="*/ 0 h 719"/>
              <a:gd name="T32" fmla="*/ 2147483647 w 754"/>
              <a:gd name="T33" fmla="*/ 2147483647 h 71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754"/>
              <a:gd name="T52" fmla="*/ 0 h 719"/>
              <a:gd name="T53" fmla="*/ 754 w 754"/>
              <a:gd name="T54" fmla="*/ 719 h 719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754" h="719">
                <a:moveTo>
                  <a:pt x="352" y="37"/>
                </a:moveTo>
                <a:cubicBezTo>
                  <a:pt x="413" y="57"/>
                  <a:pt x="468" y="83"/>
                  <a:pt x="529" y="100"/>
                </a:cubicBezTo>
                <a:cubicBezTo>
                  <a:pt x="554" y="117"/>
                  <a:pt x="579" y="133"/>
                  <a:pt x="605" y="150"/>
                </a:cubicBezTo>
                <a:cubicBezTo>
                  <a:pt x="616" y="158"/>
                  <a:pt x="642" y="175"/>
                  <a:pt x="642" y="175"/>
                </a:cubicBezTo>
                <a:cubicBezTo>
                  <a:pt x="664" y="234"/>
                  <a:pt x="754" y="335"/>
                  <a:pt x="687" y="357"/>
                </a:cubicBezTo>
                <a:cubicBezTo>
                  <a:pt x="661" y="382"/>
                  <a:pt x="614" y="404"/>
                  <a:pt x="612" y="439"/>
                </a:cubicBezTo>
                <a:cubicBezTo>
                  <a:pt x="605" y="562"/>
                  <a:pt x="519" y="592"/>
                  <a:pt x="492" y="711"/>
                </a:cubicBezTo>
                <a:cubicBezTo>
                  <a:pt x="416" y="706"/>
                  <a:pt x="332" y="719"/>
                  <a:pt x="264" y="686"/>
                </a:cubicBezTo>
                <a:cubicBezTo>
                  <a:pt x="237" y="672"/>
                  <a:pt x="189" y="636"/>
                  <a:pt x="189" y="636"/>
                </a:cubicBezTo>
                <a:cubicBezTo>
                  <a:pt x="199" y="609"/>
                  <a:pt x="224" y="589"/>
                  <a:pt x="227" y="562"/>
                </a:cubicBezTo>
                <a:cubicBezTo>
                  <a:pt x="239" y="437"/>
                  <a:pt x="152" y="417"/>
                  <a:pt x="62" y="374"/>
                </a:cubicBezTo>
                <a:cubicBezTo>
                  <a:pt x="40" y="304"/>
                  <a:pt x="20" y="345"/>
                  <a:pt x="0" y="262"/>
                </a:cubicBezTo>
                <a:cubicBezTo>
                  <a:pt x="19" y="182"/>
                  <a:pt x="37" y="207"/>
                  <a:pt x="113" y="187"/>
                </a:cubicBezTo>
                <a:cubicBezTo>
                  <a:pt x="155" y="158"/>
                  <a:pt x="227" y="87"/>
                  <a:pt x="227" y="87"/>
                </a:cubicBezTo>
                <a:cubicBezTo>
                  <a:pt x="231" y="75"/>
                  <a:pt x="231" y="58"/>
                  <a:pt x="239" y="50"/>
                </a:cubicBezTo>
                <a:cubicBezTo>
                  <a:pt x="261" y="28"/>
                  <a:pt x="315" y="0"/>
                  <a:pt x="315" y="0"/>
                </a:cubicBezTo>
                <a:cubicBezTo>
                  <a:pt x="355" y="27"/>
                  <a:pt x="352" y="10"/>
                  <a:pt x="352" y="37"/>
                </a:cubicBezTo>
                <a:close/>
              </a:path>
            </a:pathLst>
          </a:custGeom>
          <a:solidFill>
            <a:srgbClr val="C6810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5291" name="Text Box 60"/>
          <p:cNvSpPr txBox="1">
            <a:spLocks noChangeArrowheads="1"/>
          </p:cNvSpPr>
          <p:nvPr/>
        </p:nvSpPr>
        <p:spPr bwMode="auto">
          <a:xfrm>
            <a:off x="5656210" y="2819400"/>
            <a:ext cx="23877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effectLst/>
                <a:latin typeface="Gill Sans MT" panose="020B0502020104020203" pitchFamily="34" charset="77"/>
              </a:rPr>
              <a:t>Lost pore volume</a:t>
            </a:r>
          </a:p>
        </p:txBody>
      </p:sp>
      <p:sp>
        <p:nvSpPr>
          <p:cNvPr id="95292" name="Freeform 61"/>
          <p:cNvSpPr>
            <a:spLocks/>
          </p:cNvSpPr>
          <p:nvPr/>
        </p:nvSpPr>
        <p:spPr bwMode="auto">
          <a:xfrm>
            <a:off x="5029200" y="3614738"/>
            <a:ext cx="3673475" cy="658812"/>
          </a:xfrm>
          <a:custGeom>
            <a:avLst/>
            <a:gdLst>
              <a:gd name="T0" fmla="*/ 2147483647 w 2314"/>
              <a:gd name="T1" fmla="*/ 2147483647 h 415"/>
              <a:gd name="T2" fmla="*/ 2147483647 w 2314"/>
              <a:gd name="T3" fmla="*/ 2147483647 h 415"/>
              <a:gd name="T4" fmla="*/ 2147483647 w 2314"/>
              <a:gd name="T5" fmla="*/ 2147483647 h 415"/>
              <a:gd name="T6" fmla="*/ 2147483647 w 2314"/>
              <a:gd name="T7" fmla="*/ 2147483647 h 415"/>
              <a:gd name="T8" fmla="*/ 2147483647 w 2314"/>
              <a:gd name="T9" fmla="*/ 2147483647 h 415"/>
              <a:gd name="T10" fmla="*/ 2147483647 w 2314"/>
              <a:gd name="T11" fmla="*/ 2147483647 h 415"/>
              <a:gd name="T12" fmla="*/ 2147483647 w 2314"/>
              <a:gd name="T13" fmla="*/ 2147483647 h 415"/>
              <a:gd name="T14" fmla="*/ 2147483647 w 2314"/>
              <a:gd name="T15" fmla="*/ 2147483647 h 415"/>
              <a:gd name="T16" fmla="*/ 2147483647 w 2314"/>
              <a:gd name="T17" fmla="*/ 2147483647 h 415"/>
              <a:gd name="T18" fmla="*/ 2147483647 w 2314"/>
              <a:gd name="T19" fmla="*/ 2147483647 h 415"/>
              <a:gd name="T20" fmla="*/ 2147483647 w 2314"/>
              <a:gd name="T21" fmla="*/ 2147483647 h 415"/>
              <a:gd name="T22" fmla="*/ 2147483647 w 2314"/>
              <a:gd name="T23" fmla="*/ 2147483647 h 415"/>
              <a:gd name="T24" fmla="*/ 2147483647 w 2314"/>
              <a:gd name="T25" fmla="*/ 2147483647 h 415"/>
              <a:gd name="T26" fmla="*/ 2147483647 w 2314"/>
              <a:gd name="T27" fmla="*/ 2147483647 h 415"/>
              <a:gd name="T28" fmla="*/ 2147483647 w 2314"/>
              <a:gd name="T29" fmla="*/ 2147483647 h 415"/>
              <a:gd name="T30" fmla="*/ 2147483647 w 2314"/>
              <a:gd name="T31" fmla="*/ 2147483647 h 415"/>
              <a:gd name="T32" fmla="*/ 2147483647 w 2314"/>
              <a:gd name="T33" fmla="*/ 2147483647 h 415"/>
              <a:gd name="T34" fmla="*/ 2147483647 w 2314"/>
              <a:gd name="T35" fmla="*/ 2147483647 h 415"/>
              <a:gd name="T36" fmla="*/ 2147483647 w 2314"/>
              <a:gd name="T37" fmla="*/ 2147483647 h 415"/>
              <a:gd name="T38" fmla="*/ 2147483647 w 2314"/>
              <a:gd name="T39" fmla="*/ 2147483647 h 415"/>
              <a:gd name="T40" fmla="*/ 2147483647 w 2314"/>
              <a:gd name="T41" fmla="*/ 2147483647 h 415"/>
              <a:gd name="T42" fmla="*/ 2147483647 w 2314"/>
              <a:gd name="T43" fmla="*/ 2147483647 h 415"/>
              <a:gd name="T44" fmla="*/ 2147483647 w 2314"/>
              <a:gd name="T45" fmla="*/ 2147483647 h 415"/>
              <a:gd name="T46" fmla="*/ 2147483647 w 2314"/>
              <a:gd name="T47" fmla="*/ 2147483647 h 415"/>
              <a:gd name="T48" fmla="*/ 2147483647 w 2314"/>
              <a:gd name="T49" fmla="*/ 2147483647 h 415"/>
              <a:gd name="T50" fmla="*/ 2147483647 w 2314"/>
              <a:gd name="T51" fmla="*/ 2147483647 h 415"/>
              <a:gd name="T52" fmla="*/ 2147483647 w 2314"/>
              <a:gd name="T53" fmla="*/ 2147483647 h 41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2314"/>
              <a:gd name="T82" fmla="*/ 0 h 415"/>
              <a:gd name="T83" fmla="*/ 2314 w 2314"/>
              <a:gd name="T84" fmla="*/ 415 h 415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2314" h="415">
                <a:moveTo>
                  <a:pt x="12" y="59"/>
                </a:moveTo>
                <a:cubicBezTo>
                  <a:pt x="135" y="77"/>
                  <a:pt x="252" y="52"/>
                  <a:pt x="377" y="57"/>
                </a:cubicBezTo>
                <a:cubicBezTo>
                  <a:pt x="456" y="83"/>
                  <a:pt x="531" y="67"/>
                  <a:pt x="613" y="57"/>
                </a:cubicBezTo>
                <a:cubicBezTo>
                  <a:pt x="765" y="0"/>
                  <a:pt x="551" y="62"/>
                  <a:pt x="961" y="51"/>
                </a:cubicBezTo>
                <a:cubicBezTo>
                  <a:pt x="1386" y="59"/>
                  <a:pt x="1851" y="60"/>
                  <a:pt x="2276" y="65"/>
                </a:cubicBezTo>
                <a:cubicBezTo>
                  <a:pt x="2314" y="103"/>
                  <a:pt x="2311" y="148"/>
                  <a:pt x="2276" y="211"/>
                </a:cubicBezTo>
                <a:cubicBezTo>
                  <a:pt x="2271" y="221"/>
                  <a:pt x="2229" y="202"/>
                  <a:pt x="2218" y="205"/>
                </a:cubicBezTo>
                <a:cubicBezTo>
                  <a:pt x="2044" y="292"/>
                  <a:pt x="2310" y="213"/>
                  <a:pt x="2194" y="284"/>
                </a:cubicBezTo>
                <a:cubicBezTo>
                  <a:pt x="2178" y="293"/>
                  <a:pt x="2106" y="252"/>
                  <a:pt x="2096" y="254"/>
                </a:cubicBezTo>
                <a:cubicBezTo>
                  <a:pt x="1940" y="285"/>
                  <a:pt x="1836" y="337"/>
                  <a:pt x="1667" y="341"/>
                </a:cubicBezTo>
                <a:cubicBezTo>
                  <a:pt x="1596" y="346"/>
                  <a:pt x="1508" y="300"/>
                  <a:pt x="1439" y="311"/>
                </a:cubicBezTo>
                <a:cubicBezTo>
                  <a:pt x="1370" y="334"/>
                  <a:pt x="1408" y="329"/>
                  <a:pt x="1326" y="319"/>
                </a:cubicBezTo>
                <a:cubicBezTo>
                  <a:pt x="1316" y="313"/>
                  <a:pt x="1291" y="294"/>
                  <a:pt x="1277" y="294"/>
                </a:cubicBezTo>
                <a:cubicBezTo>
                  <a:pt x="1240" y="294"/>
                  <a:pt x="1164" y="327"/>
                  <a:pt x="1131" y="343"/>
                </a:cubicBezTo>
                <a:cubicBezTo>
                  <a:pt x="1075" y="306"/>
                  <a:pt x="1101" y="317"/>
                  <a:pt x="1058" y="303"/>
                </a:cubicBezTo>
                <a:cubicBezTo>
                  <a:pt x="999" y="322"/>
                  <a:pt x="939" y="339"/>
                  <a:pt x="880" y="359"/>
                </a:cubicBezTo>
                <a:cubicBezTo>
                  <a:pt x="864" y="354"/>
                  <a:pt x="847" y="348"/>
                  <a:pt x="831" y="343"/>
                </a:cubicBezTo>
                <a:cubicBezTo>
                  <a:pt x="823" y="340"/>
                  <a:pt x="807" y="335"/>
                  <a:pt x="807" y="335"/>
                </a:cubicBezTo>
                <a:cubicBezTo>
                  <a:pt x="791" y="320"/>
                  <a:pt x="787" y="290"/>
                  <a:pt x="766" y="286"/>
                </a:cubicBezTo>
                <a:cubicBezTo>
                  <a:pt x="750" y="283"/>
                  <a:pt x="590" y="300"/>
                  <a:pt x="563" y="303"/>
                </a:cubicBezTo>
                <a:cubicBezTo>
                  <a:pt x="541" y="336"/>
                  <a:pt x="521" y="349"/>
                  <a:pt x="482" y="359"/>
                </a:cubicBezTo>
                <a:cubicBezTo>
                  <a:pt x="421" y="391"/>
                  <a:pt x="347" y="415"/>
                  <a:pt x="312" y="365"/>
                </a:cubicBezTo>
                <a:cubicBezTo>
                  <a:pt x="228" y="368"/>
                  <a:pt x="201" y="327"/>
                  <a:pt x="117" y="327"/>
                </a:cubicBezTo>
                <a:cubicBezTo>
                  <a:pt x="82" y="327"/>
                  <a:pt x="40" y="340"/>
                  <a:pt x="12" y="319"/>
                </a:cubicBezTo>
                <a:cubicBezTo>
                  <a:pt x="0" y="310"/>
                  <a:pt x="30" y="208"/>
                  <a:pt x="36" y="189"/>
                </a:cubicBezTo>
                <a:cubicBezTo>
                  <a:pt x="18" y="133"/>
                  <a:pt x="33" y="152"/>
                  <a:pt x="3" y="124"/>
                </a:cubicBezTo>
                <a:cubicBezTo>
                  <a:pt x="14" y="76"/>
                  <a:pt x="12" y="98"/>
                  <a:pt x="12" y="59"/>
                </a:cubicBezTo>
                <a:close/>
              </a:path>
            </a:pathLst>
          </a:custGeom>
          <a:gradFill rotWithShape="0">
            <a:gsLst>
              <a:gs pos="0">
                <a:srgbClr val="996633"/>
              </a:gs>
              <a:gs pos="100000">
                <a:srgbClr val="472F18"/>
              </a:gs>
            </a:gsLst>
            <a:lin ang="5400000" scaled="1"/>
          </a:gradFill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5293" name="Oval 62"/>
          <p:cNvSpPr>
            <a:spLocks noChangeArrowheads="1"/>
          </p:cNvSpPr>
          <p:nvPr/>
        </p:nvSpPr>
        <p:spPr bwMode="auto">
          <a:xfrm>
            <a:off x="5054600" y="2057400"/>
            <a:ext cx="3632200" cy="3652837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5294" name="Rectangle 63"/>
          <p:cNvSpPr>
            <a:spLocks noChangeArrowheads="1"/>
          </p:cNvSpPr>
          <p:nvPr/>
        </p:nvSpPr>
        <p:spPr bwMode="auto">
          <a:xfrm>
            <a:off x="844550" y="6400800"/>
            <a:ext cx="49977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  <a:effectLst/>
                <a:latin typeface="Gill Sans MT" panose="020B0502020104020203" pitchFamily="34" charset="77"/>
              </a:rPr>
              <a:t>Slides courtesy of Rick Stehouwer, Penn. State Univ.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0" y="137512"/>
            <a:ext cx="845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effectLst/>
                <a:latin typeface="Gill Sans MT" panose="020B0502020104020203" pitchFamily="34" charset="77"/>
              </a:rPr>
              <a:t>Bulk Density</a:t>
            </a:r>
          </a:p>
        </p:txBody>
      </p:sp>
    </p:spTree>
    <p:extLst>
      <p:ext uri="{BB962C8B-B14F-4D97-AF65-F5344CB8AC3E}">
        <p14:creationId xmlns:p14="http://schemas.microsoft.com/office/powerpoint/2010/main" val="8680405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458200" cy="838200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77"/>
              </a:rPr>
              <a:t>Bulk Density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7873989"/>
              </p:ext>
            </p:extLst>
          </p:nvPr>
        </p:nvGraphicFramePr>
        <p:xfrm>
          <a:off x="1219200" y="1066800"/>
          <a:ext cx="73914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84306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458200" cy="1574800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77"/>
                <a:cs typeface="Gill Sans"/>
              </a:rPr>
              <a:t>Benefits of Compost to Soil</a:t>
            </a:r>
          </a:p>
        </p:txBody>
      </p:sp>
      <p:pic>
        <p:nvPicPr>
          <p:cNvPr id="4" name="Picture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478302"/>
            <a:ext cx="7080738" cy="5162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219200" y="5791200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effectLst/>
                <a:latin typeface="Gill Sans MT" panose="020B0502020104020203" pitchFamily="34" charset="77"/>
                <a:cs typeface="Gill Sans"/>
              </a:rPr>
              <a:t>Source:</a:t>
            </a:r>
            <a:r>
              <a:rPr lang="en-US" sz="1600" dirty="0">
                <a:latin typeface="Gill Sans MT" panose="020B0502020104020203" pitchFamily="34" charset="77"/>
                <a:cs typeface="Gill Sans"/>
              </a:rPr>
              <a:t> </a:t>
            </a:r>
            <a:r>
              <a:rPr lang="en-US" sz="1600" dirty="0">
                <a:effectLst/>
                <a:latin typeface="Gill Sans MT" panose="020B0502020104020203" pitchFamily="34" charset="77"/>
                <a:cs typeface="Gill Sans"/>
              </a:rPr>
              <a:t>Brown, S. and Cotton, M. 2011. Changes in Soil Properties and </a:t>
            </a:r>
            <a:br>
              <a:rPr lang="en-US" sz="1600" dirty="0">
                <a:effectLst/>
                <a:latin typeface="Gill Sans MT" panose="020B0502020104020203" pitchFamily="34" charset="77"/>
                <a:cs typeface="Gill Sans"/>
              </a:rPr>
            </a:br>
            <a:r>
              <a:rPr lang="en-US" sz="1600" dirty="0">
                <a:effectLst/>
                <a:latin typeface="Gill Sans MT" panose="020B0502020104020203" pitchFamily="34" charset="77"/>
                <a:cs typeface="Gill Sans"/>
              </a:rPr>
              <a:t>Carbon Content Following Compost Application: Results of On-farm Sampling. </a:t>
            </a:r>
            <a:br>
              <a:rPr lang="en-US" sz="1600" dirty="0">
                <a:effectLst/>
                <a:latin typeface="Gill Sans MT" panose="020B0502020104020203" pitchFamily="34" charset="77"/>
                <a:cs typeface="Gill Sans"/>
              </a:rPr>
            </a:br>
            <a:r>
              <a:rPr lang="en-US" sz="1600" i="1" dirty="0">
                <a:effectLst/>
                <a:latin typeface="Gill Sans MT" panose="020B0502020104020203" pitchFamily="34" charset="77"/>
                <a:cs typeface="Gill Sans"/>
              </a:rPr>
              <a:t>Compost Sci. Util</a:t>
            </a:r>
            <a:r>
              <a:rPr lang="en-US" sz="1600" dirty="0">
                <a:effectLst/>
                <a:latin typeface="Gill Sans MT" panose="020B0502020104020203" pitchFamily="34" charset="77"/>
                <a:cs typeface="Gill Sans"/>
              </a:rPr>
              <a:t>. 19:88-97</a:t>
            </a:r>
          </a:p>
        </p:txBody>
      </p:sp>
    </p:spTree>
    <p:extLst>
      <p:ext uri="{BB962C8B-B14F-4D97-AF65-F5344CB8AC3E}">
        <p14:creationId xmlns:p14="http://schemas.microsoft.com/office/powerpoint/2010/main" val="32607823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5" descr="BucketFillLacwnaRed06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32" y="742950"/>
            <a:ext cx="8472268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458200" cy="762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4000" dirty="0">
                <a:solidFill>
                  <a:srgbClr val="000000"/>
                </a:solidFill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Measuring Bulk Density</a:t>
            </a:r>
          </a:p>
        </p:txBody>
      </p:sp>
    </p:spTree>
    <p:extLst>
      <p:ext uri="{BB962C8B-B14F-4D97-AF65-F5344CB8AC3E}">
        <p14:creationId xmlns:p14="http://schemas.microsoft.com/office/powerpoint/2010/main" val="3960415623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Turning Machines021"/>
          <p:cNvPicPr>
            <a:picLocks noChangeAspect="1" noChangeArrowheads="1"/>
          </p:cNvPicPr>
          <p:nvPr/>
        </p:nvPicPr>
        <p:blipFill>
          <a:blip r:embed="rId2" cstate="print">
            <a:lum bright="18000" contrast="12000"/>
          </a:blip>
          <a:srcRect/>
          <a:stretch>
            <a:fillRect/>
          </a:stretch>
        </p:blipFill>
        <p:spPr bwMode="auto">
          <a:xfrm>
            <a:off x="1236450" y="931680"/>
            <a:ext cx="4658498" cy="3006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7" name="Line 3"/>
          <p:cNvSpPr>
            <a:spLocks noChangeShapeType="1"/>
          </p:cNvSpPr>
          <p:nvPr/>
        </p:nvSpPr>
        <p:spPr bwMode="auto">
          <a:xfrm>
            <a:off x="3565699" y="1585803"/>
            <a:ext cx="434366" cy="73517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 wrap="none"/>
          <a:lstStyle/>
          <a:p>
            <a:endParaRPr lang="en-US" sz="1350"/>
          </a:p>
        </p:txBody>
      </p:sp>
      <p:sp>
        <p:nvSpPr>
          <p:cNvPr id="82948" name="Line 4"/>
          <p:cNvSpPr>
            <a:spLocks noChangeShapeType="1"/>
          </p:cNvSpPr>
          <p:nvPr/>
        </p:nvSpPr>
        <p:spPr bwMode="auto">
          <a:xfrm rot="5400000">
            <a:off x="3461415" y="1647202"/>
            <a:ext cx="603912" cy="121628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 wrap="none"/>
          <a:lstStyle/>
          <a:p>
            <a:endParaRPr lang="en-US" sz="1350"/>
          </a:p>
        </p:txBody>
      </p:sp>
      <p:pic>
        <p:nvPicPr>
          <p:cNvPr id="6" name="Picture 2" descr="BigAlluDonePhil"/>
          <p:cNvPicPr>
            <a:picLocks noChangeAspect="1" noChangeArrowheads="1"/>
          </p:cNvPicPr>
          <p:nvPr/>
        </p:nvPicPr>
        <p:blipFill rotWithShape="1">
          <a:blip r:embed="rId3" cstate="print"/>
          <a:srcRect r="13207" b="31508"/>
          <a:stretch/>
        </p:blipFill>
        <p:spPr bwMode="auto">
          <a:xfrm>
            <a:off x="4464965" y="3938232"/>
            <a:ext cx="3536036" cy="209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1433833" y="4305819"/>
            <a:ext cx="2937681" cy="1016954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/>
            </a:pPr>
            <a:r>
              <a:rPr lang="en-US" sz="2100" b="1" dirty="0">
                <a:solidFill>
                  <a:srgbClr val="000000"/>
                </a:solidFill>
                <a:latin typeface="Gill Sans MT" panose="020B0502020104020203" pitchFamily="34" charset="77"/>
                <a:ea typeface="+mj-ea"/>
                <a:cs typeface="+mj-cs"/>
              </a:rPr>
              <a:t>Windrow size depends on machine dimensions</a:t>
            </a:r>
          </a:p>
        </p:txBody>
      </p:sp>
    </p:spTree>
    <p:extLst>
      <p:ext uri="{BB962C8B-B14F-4D97-AF65-F5344CB8AC3E}">
        <p14:creationId xmlns:p14="http://schemas.microsoft.com/office/powerpoint/2010/main" val="25332840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P10101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1262740" y="998764"/>
            <a:ext cx="4561115" cy="827315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/>
            </a:pPr>
            <a:r>
              <a:rPr lang="en-US" sz="2100" b="1" dirty="0">
                <a:latin typeface="Gill Sans MT" panose="020B0502020104020203" pitchFamily="34" charset="77"/>
                <a:ea typeface="+mj-ea"/>
                <a:cs typeface="+mj-cs"/>
              </a:rPr>
              <a:t>Windrow size depends on machine dimensions and capabilities</a:t>
            </a: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3494130" y="5067076"/>
            <a:ext cx="4422751" cy="827315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/>
            </a:pPr>
            <a:r>
              <a:rPr lang="en-US" sz="2100" b="1" dirty="0">
                <a:solidFill>
                  <a:schemeClr val="bg1"/>
                </a:solidFill>
                <a:latin typeface="Gill Sans MT" panose="020B0502020104020203" pitchFamily="34" charset="77"/>
                <a:ea typeface="+mj-ea"/>
                <a:cs typeface="+mj-cs"/>
              </a:rPr>
              <a:t>If you have to drive onto the pile, it is </a:t>
            </a:r>
            <a:r>
              <a:rPr lang="en-US" sz="2100" b="1" dirty="0">
                <a:solidFill>
                  <a:srgbClr val="FF0000"/>
                </a:solidFill>
                <a:latin typeface="Gill Sans MT" panose="020B0502020104020203" pitchFamily="34" charset="77"/>
                <a:ea typeface="+mj-ea"/>
                <a:cs typeface="+mj-cs"/>
              </a:rPr>
              <a:t>too big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3058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Pile Size</a:t>
            </a:r>
          </a:p>
        </p:txBody>
      </p:sp>
      <p:sp>
        <p:nvSpPr>
          <p:cNvPr id="105475" name="Rectangle 4"/>
          <p:cNvSpPr>
            <a:spLocks noGrp="1" noChangeArrowheads="1"/>
          </p:cNvSpPr>
          <p:nvPr>
            <p:ph idx="1"/>
          </p:nvPr>
        </p:nvSpPr>
        <p:spPr>
          <a:xfrm>
            <a:off x="990600" y="1295400"/>
            <a:ext cx="81534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000" b="0" dirty="0"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Smaller piles allow for greater air flow, especially to center of pile</a:t>
            </a:r>
          </a:p>
          <a:p>
            <a:pPr eaLnBrk="1" hangingPunct="1">
              <a:lnSpc>
                <a:spcPct val="90000"/>
              </a:lnSpc>
            </a:pPr>
            <a:r>
              <a:rPr lang="en-US" sz="3000" b="0" dirty="0"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Larger piles retain temperatures </a:t>
            </a:r>
            <a:r>
              <a:rPr lang="en-US" sz="3000" b="0" dirty="0">
                <a:solidFill>
                  <a:srgbClr val="FF0000"/>
                </a:solidFill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(and moisture)</a:t>
            </a:r>
          </a:p>
          <a:p>
            <a:pPr eaLnBrk="1" hangingPunct="1">
              <a:lnSpc>
                <a:spcPct val="90000"/>
              </a:lnSpc>
            </a:pPr>
            <a:r>
              <a:rPr lang="en-US" sz="3000" b="0" dirty="0"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Large piles more difficult to monitor</a:t>
            </a:r>
          </a:p>
          <a:p>
            <a:pPr eaLnBrk="1" hangingPunct="1">
              <a:lnSpc>
                <a:spcPct val="90000"/>
              </a:lnSpc>
            </a:pPr>
            <a:r>
              <a:rPr lang="en-US" sz="3000" b="0" dirty="0"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Too large compacts bottom of pile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en-US" b="0" dirty="0">
                <a:latin typeface="Gill Sans MT" panose="020B0502020104020203" pitchFamily="34" charset="77"/>
                <a:ea typeface="ＭＳ Ｐゴシック" charset="0"/>
              </a:rPr>
              <a:t>Reduces porosity and airflow</a:t>
            </a:r>
          </a:p>
          <a:p>
            <a:pPr eaLnBrk="1" hangingPunct="1">
              <a:lnSpc>
                <a:spcPct val="90000"/>
              </a:lnSpc>
            </a:pPr>
            <a:r>
              <a:rPr lang="en-US" sz="3000" b="0" dirty="0"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Denser feedstocks in smaller piles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en-US" b="0" dirty="0">
                <a:latin typeface="Gill Sans MT" panose="020B0502020104020203" pitchFamily="34" charset="77"/>
                <a:ea typeface="ＭＳ Ｐゴシック" charset="0"/>
              </a:rPr>
              <a:t>Manures,  food wastes: smaller, 4-6</a:t>
            </a:r>
            <a:r>
              <a:rPr lang="ja-JP" altLang="en-US" b="0" dirty="0">
                <a:latin typeface="Gill Sans MT" panose="020B0502020104020203" pitchFamily="34" charset="77"/>
                <a:ea typeface="ＭＳ Ｐゴシック" charset="0"/>
              </a:rPr>
              <a:t>’</a:t>
            </a:r>
            <a:r>
              <a:rPr lang="en-US" b="0" dirty="0">
                <a:latin typeface="Gill Sans MT" panose="020B0502020104020203" pitchFamily="34" charset="77"/>
                <a:ea typeface="ＭＳ Ｐゴシック" charset="0"/>
              </a:rPr>
              <a:t> high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en-US" b="0" dirty="0">
                <a:latin typeface="Gill Sans MT" panose="020B0502020104020203" pitchFamily="34" charset="77"/>
                <a:ea typeface="ＭＳ Ｐゴシック" charset="0"/>
              </a:rPr>
              <a:t>Leaves, brush: higher, 6-10</a:t>
            </a:r>
            <a:r>
              <a:rPr lang="ja-JP" altLang="en-US" b="0" dirty="0">
                <a:latin typeface="Gill Sans MT" panose="020B0502020104020203" pitchFamily="34" charset="77"/>
                <a:ea typeface="ＭＳ Ｐゴシック" charset="0"/>
              </a:rPr>
              <a:t>’</a:t>
            </a:r>
            <a:r>
              <a:rPr lang="en-US" b="0" dirty="0">
                <a:latin typeface="Gill Sans MT" panose="020B0502020104020203" pitchFamily="34" charset="77"/>
                <a:ea typeface="ＭＳ Ｐゴシック" charset="0"/>
              </a:rPr>
              <a:t> high</a:t>
            </a:r>
          </a:p>
          <a:p>
            <a:pPr eaLnBrk="1" hangingPunct="1">
              <a:lnSpc>
                <a:spcPct val="90000"/>
              </a:lnSpc>
            </a:pPr>
            <a:r>
              <a:rPr lang="en-US" sz="3000" b="0" dirty="0"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Equipment must match pile size</a:t>
            </a:r>
          </a:p>
        </p:txBody>
      </p:sp>
    </p:spTree>
    <p:extLst>
      <p:ext uri="{BB962C8B-B14F-4D97-AF65-F5344CB8AC3E}">
        <p14:creationId xmlns:p14="http://schemas.microsoft.com/office/powerpoint/2010/main" val="30104799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92726" y="361364"/>
            <a:ext cx="8451273" cy="1439356"/>
          </a:xfrm>
        </p:spPr>
        <p:txBody>
          <a:bodyPr anchor="b">
            <a:normAutofit/>
          </a:bodyPr>
          <a:lstStyle/>
          <a:p>
            <a:r>
              <a:rPr lang="en-US" sz="4400" dirty="0">
                <a:latin typeface="Gill Sans MT" panose="020B0502020104020203" pitchFamily="34" charset="77"/>
                <a:ea typeface="Arial" charset="0"/>
                <a:cs typeface="Arial" charset="0"/>
              </a:rPr>
              <a:t>4. Feedstocks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420837" y="2504050"/>
            <a:ext cx="6428935" cy="354505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ts val="4060"/>
              </a:lnSpc>
              <a:buFont typeface="Arial" charset="0"/>
              <a:buChar char="•"/>
            </a:pPr>
            <a:r>
              <a:rPr lang="en-US" sz="3600" b="0" dirty="0">
                <a:latin typeface="Gill Sans MT" panose="020B0502020104020203" pitchFamily="34" charset="77"/>
              </a:rPr>
              <a:t>Your raw materials</a:t>
            </a:r>
          </a:p>
          <a:p>
            <a:pPr>
              <a:lnSpc>
                <a:spcPts val="4060"/>
              </a:lnSpc>
              <a:buFont typeface="Arial" charset="0"/>
              <a:buChar char="•"/>
            </a:pPr>
            <a:r>
              <a:rPr lang="en-US" sz="3600" b="0" dirty="0">
                <a:latin typeface="Gill Sans MT" panose="020B0502020104020203" pitchFamily="34" charset="77"/>
              </a:rPr>
              <a:t>Where composting starts</a:t>
            </a:r>
          </a:p>
          <a:p>
            <a:pPr>
              <a:lnSpc>
                <a:spcPts val="4060"/>
              </a:lnSpc>
              <a:buFont typeface="Arial" charset="0"/>
              <a:buChar char="•"/>
            </a:pPr>
            <a:r>
              <a:rPr lang="en-US" sz="3600" b="0" dirty="0">
                <a:latin typeface="Gill Sans MT" panose="020B0502020104020203" pitchFamily="34" charset="77"/>
              </a:rPr>
              <a:t>Have the biggest impact on the characteristics of the finished compost</a:t>
            </a:r>
          </a:p>
          <a:p>
            <a:pPr>
              <a:lnSpc>
                <a:spcPts val="4060"/>
              </a:lnSpc>
              <a:buFont typeface="Arial" charset="0"/>
              <a:buChar char="•"/>
            </a:pPr>
            <a:r>
              <a:rPr lang="en-US" sz="3600" b="0" dirty="0">
                <a:latin typeface="Gill Sans MT" panose="020B0502020104020203" pitchFamily="34" charset="77"/>
              </a:rPr>
              <a:t>May be composted alone or combined</a:t>
            </a:r>
          </a:p>
          <a:p>
            <a:pPr>
              <a:buFont typeface="Arial" charset="0"/>
              <a:buChar char="•"/>
            </a:pPr>
            <a:endParaRPr lang="en-US" sz="1425" dirty="0"/>
          </a:p>
        </p:txBody>
      </p:sp>
    </p:spTree>
    <p:extLst>
      <p:ext uri="{BB962C8B-B14F-4D97-AF65-F5344CB8AC3E}">
        <p14:creationId xmlns:p14="http://schemas.microsoft.com/office/powerpoint/2010/main" val="15540245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95313" y="274638"/>
            <a:ext cx="8548687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tx1"/>
                </a:solidFill>
                <a:effectLst/>
                <a:latin typeface="Gill Sans MT" panose="020B0502020104020203" pitchFamily="34" charset="77"/>
                <a:ea typeface="Arial" charset="0"/>
                <a:cs typeface="Arial" charset="0"/>
              </a:rPr>
              <a:t>Types of Feedstocks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280160" y="1600200"/>
            <a:ext cx="7863840" cy="4495800"/>
          </a:xfrm>
        </p:spPr>
        <p:txBody>
          <a:bodyPr wrap="square" numCol="1" anchorCtr="0" compatLnSpc="1">
            <a:prstTxWarp prst="textNoShape">
              <a:avLst/>
            </a:prstTxWarp>
            <a:normAutofit lnSpcReduction="10000"/>
          </a:bodyPr>
          <a:lstStyle/>
          <a:p>
            <a:pPr eaLnBrk="1" hangingPunct="1">
              <a:buSzPct val="100000"/>
              <a:buFont typeface="Arial" charset="0"/>
              <a:buChar char="•"/>
              <a:defRPr/>
            </a:pPr>
            <a:r>
              <a:rPr lang="en-US" sz="3600" b="0" dirty="0">
                <a:effectLst/>
                <a:latin typeface="Gill Sans MT" panose="020B0502020104020203" pitchFamily="34" charset="77"/>
                <a:ea typeface="Arial" charset="0"/>
                <a:cs typeface="Arial" charset="0"/>
              </a:rPr>
              <a:t>Primary Feedstocks</a:t>
            </a:r>
            <a:endParaRPr lang="en-US" altLang="en-US" sz="3600" b="0" dirty="0">
              <a:effectLst/>
              <a:latin typeface="Gill Sans MT" panose="020B0502020104020203" pitchFamily="34" charset="77"/>
              <a:ea typeface="ＭＳ Ｐゴシック" charset="-128"/>
            </a:endParaRPr>
          </a:p>
          <a:p>
            <a:pPr lvl="1" eaLnBrk="1" hangingPunct="1">
              <a:buSzPct val="100000"/>
              <a:buFont typeface="LucidaGrande" charset="0"/>
              <a:buChar char="-"/>
              <a:defRPr/>
            </a:pPr>
            <a:r>
              <a:rPr lang="en-US" sz="3600" b="0" dirty="0">
                <a:effectLst/>
                <a:latin typeface="Gill Sans MT" panose="020B0502020104020203" pitchFamily="34" charset="77"/>
                <a:ea typeface="Arial" charset="0"/>
                <a:cs typeface="Arial" charset="0"/>
              </a:rPr>
              <a:t>Solids</a:t>
            </a:r>
            <a:endParaRPr lang="en-US" altLang="en-US" sz="3600" b="0" dirty="0">
              <a:effectLst/>
              <a:latin typeface="Gill Sans MT" panose="020B0502020104020203" pitchFamily="34" charset="77"/>
              <a:ea typeface="ＭＳ Ｐゴシック" charset="-128"/>
            </a:endParaRPr>
          </a:p>
          <a:p>
            <a:pPr lvl="1" eaLnBrk="1" hangingPunct="1">
              <a:buSzPct val="100000"/>
              <a:buFont typeface="LucidaGrande" charset="0"/>
              <a:buChar char="-"/>
              <a:defRPr/>
            </a:pPr>
            <a:r>
              <a:rPr lang="en-US" sz="3600" b="0" dirty="0">
                <a:effectLst/>
                <a:latin typeface="Gill Sans MT" panose="020B0502020104020203" pitchFamily="34" charset="77"/>
                <a:ea typeface="Arial" charset="0"/>
                <a:cs typeface="Arial" charset="0"/>
              </a:rPr>
              <a:t>Liquids</a:t>
            </a:r>
            <a:endParaRPr lang="en-US" altLang="en-US" sz="3600" b="0" dirty="0">
              <a:effectLst/>
              <a:latin typeface="Gill Sans MT" panose="020B0502020104020203" pitchFamily="34" charset="77"/>
              <a:ea typeface="ＭＳ Ｐゴシック" charset="-128"/>
            </a:endParaRPr>
          </a:p>
          <a:p>
            <a:pPr lvl="1" eaLnBrk="1" hangingPunct="1">
              <a:buSzPct val="100000"/>
              <a:buFont typeface="LucidaGrande" charset="0"/>
              <a:buChar char="-"/>
              <a:defRPr/>
            </a:pPr>
            <a:r>
              <a:rPr lang="en-US" sz="3600" b="0" dirty="0">
                <a:effectLst/>
                <a:latin typeface="Gill Sans MT" panose="020B0502020104020203" pitchFamily="34" charset="77"/>
                <a:ea typeface="Arial" charset="0"/>
                <a:cs typeface="Arial" charset="0"/>
              </a:rPr>
              <a:t>Semi-solids</a:t>
            </a:r>
            <a:endParaRPr lang="en-US" altLang="en-US" sz="3600" b="0" dirty="0">
              <a:effectLst/>
              <a:latin typeface="Gill Sans MT" panose="020B0502020104020203" pitchFamily="34" charset="77"/>
              <a:ea typeface="ＭＳ Ｐゴシック" charset="-128"/>
            </a:endParaRPr>
          </a:p>
          <a:p>
            <a:pPr eaLnBrk="1" hangingPunct="1">
              <a:buSzPct val="100000"/>
              <a:buFont typeface="Arial" charset="0"/>
              <a:buChar char="•"/>
              <a:defRPr/>
            </a:pPr>
            <a:r>
              <a:rPr lang="en-US" sz="3600" b="0" dirty="0">
                <a:effectLst/>
                <a:latin typeface="Gill Sans MT" panose="020B0502020104020203" pitchFamily="34" charset="77"/>
                <a:ea typeface="Arial" charset="0"/>
                <a:cs typeface="Arial" charset="0"/>
              </a:rPr>
              <a:t>Additives	</a:t>
            </a:r>
          </a:p>
          <a:p>
            <a:pPr lvl="1" eaLnBrk="1" hangingPunct="1">
              <a:buSzPct val="100000"/>
              <a:buFont typeface="LucidaGrande" charset="0"/>
              <a:buChar char="-"/>
              <a:defRPr/>
            </a:pPr>
            <a:r>
              <a:rPr lang="en-US" sz="3200" b="0" dirty="0">
                <a:effectLst/>
                <a:latin typeface="Gill Sans MT" panose="020B0502020104020203" pitchFamily="34" charset="77"/>
                <a:ea typeface="Arial" charset="0"/>
                <a:cs typeface="Arial" charset="0"/>
              </a:rPr>
              <a:t>Bulking Agents</a:t>
            </a:r>
          </a:p>
          <a:p>
            <a:pPr lvl="0" eaLnBrk="1" hangingPunct="1">
              <a:buSzPct val="100000"/>
              <a:buFont typeface="Arial" charset="0"/>
              <a:buChar char="•"/>
              <a:defRPr/>
            </a:pPr>
            <a:r>
              <a:rPr lang="en-US" sz="3600" b="0" dirty="0">
                <a:effectLst/>
                <a:latin typeface="Gill Sans MT" panose="020B0502020104020203" pitchFamily="34" charset="77"/>
                <a:ea typeface="Arial" charset="0"/>
                <a:cs typeface="Arial" charset="0"/>
              </a:rPr>
              <a:t>Amendments</a:t>
            </a:r>
            <a:endParaRPr lang="en-US" altLang="en-US" sz="3600" b="0" dirty="0">
              <a:effectLst/>
              <a:latin typeface="Gill Sans MT" panose="020B0502020104020203" pitchFamily="34" charset="77"/>
              <a:ea typeface="ＭＳ Ｐゴシック" charset="-128"/>
            </a:endParaRPr>
          </a:p>
          <a:p>
            <a:pPr eaLnBrk="1" hangingPunct="1">
              <a:buSzPct val="100000"/>
              <a:buFont typeface="Arial" charset="0"/>
              <a:buChar char="•"/>
              <a:defRPr/>
            </a:pPr>
            <a:endParaRPr lang="en-US" altLang="en-US" dirty="0">
              <a:solidFill>
                <a:schemeClr val="bg1"/>
              </a:solidFill>
              <a:effectLst/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DE3D5-CDB4-BE40-8359-73D3104DD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Gill Sans MT" panose="020B0502020104020203" pitchFamily="34" charset="77"/>
                <a:ea typeface="Arial" charset="0"/>
                <a:cs typeface="Arial" charset="0"/>
              </a:rPr>
              <a:t>Feedstocks - Your Raw Materials</a:t>
            </a:r>
            <a:endParaRPr lang="en-US" dirty="0">
              <a:solidFill>
                <a:schemeClr val="tx1"/>
              </a:solidFill>
              <a:latin typeface="Gill Sans MT" panose="020B0502020104020203" pitchFamily="34" charset="77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AF8F7DC-844E-394D-939E-DE7647F110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386" y="1752600"/>
            <a:ext cx="369201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75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716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288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860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432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4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  <a:buSzPct val="100000"/>
              <a:buFont typeface="Arial" charset="0"/>
              <a:buChar char="•"/>
              <a:defRPr/>
            </a:pPr>
            <a:r>
              <a:rPr lang="en-US" sz="4000" b="0" kern="0" dirty="0">
                <a:latin typeface="Gill Sans MT" panose="020B0502020104020203" pitchFamily="34" charset="77"/>
                <a:ea typeface="Arial" charset="0"/>
                <a:cs typeface="Arial" charset="0"/>
              </a:rPr>
              <a:t>Organic Matter</a:t>
            </a:r>
          </a:p>
          <a:p>
            <a:pPr>
              <a:spcBef>
                <a:spcPts val="1800"/>
              </a:spcBef>
              <a:buSzPct val="100000"/>
              <a:buFont typeface="Arial" charset="0"/>
              <a:buChar char="•"/>
              <a:defRPr/>
            </a:pPr>
            <a:r>
              <a:rPr lang="en-US" sz="4000" b="0" kern="0" dirty="0">
                <a:latin typeface="Gill Sans MT" panose="020B0502020104020203" pitchFamily="34" charset="77"/>
                <a:ea typeface="Arial" charset="0"/>
                <a:cs typeface="Arial" charset="0"/>
              </a:rPr>
              <a:t>Nutrients</a:t>
            </a:r>
          </a:p>
          <a:p>
            <a:pPr>
              <a:spcBef>
                <a:spcPts val="1800"/>
              </a:spcBef>
              <a:buSzPct val="100000"/>
              <a:buFont typeface="Arial" charset="0"/>
              <a:buChar char="•"/>
              <a:defRPr/>
            </a:pPr>
            <a:r>
              <a:rPr lang="en-US" sz="4000" b="0" kern="0" dirty="0">
                <a:latin typeface="Gill Sans MT" panose="020B0502020104020203" pitchFamily="34" charset="77"/>
                <a:ea typeface="Arial" charset="0"/>
                <a:cs typeface="Arial" charset="0"/>
              </a:rPr>
              <a:t>Minerals</a:t>
            </a:r>
          </a:p>
          <a:p>
            <a:pPr>
              <a:spcBef>
                <a:spcPts val="1800"/>
              </a:spcBef>
              <a:buSzPct val="100000"/>
              <a:buFont typeface="Arial" charset="0"/>
              <a:buChar char="•"/>
              <a:defRPr/>
            </a:pPr>
            <a:r>
              <a:rPr lang="en-US" sz="4000" b="0" kern="0" dirty="0">
                <a:latin typeface="Gill Sans MT" panose="020B0502020104020203" pitchFamily="34" charset="77"/>
                <a:ea typeface="Arial" charset="0"/>
                <a:cs typeface="Arial" charset="0"/>
              </a:rPr>
              <a:t>Moisture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6D60798E-44C9-5247-B6B4-E1E9085EB04A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0" y="1752600"/>
            <a:ext cx="3952875" cy="4451555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75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716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288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860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432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4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  <a:buSzPct val="100000"/>
              <a:buFont typeface="Arial" charset="0"/>
              <a:buChar char="•"/>
              <a:defRPr/>
            </a:pPr>
            <a:r>
              <a:rPr lang="en-US" sz="4000" b="0" kern="0" dirty="0">
                <a:latin typeface="Gill Sans MT" panose="020B0502020104020203" pitchFamily="34" charset="77"/>
                <a:ea typeface="Arial" charset="0"/>
                <a:cs typeface="Arial" charset="0"/>
              </a:rPr>
              <a:t>Bulk Density</a:t>
            </a:r>
          </a:p>
          <a:p>
            <a:pPr>
              <a:spcBef>
                <a:spcPts val="1800"/>
              </a:spcBef>
              <a:buSzPct val="100000"/>
              <a:buFont typeface="Arial" charset="0"/>
              <a:buChar char="•"/>
              <a:defRPr/>
            </a:pPr>
            <a:r>
              <a:rPr lang="en-US" sz="4000" b="0" kern="0" dirty="0">
                <a:latin typeface="Gill Sans MT" panose="020B0502020104020203" pitchFamily="34" charset="77"/>
                <a:ea typeface="Arial" charset="0"/>
                <a:cs typeface="Arial" charset="0"/>
              </a:rPr>
              <a:t>Degradability</a:t>
            </a:r>
          </a:p>
          <a:p>
            <a:pPr>
              <a:spcBef>
                <a:spcPts val="1800"/>
              </a:spcBef>
              <a:buSzPct val="100000"/>
              <a:buFont typeface="Arial" charset="0"/>
              <a:buChar char="•"/>
              <a:defRPr/>
            </a:pPr>
            <a:r>
              <a:rPr lang="en-US" sz="4000" b="0" kern="0" dirty="0">
                <a:latin typeface="Gill Sans MT" panose="020B0502020104020203" pitchFamily="34" charset="77"/>
                <a:ea typeface="Arial" charset="0"/>
                <a:cs typeface="Arial" charset="0"/>
              </a:rPr>
              <a:t>Contaminants</a:t>
            </a:r>
            <a:endParaRPr lang="en-US" altLang="en-US" sz="4000" b="0" kern="0" dirty="0">
              <a:latin typeface="Gill Sans MT" panose="020B0502020104020203" pitchFamily="34" charset="77"/>
              <a:ea typeface="ＭＳ Ｐゴシック" charset="-128"/>
            </a:endParaRPr>
          </a:p>
          <a:p>
            <a:pPr>
              <a:spcBef>
                <a:spcPts val="1800"/>
              </a:spcBef>
              <a:buSzPct val="100000"/>
              <a:buFont typeface="Arial" charset="0"/>
              <a:buChar char="•"/>
              <a:defRPr/>
            </a:pPr>
            <a:endParaRPr lang="en-US" altLang="en-US" sz="4000" kern="0" dirty="0">
              <a:solidFill>
                <a:schemeClr val="bg1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712106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title"/>
          </p:nvPr>
        </p:nvSpPr>
        <p:spPr>
          <a:xfrm>
            <a:off x="1143000" y="920753"/>
            <a:ext cx="6858000" cy="857250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Gill Sans MT" panose="020B0502020104020203" pitchFamily="34" charset="77"/>
              </a:rPr>
              <a:t>Organic matter – once living</a:t>
            </a:r>
          </a:p>
        </p:txBody>
      </p:sp>
      <p:sp>
        <p:nvSpPr>
          <p:cNvPr id="43011" name="Rectangle 4"/>
          <p:cNvSpPr>
            <a:spLocks noGrp="1" noChangeArrowheads="1"/>
          </p:cNvSpPr>
          <p:nvPr>
            <p:ph idx="1"/>
          </p:nvPr>
        </p:nvSpPr>
        <p:spPr>
          <a:xfrm>
            <a:off x="1536702" y="2114550"/>
            <a:ext cx="6426200" cy="3725466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Gill Sans MT" panose="020B0502020104020203" pitchFamily="34" charset="77"/>
              </a:rPr>
              <a:t>Always contains Carbon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dirty="0">
              <a:latin typeface="Gill Sans MT" panose="020B0502020104020203" pitchFamily="34" charset="77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Gill Sans MT" panose="020B0502020104020203" pitchFamily="34" charset="77"/>
              </a:rPr>
              <a:t>Contains various amounts of other elements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en-US" dirty="0">
                <a:latin typeface="Gill Sans MT" panose="020B0502020104020203" pitchFamily="34" charset="77"/>
              </a:rPr>
              <a:t>Nitrogen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en-US" dirty="0">
                <a:latin typeface="Gill Sans MT" panose="020B0502020104020203" pitchFamily="34" charset="77"/>
              </a:rPr>
              <a:t>Phosphorous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en-US" dirty="0">
                <a:latin typeface="Gill Sans MT" panose="020B0502020104020203" pitchFamily="34" charset="77"/>
              </a:rPr>
              <a:t>Oxygen, Hydrogen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en-US" dirty="0">
                <a:latin typeface="Gill Sans MT" panose="020B0502020104020203" pitchFamily="34" charset="77"/>
              </a:rPr>
              <a:t>Sulfur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en-US" dirty="0">
                <a:latin typeface="Gill Sans MT" panose="020B0502020104020203" pitchFamily="34" charset="77"/>
              </a:rPr>
              <a:t>K, Mg, Cu, </a:t>
            </a:r>
            <a:r>
              <a:rPr lang="en-US" dirty="0" err="1">
                <a:latin typeface="Gill Sans MT" panose="020B0502020104020203" pitchFamily="34" charset="77"/>
              </a:rPr>
              <a:t>Cl</a:t>
            </a:r>
            <a:r>
              <a:rPr lang="en-US" dirty="0">
                <a:latin typeface="Gill Sans MT" panose="020B0502020104020203" pitchFamily="34" charset="77"/>
              </a:rPr>
              <a:t>, etc.</a:t>
            </a:r>
          </a:p>
        </p:txBody>
      </p:sp>
      <p:sp>
        <p:nvSpPr>
          <p:cNvPr id="436229" name="Oval 5"/>
          <p:cNvSpPr>
            <a:spLocks noChangeArrowheads="1"/>
          </p:cNvSpPr>
          <p:nvPr/>
        </p:nvSpPr>
        <p:spPr bwMode="auto">
          <a:xfrm>
            <a:off x="1739908" y="3489607"/>
            <a:ext cx="1943100" cy="51435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36230" name="Oval 6"/>
          <p:cNvSpPr>
            <a:spLocks noChangeArrowheads="1"/>
          </p:cNvSpPr>
          <p:nvPr/>
        </p:nvSpPr>
        <p:spPr bwMode="auto">
          <a:xfrm>
            <a:off x="3990183" y="2086414"/>
            <a:ext cx="1519238" cy="51435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35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6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36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229" grpId="0" animBg="1"/>
      <p:bldP spid="43623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288" y="4007752"/>
            <a:ext cx="3411571" cy="22274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B7B8EE-74FA-FA4A-AB78-A0EFA160B37E}"/>
              </a:ext>
            </a:extLst>
          </p:cNvPr>
          <p:cNvSpPr txBox="1"/>
          <p:nvPr/>
        </p:nvSpPr>
        <p:spPr>
          <a:xfrm>
            <a:off x="1016391" y="548856"/>
            <a:ext cx="79197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Gill Sans MT" panose="020B0502020104020203" pitchFamily="34" charset="77"/>
              </a:rPr>
              <a:t>Common Carbon Sources</a:t>
            </a:r>
          </a:p>
        </p:txBody>
      </p:sp>
      <p:pic>
        <p:nvPicPr>
          <p:cNvPr id="5" name="Content Placeholder 3" descr="leaves.jpg">
            <a:extLst>
              <a:ext uri="{FF2B5EF4-FFF2-40B4-BE49-F238E27FC236}">
                <a16:creationId xmlns:a16="http://schemas.microsoft.com/office/drawing/2014/main" id="{11613D4A-948A-2C44-BE7B-AC80F1C759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3" r="-302" b="15028"/>
          <a:stretch/>
        </p:blipFill>
        <p:spPr>
          <a:xfrm>
            <a:off x="1104163" y="1469241"/>
            <a:ext cx="3594356" cy="2172124"/>
          </a:xfrm>
          <a:prstGeom prst="rect">
            <a:avLst/>
          </a:prstGeom>
        </p:spPr>
      </p:pic>
      <p:pic>
        <p:nvPicPr>
          <p:cNvPr id="6" name="Picture 2" descr="DSCF2813">
            <a:extLst>
              <a:ext uri="{FF2B5EF4-FFF2-40B4-BE49-F238E27FC236}">
                <a16:creationId xmlns:a16="http://schemas.microsoft.com/office/drawing/2014/main" id="{FD381D31-48D1-7940-BFB8-D16C79C558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1" b="8344"/>
          <a:stretch/>
        </p:blipFill>
        <p:spPr bwMode="auto">
          <a:xfrm>
            <a:off x="1104163" y="4007752"/>
            <a:ext cx="3594356" cy="2227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pile of dirt&#10;&#10;Description automatically generated">
            <a:extLst>
              <a:ext uri="{FF2B5EF4-FFF2-40B4-BE49-F238E27FC236}">
                <a16:creationId xmlns:a16="http://schemas.microsoft.com/office/drawing/2014/main" id="{A37220D7-5CF0-4741-96D4-07AAE28356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288" y="1464779"/>
            <a:ext cx="3411571" cy="2227411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6150428" y="3056164"/>
            <a:ext cx="1665515" cy="827315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/>
            </a:pPr>
            <a:r>
              <a:rPr lang="en-US" sz="21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Portrait of Nitrogen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9BE871-44D9-504C-8AE7-F9021B232D92}"/>
              </a:ext>
            </a:extLst>
          </p:cNvPr>
          <p:cNvSpPr txBox="1"/>
          <p:nvPr/>
        </p:nvSpPr>
        <p:spPr>
          <a:xfrm>
            <a:off x="700088" y="409022"/>
            <a:ext cx="84439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Gill Sans MT" panose="020B0502020104020203" pitchFamily="34" charset="77"/>
              </a:rPr>
              <a:t>Common Nitrogen Sources</a:t>
            </a:r>
          </a:p>
        </p:txBody>
      </p:sp>
      <p:pic>
        <p:nvPicPr>
          <p:cNvPr id="5" name="Picture 2" descr="MVCManure">
            <a:extLst>
              <a:ext uri="{FF2B5EF4-FFF2-40B4-BE49-F238E27FC236}">
                <a16:creationId xmlns:a16="http://schemas.microsoft.com/office/drawing/2014/main" id="{FC2DC0F1-FE50-A34E-9B2A-CB1F58E0C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920" y="1279792"/>
            <a:ext cx="3394080" cy="240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63DBCA-CC8A-9042-9837-53A6F72AC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7121" y="1279792"/>
            <a:ext cx="3394078" cy="2400114"/>
          </a:xfrm>
          <a:prstGeom prst="rect">
            <a:avLst/>
          </a:prstGeom>
        </p:spPr>
      </p:pic>
      <p:pic>
        <p:nvPicPr>
          <p:cNvPr id="7" name="Picture 6" descr="Yard Trimgs006">
            <a:extLst>
              <a:ext uri="{FF2B5EF4-FFF2-40B4-BE49-F238E27FC236}">
                <a16:creationId xmlns:a16="http://schemas.microsoft.com/office/drawing/2014/main" id="{CBA7F329-15DB-DC4E-BFB1-42B5E3BB8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9" t="4776" r="15080"/>
          <a:stretch>
            <a:fillRect/>
          </a:stretch>
        </p:blipFill>
        <p:spPr bwMode="auto">
          <a:xfrm>
            <a:off x="1177920" y="3996680"/>
            <a:ext cx="3394080" cy="240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9">
            <a:extLst>
              <a:ext uri="{FF2B5EF4-FFF2-40B4-BE49-F238E27FC236}">
                <a16:creationId xmlns:a16="http://schemas.microsoft.com/office/drawing/2014/main" id="{6953086C-D293-4D4E-BC94-6CAB3BC65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121" y="3996680"/>
            <a:ext cx="3438285" cy="240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C2B36B-1119-877B-23FE-B7D1D8522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460" y="857250"/>
            <a:ext cx="6365081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19D883-472C-5DDF-ACA8-C85EF8B682ED}"/>
              </a:ext>
            </a:extLst>
          </p:cNvPr>
          <p:cNvSpPr txBox="1"/>
          <p:nvPr/>
        </p:nvSpPr>
        <p:spPr>
          <a:xfrm>
            <a:off x="5486400" y="1885950"/>
            <a:ext cx="1943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b="1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Why Compost?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1487194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solidFill>
                  <a:srgbClr val="000000"/>
                </a:solidFill>
                <a:latin typeface="Gill Sans MT" panose="020B0502020104020203" pitchFamily="34" charset="77"/>
              </a:rPr>
              <a:t>Carbon to Nitrogen ratio (C:N)</a:t>
            </a:r>
            <a:endParaRPr lang="en-US" sz="4000" b="1" dirty="0">
              <a:solidFill>
                <a:srgbClr val="000000"/>
              </a:solidFill>
              <a:latin typeface="Gill Sans MT" panose="020B0502020104020203" pitchFamily="34" charset="77"/>
            </a:endParaRPr>
          </a:p>
        </p:txBody>
      </p:sp>
      <p:sp>
        <p:nvSpPr>
          <p:cNvPr id="439300" name="Rectangle 4"/>
          <p:cNvSpPr>
            <a:spLocks noGrp="1" noChangeArrowheads="1"/>
          </p:cNvSpPr>
          <p:nvPr>
            <p:ph idx="1"/>
          </p:nvPr>
        </p:nvSpPr>
        <p:spPr>
          <a:xfrm>
            <a:off x="1638300" y="2171700"/>
            <a:ext cx="6362700" cy="3086100"/>
          </a:xfrm>
        </p:spPr>
        <p:txBody>
          <a:bodyPr/>
          <a:lstStyle/>
          <a:p>
            <a:pPr eaLnBrk="1" hangingPunct="1">
              <a:spcBef>
                <a:spcPct val="40000"/>
              </a:spcBef>
            </a:pPr>
            <a:r>
              <a:rPr lang="en-US" sz="3200" b="0" dirty="0">
                <a:latin typeface="Gill Sans MT" panose="020B0502020104020203" pitchFamily="34" charset="77"/>
              </a:rPr>
              <a:t>Ratio of total mass of carbon to total mass of nitrogen</a:t>
            </a:r>
          </a:p>
          <a:p>
            <a:pPr eaLnBrk="1" hangingPunct="1">
              <a:spcBef>
                <a:spcPct val="40000"/>
              </a:spcBef>
            </a:pPr>
            <a:r>
              <a:rPr lang="en-US" sz="3200" b="0" dirty="0">
                <a:latin typeface="Gill Sans MT" panose="020B0502020104020203" pitchFamily="34" charset="77"/>
              </a:rPr>
              <a:t>Reflects the overall balance of nutrients</a:t>
            </a:r>
          </a:p>
          <a:p>
            <a:pPr eaLnBrk="1" hangingPunct="1">
              <a:spcBef>
                <a:spcPct val="40000"/>
              </a:spcBef>
              <a:buFontTx/>
              <a:buChar char="•"/>
            </a:pPr>
            <a:r>
              <a:rPr lang="en-US" sz="3200" b="0" i="1" dirty="0">
                <a:solidFill>
                  <a:srgbClr val="A50021"/>
                </a:solidFill>
                <a:latin typeface="Gill Sans MT" panose="020B0502020104020203" pitchFamily="34" charset="77"/>
              </a:rPr>
              <a:t>General </a:t>
            </a:r>
            <a:r>
              <a:rPr lang="en-US" sz="3200" b="0" dirty="0">
                <a:solidFill>
                  <a:srgbClr val="A50021"/>
                </a:solidFill>
                <a:latin typeface="Gill Sans MT" panose="020B0502020104020203" pitchFamily="34" charset="77"/>
              </a:rPr>
              <a:t>gauge of feedstock balance, </a:t>
            </a:r>
            <a:r>
              <a:rPr lang="en-US" sz="3200" b="0" dirty="0">
                <a:latin typeface="Gill Sans MT" panose="020B0502020104020203" pitchFamily="34" charset="77"/>
              </a:rPr>
              <a:t>including nutrients AND moisture, porosity, bulk density, etc.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9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9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9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9300" grpId="0" build="p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27"/>
          <p:cNvSpPr>
            <a:spLocks noGrp="1" noChangeArrowheads="1"/>
          </p:cNvSpPr>
          <p:nvPr>
            <p:ph type="title"/>
          </p:nvPr>
        </p:nvSpPr>
        <p:spPr>
          <a:xfrm>
            <a:off x="1060247" y="485775"/>
            <a:ext cx="6858000" cy="742950"/>
          </a:xfr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b="1" dirty="0">
                <a:latin typeface="Gill Sans MT"/>
                <a:ea typeface="ＭＳ Ｐゴシック" charset="0"/>
                <a:cs typeface="Gill Sans MT"/>
              </a:rPr>
              <a:t>C:N Ratio by the Numbers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587499" y="1657350"/>
          <a:ext cx="6269123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811155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>
          <a:xfrm>
            <a:off x="1241474" y="441339"/>
            <a:ext cx="6858000" cy="800100"/>
          </a:xfrm>
        </p:spPr>
        <p:txBody>
          <a:bodyPr/>
          <a:lstStyle/>
          <a:p>
            <a:pPr>
              <a:defRPr/>
            </a:pPr>
            <a:r>
              <a:rPr lang="en-US" sz="2700" dirty="0">
                <a:solidFill>
                  <a:srgbClr val="000000"/>
                </a:solidFill>
                <a:latin typeface="Gill Sans MT" panose="020B0502020104020203" pitchFamily="34" charset="77"/>
              </a:rPr>
              <a:t>Importance of C:N Ratio </a:t>
            </a:r>
            <a:r>
              <a:rPr lang="en-US" sz="2700" dirty="0">
                <a:solidFill>
                  <a:srgbClr val="FF0000"/>
                </a:solidFill>
                <a:latin typeface="Gill Sans MT" panose="020B0502020104020203" pitchFamily="34" charset="77"/>
              </a:rPr>
              <a:t>(N loss)</a:t>
            </a:r>
            <a:br>
              <a:rPr lang="en-US" b="1" dirty="0">
                <a:solidFill>
                  <a:srgbClr val="FF0000"/>
                </a:solidFill>
                <a:latin typeface="Gill Sans MT" panose="020B0502020104020203" pitchFamily="34" charset="77"/>
              </a:rPr>
            </a:br>
            <a:r>
              <a:rPr lang="en-US" sz="1800" dirty="0">
                <a:solidFill>
                  <a:srgbClr val="000000"/>
                </a:solidFill>
                <a:latin typeface="Gill Sans MT" panose="020B0502020104020203" pitchFamily="34" charset="77"/>
              </a:rPr>
              <a:t>Larsen and McCartney; 2000</a:t>
            </a:r>
          </a:p>
        </p:txBody>
      </p:sp>
      <p:graphicFrame>
        <p:nvGraphicFramePr>
          <p:cNvPr id="2" name="Object 0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3700635271"/>
              </p:ext>
            </p:extLst>
          </p:nvPr>
        </p:nvGraphicFramePr>
        <p:xfrm>
          <a:off x="1438668" y="1702192"/>
          <a:ext cx="7088836" cy="4598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Straight Connector 2"/>
          <p:cNvCxnSpPr/>
          <p:nvPr/>
        </p:nvCxnSpPr>
        <p:spPr>
          <a:xfrm flipV="1">
            <a:off x="3992558" y="3556000"/>
            <a:ext cx="10886" cy="642258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EB5CA-FD1E-275C-4597-99C393F9D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77"/>
              </a:rPr>
              <a:t>The Challenge of C:N Ratio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1ACC35-902B-D4DB-C743-2068A890A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371600"/>
            <a:ext cx="7772400" cy="4114800"/>
          </a:xfrm>
        </p:spPr>
        <p:txBody>
          <a:bodyPr/>
          <a:lstStyle/>
          <a:p>
            <a:r>
              <a:rPr lang="en-US" b="0" dirty="0">
                <a:latin typeface="Gill Sans MT" panose="020B0502020104020203" pitchFamily="34" charset="77"/>
              </a:rPr>
              <a:t>Must be measured in the lab (Total Carbon/Total Nitrogen), takes time.</a:t>
            </a:r>
          </a:p>
          <a:p>
            <a:r>
              <a:rPr lang="en-US" b="0" dirty="0">
                <a:latin typeface="Gill Sans MT" panose="020B0502020104020203" pitchFamily="34" charset="77"/>
              </a:rPr>
              <a:t>Lab methods do not replicate pile conditions:</a:t>
            </a:r>
          </a:p>
          <a:p>
            <a:pPr lvl="1"/>
            <a:r>
              <a:rPr lang="en-US" b="0" dirty="0">
                <a:latin typeface="Gill Sans MT" panose="020B0502020104020203" pitchFamily="34" charset="77"/>
              </a:rPr>
              <a:t>Labs tend to grind all feedstock sample</a:t>
            </a:r>
          </a:p>
          <a:p>
            <a:pPr lvl="1"/>
            <a:r>
              <a:rPr lang="en-US" b="0" dirty="0">
                <a:latin typeface="Gill Sans MT" panose="020B0502020104020203" pitchFamily="34" charset="77"/>
              </a:rPr>
              <a:t>Typical C:N tells you nothing about </a:t>
            </a:r>
            <a:r>
              <a:rPr lang="en-US" b="0" i="1" dirty="0">
                <a:latin typeface="Gill Sans MT" panose="020B0502020104020203" pitchFamily="34" charset="77"/>
              </a:rPr>
              <a:t>available</a:t>
            </a:r>
            <a:r>
              <a:rPr lang="en-US" b="0" dirty="0">
                <a:latin typeface="Gill Sans MT" panose="020B0502020104020203" pitchFamily="34" charset="77"/>
              </a:rPr>
              <a:t> carbon</a:t>
            </a:r>
          </a:p>
          <a:p>
            <a:pPr lvl="1"/>
            <a:r>
              <a:rPr lang="en-US" b="0" dirty="0">
                <a:latin typeface="Gill Sans MT" panose="020B0502020104020203" pitchFamily="34" charset="77"/>
              </a:rPr>
              <a:t>C:N ratio tells you nothing about porosity</a:t>
            </a:r>
          </a:p>
          <a:p>
            <a:endParaRPr lang="en-US" b="0" dirty="0">
              <a:latin typeface="Gill Sans MT" panose="020B0502020104020203" pitchFamily="34" charset="77"/>
            </a:endParaRPr>
          </a:p>
          <a:p>
            <a:r>
              <a:rPr lang="en-US" dirty="0">
                <a:latin typeface="Gill Sans MT" panose="020B0502020104020203" pitchFamily="34" charset="77"/>
              </a:rPr>
              <a:t>Heretical concept:  </a:t>
            </a:r>
            <a:r>
              <a:rPr lang="en-US" b="0" dirty="0">
                <a:latin typeface="Gill Sans MT" panose="020B0502020104020203" pitchFamily="34" charset="77"/>
              </a:rPr>
              <a:t>Focus more on bulk density (initially) as a surrogate for porosity and C:N</a:t>
            </a:r>
          </a:p>
          <a:p>
            <a:endParaRPr lang="en-US" b="0" dirty="0">
              <a:latin typeface="Gill Sans MT" panose="020B0502020104020203" pitchFamily="34" charset="77"/>
            </a:endParaRPr>
          </a:p>
          <a:p>
            <a:pPr marL="342900" lvl="1" indent="0">
              <a:buNone/>
            </a:pPr>
            <a:r>
              <a:rPr lang="en-US" b="0" dirty="0">
                <a:latin typeface="Gill Sans MT" panose="020B0502020104020203" pitchFamily="34" charset="77"/>
              </a:rPr>
              <a:t>Limitations:   Unusual feedstocks</a:t>
            </a:r>
          </a:p>
          <a:p>
            <a:pPr marL="342900" lvl="1" indent="0">
              <a:buNone/>
            </a:pPr>
            <a:r>
              <a:rPr lang="en-US" b="0" dirty="0">
                <a:latin typeface="Gill Sans MT" panose="020B0502020104020203" pitchFamily="34" charset="77"/>
              </a:rPr>
              <a:t>		Just leaves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9EB241-C1AD-0D71-D728-8EDEF5799B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04" t="-5445" r="5720" b="-3035"/>
          <a:stretch/>
        </p:blipFill>
        <p:spPr>
          <a:xfrm>
            <a:off x="6960113" y="4639639"/>
            <a:ext cx="1858933" cy="224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8685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AutoShape 3"/>
          <p:cNvSpPr>
            <a:spLocks noChangeArrowheads="1"/>
          </p:cNvSpPr>
          <p:nvPr/>
        </p:nvSpPr>
        <p:spPr bwMode="auto">
          <a:xfrm>
            <a:off x="6197580" y="1708150"/>
            <a:ext cx="1175147" cy="3503216"/>
          </a:xfrm>
          <a:prstGeom prst="downArrow">
            <a:avLst>
              <a:gd name="adj1" fmla="val 50000"/>
              <a:gd name="adj2" fmla="val 80344"/>
            </a:avLst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9395" name="Text Box 4"/>
          <p:cNvSpPr txBox="1">
            <a:spLocks noChangeArrowheads="1"/>
          </p:cNvSpPr>
          <p:nvPr/>
        </p:nvSpPr>
        <p:spPr bwMode="auto">
          <a:xfrm>
            <a:off x="5762209" y="1026319"/>
            <a:ext cx="205697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100" dirty="0">
                <a:latin typeface="Gill Sans MT"/>
                <a:cs typeface="Gill Sans MT"/>
              </a:rPr>
              <a:t>Most Degradable</a:t>
            </a:r>
          </a:p>
        </p:txBody>
      </p:sp>
      <p:sp>
        <p:nvSpPr>
          <p:cNvPr id="59396" name="Text Box 5"/>
          <p:cNvSpPr txBox="1">
            <a:spLocks noChangeArrowheads="1"/>
          </p:cNvSpPr>
          <p:nvPr/>
        </p:nvSpPr>
        <p:spPr bwMode="auto">
          <a:xfrm>
            <a:off x="5796339" y="5288756"/>
            <a:ext cx="207300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100" dirty="0">
                <a:latin typeface="Gill Sans MT"/>
                <a:cs typeface="Gill Sans MT"/>
              </a:rPr>
              <a:t>Least Degradable</a:t>
            </a:r>
          </a:p>
        </p:txBody>
      </p:sp>
      <p:sp>
        <p:nvSpPr>
          <p:cNvPr id="606214" name="Text Box 6"/>
          <p:cNvSpPr txBox="1">
            <a:spLocks noChangeArrowheads="1"/>
          </p:cNvSpPr>
          <p:nvPr/>
        </p:nvSpPr>
        <p:spPr bwMode="auto">
          <a:xfrm>
            <a:off x="1633944" y="1387688"/>
            <a:ext cx="2240756" cy="3901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Gill Sans MT"/>
                <a:cs typeface="Gill Sans MT"/>
              </a:rPr>
              <a:t>Sugars</a:t>
            </a:r>
          </a:p>
          <a:p>
            <a:r>
              <a:rPr lang="en-US" dirty="0">
                <a:latin typeface="Gill Sans MT"/>
                <a:cs typeface="Gill Sans MT"/>
              </a:rPr>
              <a:t>Starches, pectin, </a:t>
            </a:r>
          </a:p>
          <a:p>
            <a:r>
              <a:rPr lang="en-US" dirty="0">
                <a:latin typeface="Gill Sans MT"/>
                <a:cs typeface="Gill Sans MT"/>
              </a:rPr>
              <a:t>Lipids, </a:t>
            </a:r>
            <a:r>
              <a:rPr lang="en-US" dirty="0" err="1">
                <a:latin typeface="Gill Sans MT"/>
                <a:cs typeface="Gill Sans MT"/>
              </a:rPr>
              <a:t>glycerols</a:t>
            </a:r>
            <a:endParaRPr lang="en-US" dirty="0">
              <a:latin typeface="Gill Sans MT"/>
              <a:cs typeface="Gill Sans MT"/>
            </a:endParaRPr>
          </a:p>
          <a:p>
            <a:r>
              <a:rPr lang="en-US" dirty="0">
                <a:latin typeface="Gill Sans MT"/>
                <a:cs typeface="Gill Sans MT"/>
              </a:rPr>
              <a:t>Amino acids</a:t>
            </a:r>
          </a:p>
          <a:p>
            <a:r>
              <a:rPr lang="en-US" dirty="0">
                <a:latin typeface="Gill Sans MT"/>
                <a:cs typeface="Gill Sans MT"/>
              </a:rPr>
              <a:t>Urea</a:t>
            </a:r>
          </a:p>
          <a:p>
            <a:endParaRPr lang="en-US" dirty="0">
              <a:latin typeface="Gill Sans MT"/>
              <a:cs typeface="Gill Sans MT"/>
            </a:endParaRPr>
          </a:p>
          <a:p>
            <a:r>
              <a:rPr lang="en-US" dirty="0">
                <a:latin typeface="Gill Sans MT"/>
                <a:cs typeface="Gill Sans MT"/>
              </a:rPr>
              <a:t>Proteins</a:t>
            </a:r>
          </a:p>
          <a:p>
            <a:r>
              <a:rPr lang="en-US" dirty="0">
                <a:latin typeface="Gill Sans MT"/>
                <a:cs typeface="Gill Sans MT"/>
              </a:rPr>
              <a:t>Hemicellulose</a:t>
            </a:r>
          </a:p>
          <a:p>
            <a:r>
              <a:rPr lang="en-US" dirty="0">
                <a:latin typeface="Gill Sans MT"/>
                <a:cs typeface="Gill Sans MT"/>
              </a:rPr>
              <a:t>Cellulose</a:t>
            </a:r>
          </a:p>
          <a:p>
            <a:r>
              <a:rPr lang="en-US" dirty="0">
                <a:latin typeface="Gill Sans MT"/>
                <a:cs typeface="Gill Sans MT"/>
              </a:rPr>
              <a:t>Chitin</a:t>
            </a:r>
          </a:p>
          <a:p>
            <a:endParaRPr lang="en-US" dirty="0">
              <a:latin typeface="Gill Sans MT"/>
              <a:cs typeface="Gill Sans MT"/>
            </a:endParaRPr>
          </a:p>
          <a:p>
            <a:r>
              <a:rPr lang="en-US" dirty="0">
                <a:latin typeface="Gill Sans MT"/>
                <a:cs typeface="Gill Sans MT"/>
              </a:rPr>
              <a:t>Lignin</a:t>
            </a:r>
          </a:p>
          <a:p>
            <a:r>
              <a:rPr lang="en-US" dirty="0">
                <a:latin typeface="Gill Sans MT"/>
                <a:cs typeface="Gill Sans MT"/>
              </a:rPr>
              <a:t>Lignocellulose</a:t>
            </a:r>
          </a:p>
          <a:p>
            <a:endParaRPr lang="en-US" sz="1350" dirty="0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640941" y="1553766"/>
            <a:ext cx="2763444" cy="1132284"/>
            <a:chOff x="2386" y="585"/>
            <a:chExt cx="2321" cy="951"/>
          </a:xfrm>
        </p:grpSpPr>
        <p:sp>
          <p:nvSpPr>
            <p:cNvPr id="59405" name="Text Box 8"/>
            <p:cNvSpPr txBox="1">
              <a:spLocks noChangeArrowheads="1"/>
            </p:cNvSpPr>
            <p:nvPr/>
          </p:nvSpPr>
          <p:spPr bwMode="auto">
            <a:xfrm>
              <a:off x="2681" y="721"/>
              <a:ext cx="2026" cy="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350" b="1" dirty="0">
                  <a:solidFill>
                    <a:srgbClr val="CC0000"/>
                  </a:solidFill>
                  <a:latin typeface="Gill Sans MT"/>
                  <a:cs typeface="Gill Sans MT"/>
                </a:rPr>
                <a:t>Disappear fast</a:t>
              </a:r>
            </a:p>
            <a:p>
              <a:r>
                <a:rPr lang="en-US" sz="1350" dirty="0">
                  <a:solidFill>
                    <a:srgbClr val="CC0000"/>
                  </a:solidFill>
                  <a:latin typeface="Gill Sans MT"/>
                  <a:cs typeface="Gill Sans MT"/>
                </a:rPr>
                <a:t>food, processed paper, green vegetation</a:t>
              </a:r>
            </a:p>
          </p:txBody>
        </p:sp>
        <p:sp>
          <p:nvSpPr>
            <p:cNvPr id="59406" name="AutoShape 9"/>
            <p:cNvSpPr>
              <a:spLocks/>
            </p:cNvSpPr>
            <p:nvPr/>
          </p:nvSpPr>
          <p:spPr bwMode="auto">
            <a:xfrm>
              <a:off x="2386" y="585"/>
              <a:ext cx="156" cy="951"/>
            </a:xfrm>
            <a:prstGeom prst="rightBrace">
              <a:avLst>
                <a:gd name="adj1" fmla="val 50801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3688962" y="3071814"/>
            <a:ext cx="2750347" cy="1166813"/>
            <a:chOff x="2373" y="1860"/>
            <a:chExt cx="2310" cy="980"/>
          </a:xfrm>
        </p:grpSpPr>
        <p:sp>
          <p:nvSpPr>
            <p:cNvPr id="59403" name="Text Box 11"/>
            <p:cNvSpPr txBox="1">
              <a:spLocks noChangeArrowheads="1"/>
            </p:cNvSpPr>
            <p:nvPr/>
          </p:nvSpPr>
          <p:spPr bwMode="auto">
            <a:xfrm>
              <a:off x="2625" y="1860"/>
              <a:ext cx="2058" cy="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350" b="1" i="1" dirty="0">
                  <a:solidFill>
                    <a:srgbClr val="CC0000"/>
                  </a:solidFill>
                  <a:latin typeface="Gill Sans MT"/>
                  <a:cs typeface="Gill Sans MT"/>
                </a:rPr>
                <a:t>Slower </a:t>
              </a:r>
            </a:p>
            <a:p>
              <a:r>
                <a:rPr lang="en-US" sz="1350" b="1" i="1" dirty="0">
                  <a:solidFill>
                    <a:srgbClr val="CC0000"/>
                  </a:solidFill>
                  <a:latin typeface="Gill Sans MT"/>
                  <a:cs typeface="Gill Sans MT"/>
                </a:rPr>
                <a:t>but largely gone</a:t>
              </a:r>
            </a:p>
            <a:p>
              <a:r>
                <a:rPr lang="en-US" sz="1350" dirty="0">
                  <a:solidFill>
                    <a:srgbClr val="CC0000"/>
                  </a:solidFill>
                  <a:latin typeface="Gill Sans MT"/>
                  <a:cs typeface="Gill Sans MT"/>
                </a:rPr>
                <a:t>other food, straw, leaves, stems, crab shells, </a:t>
              </a:r>
              <a:endParaRPr lang="en-US" sz="1350" b="1" i="1" dirty="0">
                <a:solidFill>
                  <a:srgbClr val="CC0000"/>
                </a:solidFill>
                <a:latin typeface="Gill Sans MT"/>
                <a:cs typeface="Gill Sans MT"/>
              </a:endParaRPr>
            </a:p>
          </p:txBody>
        </p:sp>
        <p:sp>
          <p:nvSpPr>
            <p:cNvPr id="59404" name="AutoShape 12"/>
            <p:cNvSpPr>
              <a:spLocks/>
            </p:cNvSpPr>
            <p:nvPr/>
          </p:nvSpPr>
          <p:spPr bwMode="auto">
            <a:xfrm>
              <a:off x="2373" y="1889"/>
              <a:ext cx="156" cy="951"/>
            </a:xfrm>
            <a:prstGeom prst="rightBrace">
              <a:avLst>
                <a:gd name="adj1" fmla="val 50801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/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3708715" y="4494611"/>
            <a:ext cx="1804589" cy="721519"/>
            <a:chOff x="2366" y="3055"/>
            <a:chExt cx="1397" cy="606"/>
          </a:xfrm>
        </p:grpSpPr>
        <p:sp>
          <p:nvSpPr>
            <p:cNvPr id="59401" name="Text Box 14"/>
            <p:cNvSpPr txBox="1">
              <a:spLocks noChangeArrowheads="1"/>
            </p:cNvSpPr>
            <p:nvPr/>
          </p:nvSpPr>
          <p:spPr bwMode="auto">
            <a:xfrm>
              <a:off x="2614" y="3060"/>
              <a:ext cx="1149" cy="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350" b="1" i="1" dirty="0">
                  <a:solidFill>
                    <a:srgbClr val="CC0000"/>
                  </a:solidFill>
                  <a:latin typeface="Gill Sans MT"/>
                  <a:cs typeface="Gill Sans MT"/>
                </a:rPr>
                <a:t>Tough Stuff </a:t>
              </a:r>
              <a:r>
                <a:rPr lang="en-US" sz="1350" b="1" i="1" dirty="0">
                  <a:solidFill>
                    <a:srgbClr val="CC0000"/>
                  </a:solidFill>
                  <a:latin typeface="Gill Sans MT"/>
                  <a:cs typeface="Gill Sans MT"/>
                  <a:sym typeface="Wingdings" pitchFamily="2" charset="2"/>
                </a:rPr>
                <a:t></a:t>
              </a:r>
              <a:r>
                <a:rPr lang="en-US" sz="1350" b="1" i="1" dirty="0">
                  <a:solidFill>
                    <a:srgbClr val="CC0000"/>
                  </a:solidFill>
                  <a:latin typeface="Gill Sans MT"/>
                  <a:cs typeface="Gill Sans MT"/>
                </a:rPr>
                <a:t> </a:t>
              </a:r>
            </a:p>
            <a:p>
              <a:r>
                <a:rPr lang="en-US" sz="1350" b="1" i="1" dirty="0">
                  <a:solidFill>
                    <a:srgbClr val="CC0000"/>
                  </a:solidFill>
                  <a:latin typeface="Gill Sans MT"/>
                  <a:cs typeface="Gill Sans MT"/>
                </a:rPr>
                <a:t>Most Remains</a:t>
              </a:r>
            </a:p>
            <a:p>
              <a:r>
                <a:rPr lang="en-US" sz="1350" dirty="0">
                  <a:solidFill>
                    <a:srgbClr val="CC0000"/>
                  </a:solidFill>
                  <a:latin typeface="Gill Sans MT"/>
                  <a:cs typeface="Gill Sans MT"/>
                </a:rPr>
                <a:t>wood, other fibers</a:t>
              </a:r>
              <a:endParaRPr lang="en-US" sz="1350" b="1" i="1" dirty="0">
                <a:solidFill>
                  <a:srgbClr val="CC0000"/>
                </a:solidFill>
                <a:latin typeface="Gill Sans MT"/>
                <a:cs typeface="Gill Sans MT"/>
              </a:endParaRPr>
            </a:p>
          </p:txBody>
        </p:sp>
        <p:sp>
          <p:nvSpPr>
            <p:cNvPr id="59402" name="AutoShape 15"/>
            <p:cNvSpPr>
              <a:spLocks/>
            </p:cNvSpPr>
            <p:nvPr/>
          </p:nvSpPr>
          <p:spPr bwMode="auto">
            <a:xfrm>
              <a:off x="2366" y="3055"/>
              <a:ext cx="149" cy="529"/>
            </a:xfrm>
            <a:prstGeom prst="rightBrace">
              <a:avLst>
                <a:gd name="adj1" fmla="val 22009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06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6214" grpId="0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458200" cy="13716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4000" dirty="0">
                <a:ea typeface="ＭＳ Ｐゴシック" charset="0"/>
                <a:cs typeface="ＭＳ Ｐゴシック" charset="0"/>
              </a:rPr>
              <a:t>5.  Temperature</a:t>
            </a:r>
          </a:p>
        </p:txBody>
      </p:sp>
      <p:pic>
        <p:nvPicPr>
          <p:cNvPr id="145411" name="Picture 4" descr="TempCowpiR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00200"/>
            <a:ext cx="65532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28051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chemeClr val="tx1"/>
                </a:solidFill>
                <a:latin typeface="Gill Sans MT" panose="020B0502020104020203" pitchFamily="34" charset="77"/>
              </a:rPr>
              <a:t>Temperature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>
          <a:xfrm>
            <a:off x="1228579" y="1627164"/>
            <a:ext cx="7696199" cy="43894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b="0" dirty="0">
                <a:latin typeface="Gill Sans MT" panose="020B0502020104020203" pitchFamily="34" charset="77"/>
              </a:rPr>
              <a:t>Higher temps result in </a:t>
            </a:r>
            <a:r>
              <a:rPr lang="en-US" sz="2800" b="0" dirty="0">
                <a:solidFill>
                  <a:srgbClr val="FF0000"/>
                </a:solidFill>
                <a:latin typeface="Gill Sans MT" panose="020B0502020104020203" pitchFamily="34" charset="77"/>
              </a:rPr>
              <a:t>faster</a:t>
            </a:r>
            <a:r>
              <a:rPr lang="en-US" sz="2800" b="0" dirty="0">
                <a:latin typeface="Gill Sans MT" panose="020B0502020104020203" pitchFamily="34" charset="77"/>
              </a:rPr>
              <a:t> breakdown up to around 140-150°F (60-65°C)</a:t>
            </a:r>
          </a:p>
          <a:p>
            <a:pPr eaLnBrk="1" hangingPunct="1">
              <a:lnSpc>
                <a:spcPct val="90000"/>
              </a:lnSpc>
            </a:pPr>
            <a:endParaRPr lang="en-US" sz="2800" b="0" dirty="0">
              <a:latin typeface="Gill Sans MT" panose="020B0502020104020203" pitchFamily="34" charset="77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b="0" dirty="0">
                <a:latin typeface="Gill Sans MT" panose="020B0502020104020203" pitchFamily="34" charset="77"/>
              </a:rPr>
              <a:t>Above 160°F (71°C) lose microbial diversity, composting actually </a:t>
            </a:r>
            <a:r>
              <a:rPr lang="en-US" sz="2800" b="0" dirty="0">
                <a:solidFill>
                  <a:srgbClr val="FF0000"/>
                </a:solidFill>
                <a:latin typeface="Gill Sans MT" panose="020B0502020104020203" pitchFamily="34" charset="77"/>
              </a:rPr>
              <a:t>slows</a:t>
            </a:r>
          </a:p>
          <a:p>
            <a:pPr eaLnBrk="1" hangingPunct="1">
              <a:lnSpc>
                <a:spcPct val="90000"/>
              </a:lnSpc>
            </a:pPr>
            <a:endParaRPr lang="en-US" sz="2800" b="0" dirty="0">
              <a:solidFill>
                <a:srgbClr val="FFC000"/>
              </a:solidFill>
              <a:latin typeface="Gill Sans MT" panose="020B0502020104020203" pitchFamily="34" charset="77"/>
            </a:endParaRPr>
          </a:p>
          <a:p>
            <a:pPr>
              <a:lnSpc>
                <a:spcPct val="90000"/>
              </a:lnSpc>
            </a:pPr>
            <a:r>
              <a:rPr lang="en-US" sz="2800" b="0" dirty="0">
                <a:latin typeface="Gill Sans MT" panose="020B0502020104020203" pitchFamily="34" charset="77"/>
              </a:rPr>
              <a:t>Most weeds and pathogens killed at temps.  131°F (55</a:t>
            </a:r>
            <a:r>
              <a:rPr lang="en-US" sz="2800" b="0" kern="100" dirty="0">
                <a:latin typeface="Gill Sans MT" panose="020B0502020104020203" pitchFamily="34" charset="77"/>
              </a:rPr>
              <a:t>°</a:t>
            </a:r>
            <a:r>
              <a:rPr lang="en-US" sz="2800" b="0" dirty="0">
                <a:latin typeface="Gill Sans MT" panose="020B0502020104020203" pitchFamily="34" charset="77"/>
              </a:rPr>
              <a:t>C) or higher</a:t>
            </a:r>
          </a:p>
          <a:p>
            <a:pPr eaLnBrk="1" hangingPunct="1">
              <a:lnSpc>
                <a:spcPct val="90000"/>
              </a:lnSpc>
            </a:pPr>
            <a:endParaRPr lang="en-US" sz="2800" b="0" dirty="0">
              <a:latin typeface="Gill Sans MT" panose="020B0502020104020203" pitchFamily="34" charset="77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b="0" dirty="0">
                <a:latin typeface="Gill Sans MT" panose="020B0502020104020203" pitchFamily="34" charset="77"/>
              </a:rPr>
              <a:t>(Compost is a VERY good insulator)</a:t>
            </a:r>
          </a:p>
          <a:p>
            <a:pPr eaLnBrk="1" hangingPunct="1">
              <a:lnSpc>
                <a:spcPct val="90000"/>
              </a:lnSpc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4585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build="p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>
          <a:xfrm>
            <a:off x="656822" y="274638"/>
            <a:ext cx="8487178" cy="639762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chemeClr val="tx1"/>
                </a:solidFill>
                <a:latin typeface="Gill Sans MT" panose="020B0502020104020203" pitchFamily="34" charset="77"/>
              </a:rPr>
              <a:t>Process to Further Reduce Pathogens</a:t>
            </a:r>
          </a:p>
        </p:txBody>
      </p:sp>
      <p:sp>
        <p:nvSpPr>
          <p:cNvPr id="77827" name="Content Placeholder 2"/>
          <p:cNvSpPr>
            <a:spLocks noGrp="1"/>
          </p:cNvSpPr>
          <p:nvPr>
            <p:ph idx="1"/>
          </p:nvPr>
        </p:nvSpPr>
        <p:spPr>
          <a:xfrm>
            <a:off x="1371600" y="1407209"/>
            <a:ext cx="7772400" cy="4846003"/>
          </a:xfrm>
        </p:spPr>
        <p:txBody>
          <a:bodyPr>
            <a:normAutofit/>
          </a:bodyPr>
          <a:lstStyle/>
          <a:p>
            <a:pPr marL="0" indent="0" eaLnBrk="1" hangingPunct="1">
              <a:spcAft>
                <a:spcPts val="600"/>
              </a:spcAft>
              <a:buNone/>
            </a:pPr>
            <a:r>
              <a:rPr lang="en-US" sz="3200" b="0" dirty="0">
                <a:latin typeface="Gill Sans MT" panose="020B0502020104020203" pitchFamily="34" charset="77"/>
              </a:rPr>
              <a:t>Time and Temperature requirements to assure pathogen reduction:</a:t>
            </a:r>
          </a:p>
          <a:p>
            <a:pPr eaLnBrk="1" hangingPunct="1">
              <a:spcAft>
                <a:spcPts val="600"/>
              </a:spcAft>
            </a:pPr>
            <a:r>
              <a:rPr lang="en-US" sz="3200" dirty="0">
                <a:latin typeface="Gill Sans MT" panose="020B0502020104020203" pitchFamily="34" charset="77"/>
              </a:rPr>
              <a:t>Aerated Static Pile and In-vessel:</a:t>
            </a:r>
          </a:p>
          <a:p>
            <a:pPr marL="384048" lvl="1" indent="0" eaLnBrk="1" hangingPunct="1">
              <a:spcAft>
                <a:spcPts val="600"/>
              </a:spcAft>
              <a:buNone/>
            </a:pPr>
            <a:r>
              <a:rPr lang="en-US" sz="3200" b="0" dirty="0">
                <a:latin typeface="Gill Sans MT" panose="020B0502020104020203" pitchFamily="34" charset="77"/>
              </a:rPr>
              <a:t>131</a:t>
            </a:r>
            <a:r>
              <a:rPr lang="en-US" sz="3200" b="0" baseline="30000" dirty="0">
                <a:latin typeface="Gill Sans MT" panose="020B0502020104020203" pitchFamily="34" charset="77"/>
              </a:rPr>
              <a:t>o</a:t>
            </a:r>
            <a:r>
              <a:rPr lang="en-US" sz="3200" b="0" dirty="0">
                <a:latin typeface="Gill Sans MT" panose="020B0502020104020203" pitchFamily="34" charset="77"/>
              </a:rPr>
              <a:t>F (55</a:t>
            </a:r>
            <a:r>
              <a:rPr lang="en-US" sz="3200" b="0" baseline="30000" dirty="0">
                <a:latin typeface="Gill Sans MT" panose="020B0502020104020203" pitchFamily="34" charset="77"/>
              </a:rPr>
              <a:t>o</a:t>
            </a:r>
            <a:r>
              <a:rPr lang="en-US" sz="3200" b="0" dirty="0">
                <a:latin typeface="Gill Sans MT" panose="020B0502020104020203" pitchFamily="34" charset="77"/>
              </a:rPr>
              <a:t>C) or higher for 3 days</a:t>
            </a:r>
          </a:p>
          <a:p>
            <a:pPr eaLnBrk="1" hangingPunct="1">
              <a:spcAft>
                <a:spcPts val="600"/>
              </a:spcAft>
            </a:pPr>
            <a:r>
              <a:rPr lang="en-US" sz="3200" dirty="0">
                <a:latin typeface="Gill Sans MT" panose="020B0502020104020203" pitchFamily="34" charset="77"/>
              </a:rPr>
              <a:t>Turned windrow:</a:t>
            </a:r>
          </a:p>
          <a:p>
            <a:pPr marL="384048" lvl="1" indent="0" eaLnBrk="1" hangingPunct="1">
              <a:spcAft>
                <a:spcPts val="600"/>
              </a:spcAft>
              <a:buNone/>
            </a:pPr>
            <a:r>
              <a:rPr lang="en-US" sz="3200" b="0" dirty="0">
                <a:latin typeface="Gill Sans MT" panose="020B0502020104020203" pitchFamily="34" charset="77"/>
              </a:rPr>
              <a:t>131</a:t>
            </a:r>
            <a:r>
              <a:rPr lang="en-US" sz="3200" b="0" baseline="30000" dirty="0">
                <a:latin typeface="Gill Sans MT" panose="020B0502020104020203" pitchFamily="34" charset="77"/>
              </a:rPr>
              <a:t>o</a:t>
            </a:r>
            <a:r>
              <a:rPr lang="en-US" sz="3200" b="0" dirty="0">
                <a:latin typeface="Gill Sans MT" panose="020B0502020104020203" pitchFamily="34" charset="77"/>
              </a:rPr>
              <a:t>F (55</a:t>
            </a:r>
            <a:r>
              <a:rPr lang="en-US" sz="3200" b="0" baseline="30000" dirty="0">
                <a:latin typeface="Gill Sans MT" panose="020B0502020104020203" pitchFamily="34" charset="77"/>
              </a:rPr>
              <a:t>o</a:t>
            </a:r>
            <a:r>
              <a:rPr lang="en-US" sz="3200" b="0" dirty="0">
                <a:latin typeface="Gill Sans MT" panose="020B0502020104020203" pitchFamily="34" charset="77"/>
              </a:rPr>
              <a:t>C) or higher for 15 days or more with 5 turnings</a:t>
            </a:r>
          </a:p>
        </p:txBody>
      </p:sp>
    </p:spTree>
    <p:extLst>
      <p:ext uri="{BB962C8B-B14F-4D97-AF65-F5344CB8AC3E}">
        <p14:creationId xmlns:p14="http://schemas.microsoft.com/office/powerpoint/2010/main" val="20271002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rapezoid 22"/>
          <p:cNvSpPr/>
          <p:nvPr/>
        </p:nvSpPr>
        <p:spPr>
          <a:xfrm>
            <a:off x="1300096" y="3682939"/>
            <a:ext cx="486141" cy="506780"/>
          </a:xfrm>
          <a:prstGeom prst="trapezoid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77"/>
              <a:cs typeface="Arial" panose="020B0604020202020204" pitchFamily="34" charset="0"/>
            </a:endParaRPr>
          </a:p>
        </p:txBody>
      </p:sp>
      <p:sp>
        <p:nvSpPr>
          <p:cNvPr id="24" name="Trapezoid 23"/>
          <p:cNvSpPr/>
          <p:nvPr/>
        </p:nvSpPr>
        <p:spPr>
          <a:xfrm>
            <a:off x="1769751" y="3682939"/>
            <a:ext cx="486141" cy="506780"/>
          </a:xfrm>
          <a:prstGeom prst="trapezoid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77"/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769751" y="3001484"/>
            <a:ext cx="11600" cy="14131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1492046" y="3952167"/>
            <a:ext cx="95288" cy="83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77"/>
              <a:ea typeface="Gill Sans" charset="0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971902" y="3954667"/>
            <a:ext cx="95288" cy="83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77"/>
                <a:ea typeface="Gill Sans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236095" y="2999232"/>
            <a:ext cx="12388" cy="14131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90496" y="2895600"/>
            <a:ext cx="57688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Gill Sans" charset="0"/>
                <a:cs typeface="Arial" panose="020B0604020202020204" pitchFamily="34" charset="0"/>
              </a:rPr>
              <a:t>DAY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26378" y="2909240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Gill Sans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70335" y="2909240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Gill Sans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1527402" y="4038600"/>
            <a:ext cx="0" cy="948298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2008478" y="4038600"/>
            <a:ext cx="859" cy="948298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452496" y="5362456"/>
            <a:ext cx="2333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Arial" charset="0"/>
                <a:cs typeface="Arial" panose="020B0604020202020204" pitchFamily="34" charset="0"/>
              </a:rPr>
              <a:t>Temp. ≥ 131° F / 55° C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90497" y="167511"/>
            <a:ext cx="8428720" cy="9587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Gill Sans" charset="0"/>
                <a:cs typeface="Arial" panose="020B0604020202020204" pitchFamily="34" charset="0"/>
              </a:rPr>
              <a:t>Process to Further Reduce Pathogens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97686" y="1158824"/>
            <a:ext cx="3744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Arial" charset="0"/>
                <a:cs typeface="Arial" panose="020B0604020202020204" pitchFamily="34" charset="0"/>
              </a:rPr>
              <a:t>For Windrow Composting: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483509" y="5805010"/>
            <a:ext cx="2584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Arial" charset="0"/>
                <a:cs typeface="Arial" panose="020B0604020202020204" pitchFamily="34" charset="0"/>
              </a:rPr>
              <a:t>No Insulating layer</a:t>
            </a:r>
          </a:p>
        </p:txBody>
      </p:sp>
      <p:sp>
        <p:nvSpPr>
          <p:cNvPr id="67" name="Oval 66"/>
          <p:cNvSpPr/>
          <p:nvPr/>
        </p:nvSpPr>
        <p:spPr>
          <a:xfrm>
            <a:off x="3321829" y="3952167"/>
            <a:ext cx="95288" cy="83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77"/>
              <a:ea typeface="Gill Sans" charset="0"/>
              <a:cs typeface="Arial" panose="020B0604020202020204" pitchFamily="34" charset="0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3972863" y="3954667"/>
            <a:ext cx="95288" cy="83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77"/>
              <a:ea typeface="Gill Sans" charset="0"/>
              <a:cs typeface="Arial" panose="020B0604020202020204" pitchFamily="34" charset="0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4580203" y="3957166"/>
            <a:ext cx="95288" cy="83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77"/>
              <a:ea typeface="Gill Sans" charset="0"/>
              <a:cs typeface="Arial" panose="020B0604020202020204" pitchFamily="34" charset="0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5161330" y="3952167"/>
            <a:ext cx="95288" cy="83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77"/>
              <a:ea typeface="Gill Sans" charset="0"/>
              <a:cs typeface="Arial" panose="020B0604020202020204" pitchFamily="34" charset="0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5812364" y="3954667"/>
            <a:ext cx="95288" cy="83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77"/>
              <a:ea typeface="Gill Sans" charset="0"/>
              <a:cs typeface="Arial" panose="020B0604020202020204" pitchFamily="34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7641164" y="3954667"/>
            <a:ext cx="95288" cy="83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77"/>
              <a:ea typeface="Gill Sans" charset="0"/>
              <a:cs typeface="Arial" panose="020B0604020202020204" pitchFamily="34" charset="0"/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8248504" y="3957166"/>
            <a:ext cx="95288" cy="83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77"/>
              <a:ea typeface="Gill Sans" charset="0"/>
              <a:cs typeface="Arial" panose="020B0604020202020204" pitchFamily="34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8819913" y="3952167"/>
            <a:ext cx="95288" cy="83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77"/>
              <a:ea typeface="Gill Sans" charset="0"/>
              <a:cs typeface="Arial" panose="020B0604020202020204" pitchFamily="34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9470947" y="3954667"/>
            <a:ext cx="95288" cy="83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77"/>
              <a:ea typeface="Gill Sans" charset="0"/>
              <a:cs typeface="Arial" panose="020B0604020202020204" pitchFamily="34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0078287" y="3957166"/>
            <a:ext cx="95288" cy="83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77"/>
              <a:ea typeface="Gill Sans" charset="0"/>
              <a:cs typeface="Arial" panose="020B0604020202020204" pitchFamily="34" charset="0"/>
            </a:endParaRPr>
          </a:p>
        </p:txBody>
      </p:sp>
      <p:sp>
        <p:nvSpPr>
          <p:cNvPr id="169" name="Oval 168"/>
          <p:cNvSpPr/>
          <p:nvPr/>
        </p:nvSpPr>
        <p:spPr>
          <a:xfrm>
            <a:off x="2933561" y="3749040"/>
            <a:ext cx="95288" cy="83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77"/>
                <a:ea typeface="Gill Sans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5" name="Trapezoid 174"/>
          <p:cNvSpPr/>
          <p:nvPr/>
        </p:nvSpPr>
        <p:spPr>
          <a:xfrm>
            <a:off x="2254057" y="3682939"/>
            <a:ext cx="486141" cy="506780"/>
          </a:xfrm>
          <a:prstGeom prst="trapezoid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77"/>
              <a:cs typeface="Arial" panose="020B0604020202020204" pitchFamily="34" charset="0"/>
            </a:endParaRPr>
          </a:p>
        </p:txBody>
      </p:sp>
      <p:sp>
        <p:nvSpPr>
          <p:cNvPr id="176" name="Trapezoid 175"/>
          <p:cNvSpPr/>
          <p:nvPr/>
        </p:nvSpPr>
        <p:spPr>
          <a:xfrm>
            <a:off x="2723712" y="3682939"/>
            <a:ext cx="486141" cy="506780"/>
          </a:xfrm>
          <a:prstGeom prst="trapezoid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77"/>
              <a:cs typeface="Arial" panose="020B0604020202020204" pitchFamily="34" charset="0"/>
            </a:endParaRPr>
          </a:p>
        </p:txBody>
      </p:sp>
      <p:cxnSp>
        <p:nvCxnSpPr>
          <p:cNvPr id="177" name="Straight Connector 176"/>
          <p:cNvCxnSpPr/>
          <p:nvPr/>
        </p:nvCxnSpPr>
        <p:spPr>
          <a:xfrm>
            <a:off x="2723712" y="3001484"/>
            <a:ext cx="11600" cy="14131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Oval 177"/>
          <p:cNvSpPr/>
          <p:nvPr/>
        </p:nvSpPr>
        <p:spPr>
          <a:xfrm>
            <a:off x="2446007" y="3952167"/>
            <a:ext cx="95288" cy="83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77"/>
              <a:ea typeface="Gill Sans" charset="0"/>
              <a:cs typeface="Arial" panose="020B0604020202020204" pitchFamily="34" charset="0"/>
            </a:endParaRPr>
          </a:p>
        </p:txBody>
      </p:sp>
      <p:sp>
        <p:nvSpPr>
          <p:cNvPr id="179" name="Oval 178"/>
          <p:cNvSpPr/>
          <p:nvPr/>
        </p:nvSpPr>
        <p:spPr>
          <a:xfrm>
            <a:off x="2925863" y="3954667"/>
            <a:ext cx="95288" cy="83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77"/>
                <a:ea typeface="Gill Sans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80" name="Straight Connector 179"/>
          <p:cNvCxnSpPr/>
          <p:nvPr/>
        </p:nvCxnSpPr>
        <p:spPr>
          <a:xfrm>
            <a:off x="3190056" y="2999232"/>
            <a:ext cx="12388" cy="14131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TextBox 180"/>
          <p:cNvSpPr txBox="1"/>
          <p:nvPr/>
        </p:nvSpPr>
        <p:spPr>
          <a:xfrm>
            <a:off x="2380339" y="2909240"/>
            <a:ext cx="2872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Gill Sans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2" name="TextBox 181"/>
          <p:cNvSpPr txBox="1"/>
          <p:nvPr/>
        </p:nvSpPr>
        <p:spPr>
          <a:xfrm>
            <a:off x="2824296" y="2909240"/>
            <a:ext cx="2872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Gill Sans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183" name="Straight Arrow Connector 182"/>
          <p:cNvCxnSpPr/>
          <p:nvPr/>
        </p:nvCxnSpPr>
        <p:spPr>
          <a:xfrm flipH="1" flipV="1">
            <a:off x="2481363" y="4038600"/>
            <a:ext cx="0" cy="948298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Arrow Connector 183"/>
          <p:cNvCxnSpPr/>
          <p:nvPr/>
        </p:nvCxnSpPr>
        <p:spPr>
          <a:xfrm flipH="1" flipV="1">
            <a:off x="2962439" y="4038600"/>
            <a:ext cx="859" cy="948298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Trapezoid 184"/>
          <p:cNvSpPr/>
          <p:nvPr/>
        </p:nvSpPr>
        <p:spPr>
          <a:xfrm>
            <a:off x="3218421" y="3682939"/>
            <a:ext cx="486141" cy="506780"/>
          </a:xfrm>
          <a:prstGeom prst="trapezoid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77"/>
              <a:cs typeface="Arial" panose="020B0604020202020204" pitchFamily="34" charset="0"/>
            </a:endParaRPr>
          </a:p>
        </p:txBody>
      </p:sp>
      <p:sp>
        <p:nvSpPr>
          <p:cNvPr id="186" name="Trapezoid 185"/>
          <p:cNvSpPr/>
          <p:nvPr/>
        </p:nvSpPr>
        <p:spPr>
          <a:xfrm>
            <a:off x="3688076" y="3682939"/>
            <a:ext cx="486141" cy="506780"/>
          </a:xfrm>
          <a:prstGeom prst="trapezoid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77"/>
              <a:cs typeface="Arial" panose="020B0604020202020204" pitchFamily="34" charset="0"/>
            </a:endParaRPr>
          </a:p>
        </p:txBody>
      </p:sp>
      <p:cxnSp>
        <p:nvCxnSpPr>
          <p:cNvPr id="187" name="Straight Connector 186"/>
          <p:cNvCxnSpPr/>
          <p:nvPr/>
        </p:nvCxnSpPr>
        <p:spPr>
          <a:xfrm>
            <a:off x="3688076" y="3001484"/>
            <a:ext cx="11600" cy="14131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Oval 187"/>
          <p:cNvSpPr/>
          <p:nvPr/>
        </p:nvSpPr>
        <p:spPr>
          <a:xfrm>
            <a:off x="3410371" y="3952167"/>
            <a:ext cx="95288" cy="83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77"/>
              <a:ea typeface="Gill Sans" charset="0"/>
              <a:cs typeface="Arial" panose="020B0604020202020204" pitchFamily="34" charset="0"/>
            </a:endParaRPr>
          </a:p>
        </p:txBody>
      </p:sp>
      <p:sp>
        <p:nvSpPr>
          <p:cNvPr id="189" name="Oval 188"/>
          <p:cNvSpPr/>
          <p:nvPr/>
        </p:nvSpPr>
        <p:spPr>
          <a:xfrm>
            <a:off x="3890227" y="3954667"/>
            <a:ext cx="95288" cy="83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77"/>
                <a:ea typeface="Gill Sans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90" name="Straight Connector 189"/>
          <p:cNvCxnSpPr/>
          <p:nvPr/>
        </p:nvCxnSpPr>
        <p:spPr>
          <a:xfrm>
            <a:off x="4154420" y="2999232"/>
            <a:ext cx="12388" cy="14131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TextBox 190"/>
          <p:cNvSpPr txBox="1"/>
          <p:nvPr/>
        </p:nvSpPr>
        <p:spPr>
          <a:xfrm>
            <a:off x="3344703" y="2909240"/>
            <a:ext cx="2872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Gill Sans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92" name="TextBox 191"/>
          <p:cNvSpPr txBox="1"/>
          <p:nvPr/>
        </p:nvSpPr>
        <p:spPr>
          <a:xfrm>
            <a:off x="3788660" y="2909240"/>
            <a:ext cx="2872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Gill Sans" charset="0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193" name="Straight Arrow Connector 192"/>
          <p:cNvCxnSpPr/>
          <p:nvPr/>
        </p:nvCxnSpPr>
        <p:spPr>
          <a:xfrm flipH="1" flipV="1">
            <a:off x="3445727" y="4038600"/>
            <a:ext cx="0" cy="948298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Arrow Connector 193"/>
          <p:cNvCxnSpPr/>
          <p:nvPr/>
        </p:nvCxnSpPr>
        <p:spPr>
          <a:xfrm flipH="1" flipV="1">
            <a:off x="3926803" y="4038600"/>
            <a:ext cx="859" cy="948298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Trapezoid 194"/>
          <p:cNvSpPr/>
          <p:nvPr/>
        </p:nvSpPr>
        <p:spPr>
          <a:xfrm>
            <a:off x="4172382" y="3682939"/>
            <a:ext cx="486141" cy="506780"/>
          </a:xfrm>
          <a:prstGeom prst="trapezoid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77"/>
              <a:cs typeface="Arial" panose="020B0604020202020204" pitchFamily="34" charset="0"/>
            </a:endParaRPr>
          </a:p>
        </p:txBody>
      </p:sp>
      <p:sp>
        <p:nvSpPr>
          <p:cNvPr id="196" name="Trapezoid 195"/>
          <p:cNvSpPr/>
          <p:nvPr/>
        </p:nvSpPr>
        <p:spPr>
          <a:xfrm>
            <a:off x="4642037" y="3682939"/>
            <a:ext cx="486141" cy="506780"/>
          </a:xfrm>
          <a:prstGeom prst="trapezoid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77"/>
              <a:cs typeface="Arial" panose="020B0604020202020204" pitchFamily="34" charset="0"/>
            </a:endParaRPr>
          </a:p>
        </p:txBody>
      </p:sp>
      <p:cxnSp>
        <p:nvCxnSpPr>
          <p:cNvPr id="197" name="Straight Connector 196"/>
          <p:cNvCxnSpPr/>
          <p:nvPr/>
        </p:nvCxnSpPr>
        <p:spPr>
          <a:xfrm>
            <a:off x="4642037" y="3001484"/>
            <a:ext cx="11600" cy="14131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Oval 197"/>
          <p:cNvSpPr/>
          <p:nvPr/>
        </p:nvSpPr>
        <p:spPr>
          <a:xfrm>
            <a:off x="4364332" y="3952167"/>
            <a:ext cx="95288" cy="83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77"/>
              <a:ea typeface="Gill Sans" charset="0"/>
              <a:cs typeface="Arial" panose="020B0604020202020204" pitchFamily="34" charset="0"/>
            </a:endParaRPr>
          </a:p>
        </p:txBody>
      </p:sp>
      <p:sp>
        <p:nvSpPr>
          <p:cNvPr id="199" name="Oval 198"/>
          <p:cNvSpPr/>
          <p:nvPr/>
        </p:nvSpPr>
        <p:spPr>
          <a:xfrm>
            <a:off x="4844188" y="3954667"/>
            <a:ext cx="95288" cy="83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77"/>
                <a:ea typeface="Gill Sans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200" name="Straight Connector 199"/>
          <p:cNvCxnSpPr/>
          <p:nvPr/>
        </p:nvCxnSpPr>
        <p:spPr>
          <a:xfrm>
            <a:off x="5108381" y="2999232"/>
            <a:ext cx="12388" cy="14131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TextBox 200"/>
          <p:cNvSpPr txBox="1"/>
          <p:nvPr/>
        </p:nvSpPr>
        <p:spPr>
          <a:xfrm>
            <a:off x="4298664" y="2909240"/>
            <a:ext cx="2872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Gill Sans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2" name="TextBox 201"/>
          <p:cNvSpPr txBox="1"/>
          <p:nvPr/>
        </p:nvSpPr>
        <p:spPr>
          <a:xfrm>
            <a:off x="4742621" y="2909240"/>
            <a:ext cx="2872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Gill Sans" charset="0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203" name="Straight Arrow Connector 202"/>
          <p:cNvCxnSpPr/>
          <p:nvPr/>
        </p:nvCxnSpPr>
        <p:spPr>
          <a:xfrm flipH="1" flipV="1">
            <a:off x="4399688" y="4038600"/>
            <a:ext cx="0" cy="948298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Arrow Connector 203"/>
          <p:cNvCxnSpPr/>
          <p:nvPr/>
        </p:nvCxnSpPr>
        <p:spPr>
          <a:xfrm flipH="1" flipV="1">
            <a:off x="4880764" y="4038600"/>
            <a:ext cx="859" cy="948298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Trapezoid 204"/>
          <p:cNvSpPr/>
          <p:nvPr/>
        </p:nvSpPr>
        <p:spPr>
          <a:xfrm>
            <a:off x="5119055" y="3682939"/>
            <a:ext cx="486141" cy="506780"/>
          </a:xfrm>
          <a:prstGeom prst="trapezoid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77"/>
              <a:cs typeface="Arial" panose="020B0604020202020204" pitchFamily="34" charset="0"/>
            </a:endParaRPr>
          </a:p>
        </p:txBody>
      </p:sp>
      <p:sp>
        <p:nvSpPr>
          <p:cNvPr id="206" name="Trapezoid 205"/>
          <p:cNvSpPr/>
          <p:nvPr/>
        </p:nvSpPr>
        <p:spPr>
          <a:xfrm>
            <a:off x="5588710" y="3682939"/>
            <a:ext cx="486141" cy="506780"/>
          </a:xfrm>
          <a:prstGeom prst="trapezoid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77"/>
              <a:cs typeface="Arial" panose="020B0604020202020204" pitchFamily="34" charset="0"/>
            </a:endParaRPr>
          </a:p>
        </p:txBody>
      </p:sp>
      <p:cxnSp>
        <p:nvCxnSpPr>
          <p:cNvPr id="207" name="Straight Connector 206"/>
          <p:cNvCxnSpPr/>
          <p:nvPr/>
        </p:nvCxnSpPr>
        <p:spPr>
          <a:xfrm>
            <a:off x="5588710" y="3001484"/>
            <a:ext cx="11600" cy="14131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" name="Oval 207"/>
          <p:cNvSpPr/>
          <p:nvPr/>
        </p:nvSpPr>
        <p:spPr>
          <a:xfrm>
            <a:off x="5311005" y="3952167"/>
            <a:ext cx="95288" cy="83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77"/>
              <a:ea typeface="Gill Sans" charset="0"/>
              <a:cs typeface="Arial" panose="020B0604020202020204" pitchFamily="34" charset="0"/>
            </a:endParaRPr>
          </a:p>
        </p:txBody>
      </p:sp>
      <p:sp>
        <p:nvSpPr>
          <p:cNvPr id="209" name="Oval 208"/>
          <p:cNvSpPr/>
          <p:nvPr/>
        </p:nvSpPr>
        <p:spPr>
          <a:xfrm>
            <a:off x="5790861" y="3954667"/>
            <a:ext cx="95288" cy="83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77"/>
                <a:ea typeface="Gill Sans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210" name="Straight Connector 209"/>
          <p:cNvCxnSpPr/>
          <p:nvPr/>
        </p:nvCxnSpPr>
        <p:spPr>
          <a:xfrm>
            <a:off x="6055054" y="2999232"/>
            <a:ext cx="12388" cy="14131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TextBox 210"/>
          <p:cNvSpPr txBox="1"/>
          <p:nvPr/>
        </p:nvSpPr>
        <p:spPr>
          <a:xfrm>
            <a:off x="5245337" y="2909240"/>
            <a:ext cx="2872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Gill Sans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12" name="TextBox 211"/>
          <p:cNvSpPr txBox="1"/>
          <p:nvPr/>
        </p:nvSpPr>
        <p:spPr>
          <a:xfrm>
            <a:off x="5689294" y="2909240"/>
            <a:ext cx="3898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Gill Sans" charset="0"/>
                <a:cs typeface="Arial" panose="020B0604020202020204" pitchFamily="34" charset="0"/>
              </a:rPr>
              <a:t>10</a:t>
            </a:r>
          </a:p>
        </p:txBody>
      </p:sp>
      <p:cxnSp>
        <p:nvCxnSpPr>
          <p:cNvPr id="213" name="Straight Arrow Connector 212"/>
          <p:cNvCxnSpPr/>
          <p:nvPr/>
        </p:nvCxnSpPr>
        <p:spPr>
          <a:xfrm flipH="1" flipV="1">
            <a:off x="5346361" y="4038600"/>
            <a:ext cx="0" cy="948298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/>
          <p:cNvCxnSpPr/>
          <p:nvPr/>
        </p:nvCxnSpPr>
        <p:spPr>
          <a:xfrm flipH="1" flipV="1">
            <a:off x="5827437" y="4038600"/>
            <a:ext cx="859" cy="948298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Trapezoid 214"/>
          <p:cNvSpPr/>
          <p:nvPr/>
        </p:nvSpPr>
        <p:spPr>
          <a:xfrm>
            <a:off x="6073016" y="3682939"/>
            <a:ext cx="486141" cy="506780"/>
          </a:xfrm>
          <a:prstGeom prst="trapezoid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77"/>
              <a:cs typeface="Arial" panose="020B0604020202020204" pitchFamily="34" charset="0"/>
            </a:endParaRPr>
          </a:p>
        </p:txBody>
      </p:sp>
      <p:sp>
        <p:nvSpPr>
          <p:cNvPr id="216" name="Trapezoid 215"/>
          <p:cNvSpPr/>
          <p:nvPr/>
        </p:nvSpPr>
        <p:spPr>
          <a:xfrm>
            <a:off x="6542671" y="3682939"/>
            <a:ext cx="486141" cy="506780"/>
          </a:xfrm>
          <a:prstGeom prst="trapezoid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77"/>
              <a:cs typeface="Arial" panose="020B0604020202020204" pitchFamily="34" charset="0"/>
            </a:endParaRPr>
          </a:p>
        </p:txBody>
      </p:sp>
      <p:cxnSp>
        <p:nvCxnSpPr>
          <p:cNvPr id="217" name="Straight Connector 216"/>
          <p:cNvCxnSpPr/>
          <p:nvPr/>
        </p:nvCxnSpPr>
        <p:spPr>
          <a:xfrm>
            <a:off x="6542671" y="3001484"/>
            <a:ext cx="11600" cy="14131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Oval 217"/>
          <p:cNvSpPr/>
          <p:nvPr/>
        </p:nvSpPr>
        <p:spPr>
          <a:xfrm>
            <a:off x="6264966" y="3952167"/>
            <a:ext cx="95288" cy="83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77"/>
              <a:ea typeface="Gill Sans" charset="0"/>
              <a:cs typeface="Arial" panose="020B0604020202020204" pitchFamily="34" charset="0"/>
            </a:endParaRPr>
          </a:p>
        </p:txBody>
      </p:sp>
      <p:sp>
        <p:nvSpPr>
          <p:cNvPr id="219" name="Oval 218"/>
          <p:cNvSpPr/>
          <p:nvPr/>
        </p:nvSpPr>
        <p:spPr>
          <a:xfrm>
            <a:off x="6744822" y="3954667"/>
            <a:ext cx="95288" cy="83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77"/>
                <a:ea typeface="Gill Sans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220" name="Straight Connector 219"/>
          <p:cNvCxnSpPr/>
          <p:nvPr/>
        </p:nvCxnSpPr>
        <p:spPr>
          <a:xfrm>
            <a:off x="7009015" y="2999232"/>
            <a:ext cx="12388" cy="14131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TextBox 220"/>
          <p:cNvSpPr txBox="1"/>
          <p:nvPr/>
        </p:nvSpPr>
        <p:spPr>
          <a:xfrm>
            <a:off x="6199298" y="2909240"/>
            <a:ext cx="3770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Gill Sans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222" name="TextBox 221"/>
          <p:cNvSpPr txBox="1"/>
          <p:nvPr/>
        </p:nvSpPr>
        <p:spPr>
          <a:xfrm>
            <a:off x="6643255" y="2909240"/>
            <a:ext cx="3898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Gill Sans" charset="0"/>
                <a:cs typeface="Arial" panose="020B0604020202020204" pitchFamily="34" charset="0"/>
              </a:rPr>
              <a:t>12</a:t>
            </a:r>
          </a:p>
        </p:txBody>
      </p:sp>
      <p:cxnSp>
        <p:nvCxnSpPr>
          <p:cNvPr id="223" name="Straight Arrow Connector 222"/>
          <p:cNvCxnSpPr/>
          <p:nvPr/>
        </p:nvCxnSpPr>
        <p:spPr>
          <a:xfrm flipH="1" flipV="1">
            <a:off x="6300322" y="4038600"/>
            <a:ext cx="0" cy="948298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Arrow Connector 223"/>
          <p:cNvCxnSpPr/>
          <p:nvPr/>
        </p:nvCxnSpPr>
        <p:spPr>
          <a:xfrm flipH="1" flipV="1">
            <a:off x="6781398" y="4038600"/>
            <a:ext cx="859" cy="948298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" name="Trapezoid 224"/>
          <p:cNvSpPr/>
          <p:nvPr/>
        </p:nvSpPr>
        <p:spPr>
          <a:xfrm>
            <a:off x="7037380" y="3682939"/>
            <a:ext cx="486141" cy="506780"/>
          </a:xfrm>
          <a:prstGeom prst="trapezoid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77"/>
              <a:cs typeface="Arial" panose="020B0604020202020204" pitchFamily="34" charset="0"/>
            </a:endParaRPr>
          </a:p>
        </p:txBody>
      </p:sp>
      <p:sp>
        <p:nvSpPr>
          <p:cNvPr id="226" name="Trapezoid 225"/>
          <p:cNvSpPr/>
          <p:nvPr/>
        </p:nvSpPr>
        <p:spPr>
          <a:xfrm>
            <a:off x="7507035" y="3682939"/>
            <a:ext cx="486141" cy="506780"/>
          </a:xfrm>
          <a:prstGeom prst="trapezoid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77"/>
              <a:cs typeface="Arial" panose="020B0604020202020204" pitchFamily="34" charset="0"/>
            </a:endParaRPr>
          </a:p>
        </p:txBody>
      </p:sp>
      <p:cxnSp>
        <p:nvCxnSpPr>
          <p:cNvPr id="227" name="Straight Connector 226"/>
          <p:cNvCxnSpPr/>
          <p:nvPr/>
        </p:nvCxnSpPr>
        <p:spPr>
          <a:xfrm>
            <a:off x="7507035" y="3001484"/>
            <a:ext cx="11600" cy="14131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8" name="Oval 227"/>
          <p:cNvSpPr/>
          <p:nvPr/>
        </p:nvSpPr>
        <p:spPr>
          <a:xfrm>
            <a:off x="7229330" y="3952167"/>
            <a:ext cx="95288" cy="83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77"/>
              <a:ea typeface="Gill Sans" charset="0"/>
              <a:cs typeface="Arial" panose="020B0604020202020204" pitchFamily="34" charset="0"/>
            </a:endParaRPr>
          </a:p>
        </p:txBody>
      </p:sp>
      <p:sp>
        <p:nvSpPr>
          <p:cNvPr id="229" name="Oval 228"/>
          <p:cNvSpPr/>
          <p:nvPr/>
        </p:nvSpPr>
        <p:spPr>
          <a:xfrm>
            <a:off x="7709186" y="3954667"/>
            <a:ext cx="95288" cy="83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77"/>
                <a:ea typeface="Gill Sans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230" name="Straight Connector 229"/>
          <p:cNvCxnSpPr/>
          <p:nvPr/>
        </p:nvCxnSpPr>
        <p:spPr>
          <a:xfrm>
            <a:off x="7973379" y="2999232"/>
            <a:ext cx="12388" cy="14131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TextBox 230"/>
          <p:cNvSpPr txBox="1"/>
          <p:nvPr/>
        </p:nvSpPr>
        <p:spPr>
          <a:xfrm>
            <a:off x="7163662" y="2909240"/>
            <a:ext cx="3898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Gill Sans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32" name="TextBox 231"/>
          <p:cNvSpPr txBox="1"/>
          <p:nvPr/>
        </p:nvSpPr>
        <p:spPr>
          <a:xfrm>
            <a:off x="7607619" y="2909240"/>
            <a:ext cx="3898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Gill Sans" charset="0"/>
                <a:cs typeface="Arial" panose="020B0604020202020204" pitchFamily="34" charset="0"/>
              </a:rPr>
              <a:t>14</a:t>
            </a:r>
          </a:p>
        </p:txBody>
      </p:sp>
      <p:cxnSp>
        <p:nvCxnSpPr>
          <p:cNvPr id="233" name="Straight Arrow Connector 232"/>
          <p:cNvCxnSpPr/>
          <p:nvPr/>
        </p:nvCxnSpPr>
        <p:spPr>
          <a:xfrm flipH="1" flipV="1">
            <a:off x="7264686" y="4038600"/>
            <a:ext cx="0" cy="948298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/>
          <p:cNvCxnSpPr/>
          <p:nvPr/>
        </p:nvCxnSpPr>
        <p:spPr>
          <a:xfrm flipH="1" flipV="1">
            <a:off x="7745762" y="4038600"/>
            <a:ext cx="859" cy="948298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" name="Trapezoid 234"/>
          <p:cNvSpPr/>
          <p:nvPr/>
        </p:nvSpPr>
        <p:spPr>
          <a:xfrm>
            <a:off x="7991341" y="3682939"/>
            <a:ext cx="486141" cy="506780"/>
          </a:xfrm>
          <a:prstGeom prst="trapezoid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77"/>
              <a:cs typeface="Arial" panose="020B0604020202020204" pitchFamily="34" charset="0"/>
            </a:endParaRPr>
          </a:p>
        </p:txBody>
      </p:sp>
      <p:sp>
        <p:nvSpPr>
          <p:cNvPr id="236" name="Oval 235"/>
          <p:cNvSpPr/>
          <p:nvPr/>
        </p:nvSpPr>
        <p:spPr>
          <a:xfrm>
            <a:off x="8183291" y="3952167"/>
            <a:ext cx="95288" cy="83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77"/>
              <a:ea typeface="Gill Sans" charset="0"/>
              <a:cs typeface="Arial" panose="020B0604020202020204" pitchFamily="34" charset="0"/>
            </a:endParaRPr>
          </a:p>
        </p:txBody>
      </p:sp>
      <p:sp>
        <p:nvSpPr>
          <p:cNvPr id="237" name="TextBox 236"/>
          <p:cNvSpPr txBox="1"/>
          <p:nvPr/>
        </p:nvSpPr>
        <p:spPr>
          <a:xfrm>
            <a:off x="8117623" y="2909240"/>
            <a:ext cx="3898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Gill Sans" charset="0"/>
                <a:cs typeface="Arial" panose="020B0604020202020204" pitchFamily="34" charset="0"/>
              </a:rPr>
              <a:t>15</a:t>
            </a:r>
          </a:p>
        </p:txBody>
      </p:sp>
      <p:cxnSp>
        <p:nvCxnSpPr>
          <p:cNvPr id="238" name="Straight Arrow Connector 237"/>
          <p:cNvCxnSpPr/>
          <p:nvPr/>
        </p:nvCxnSpPr>
        <p:spPr>
          <a:xfrm flipH="1" flipV="1">
            <a:off x="8218647" y="4038600"/>
            <a:ext cx="0" cy="948298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/>
          <p:nvPr/>
        </p:nvCxnSpPr>
        <p:spPr>
          <a:xfrm flipH="1">
            <a:off x="2708107" y="2819400"/>
            <a:ext cx="17494" cy="2286000"/>
          </a:xfrm>
          <a:prstGeom prst="line">
            <a:avLst/>
          </a:prstGeom>
          <a:ln w="317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0" name="TextBox 239"/>
          <p:cNvSpPr txBox="1"/>
          <p:nvPr/>
        </p:nvSpPr>
        <p:spPr>
          <a:xfrm rot="19112175">
            <a:off x="2546665" y="2372402"/>
            <a:ext cx="8096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Gill Sans" charset="0"/>
                <a:cs typeface="Arial" panose="020B0604020202020204" pitchFamily="34" charset="0"/>
              </a:rPr>
              <a:t>Turn #1</a:t>
            </a:r>
          </a:p>
        </p:txBody>
      </p:sp>
      <p:cxnSp>
        <p:nvCxnSpPr>
          <p:cNvPr id="241" name="Straight Connector 240"/>
          <p:cNvCxnSpPr/>
          <p:nvPr/>
        </p:nvCxnSpPr>
        <p:spPr>
          <a:xfrm flipH="1">
            <a:off x="4155907" y="2837093"/>
            <a:ext cx="17494" cy="2286000"/>
          </a:xfrm>
          <a:prstGeom prst="line">
            <a:avLst/>
          </a:prstGeom>
          <a:ln w="317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2" name="TextBox 241"/>
          <p:cNvSpPr txBox="1"/>
          <p:nvPr/>
        </p:nvSpPr>
        <p:spPr>
          <a:xfrm rot="19112175">
            <a:off x="3994465" y="2390095"/>
            <a:ext cx="8096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Gill Sans" charset="0"/>
                <a:cs typeface="Arial" panose="020B0604020202020204" pitchFamily="34" charset="0"/>
              </a:rPr>
              <a:t>Turn #2</a:t>
            </a:r>
          </a:p>
        </p:txBody>
      </p:sp>
      <p:cxnSp>
        <p:nvCxnSpPr>
          <p:cNvPr id="243" name="Straight Connector 242"/>
          <p:cNvCxnSpPr/>
          <p:nvPr/>
        </p:nvCxnSpPr>
        <p:spPr>
          <a:xfrm flipH="1">
            <a:off x="5577523" y="2819400"/>
            <a:ext cx="17494" cy="2286000"/>
          </a:xfrm>
          <a:prstGeom prst="line">
            <a:avLst/>
          </a:prstGeom>
          <a:ln w="317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4" name="TextBox 243"/>
          <p:cNvSpPr txBox="1"/>
          <p:nvPr/>
        </p:nvSpPr>
        <p:spPr>
          <a:xfrm rot="19112175">
            <a:off x="5416081" y="2372402"/>
            <a:ext cx="8096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Gill Sans" charset="0"/>
                <a:cs typeface="Arial" panose="020B0604020202020204" pitchFamily="34" charset="0"/>
              </a:rPr>
              <a:t>Turn #3</a:t>
            </a:r>
          </a:p>
        </p:txBody>
      </p:sp>
      <p:cxnSp>
        <p:nvCxnSpPr>
          <p:cNvPr id="245" name="Straight Connector 244"/>
          <p:cNvCxnSpPr/>
          <p:nvPr/>
        </p:nvCxnSpPr>
        <p:spPr>
          <a:xfrm flipH="1">
            <a:off x="7025323" y="2819400"/>
            <a:ext cx="17494" cy="2286000"/>
          </a:xfrm>
          <a:prstGeom prst="line">
            <a:avLst/>
          </a:prstGeom>
          <a:ln w="317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" name="TextBox 245"/>
          <p:cNvSpPr txBox="1"/>
          <p:nvPr/>
        </p:nvSpPr>
        <p:spPr>
          <a:xfrm rot="19112175">
            <a:off x="6863881" y="2372402"/>
            <a:ext cx="8096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Gill Sans" charset="0"/>
                <a:cs typeface="Arial" panose="020B0604020202020204" pitchFamily="34" charset="0"/>
              </a:rPr>
              <a:t>Turn #4</a:t>
            </a:r>
          </a:p>
        </p:txBody>
      </p:sp>
      <p:cxnSp>
        <p:nvCxnSpPr>
          <p:cNvPr id="247" name="Straight Connector 246"/>
          <p:cNvCxnSpPr/>
          <p:nvPr/>
        </p:nvCxnSpPr>
        <p:spPr>
          <a:xfrm flipH="1">
            <a:off x="8473123" y="2819400"/>
            <a:ext cx="17494" cy="2286000"/>
          </a:xfrm>
          <a:prstGeom prst="line">
            <a:avLst/>
          </a:prstGeom>
          <a:ln w="317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8" name="TextBox 247"/>
          <p:cNvSpPr txBox="1"/>
          <p:nvPr/>
        </p:nvSpPr>
        <p:spPr>
          <a:xfrm rot="19112175">
            <a:off x="8311681" y="2372402"/>
            <a:ext cx="8096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Gill Sans" charset="0"/>
                <a:cs typeface="Arial" panose="020B0604020202020204" pitchFamily="34" charset="0"/>
              </a:rPr>
              <a:t>Turn #5</a:t>
            </a:r>
          </a:p>
        </p:txBody>
      </p:sp>
      <p:sp>
        <p:nvSpPr>
          <p:cNvPr id="2" name="Donut 1">
            <a:extLst>
              <a:ext uri="{FF2B5EF4-FFF2-40B4-BE49-F238E27FC236}">
                <a16:creationId xmlns:a16="http://schemas.microsoft.com/office/drawing/2014/main" id="{0BEAB74B-F7AC-2F4E-AF9A-7A404F480B4A}"/>
              </a:ext>
            </a:extLst>
          </p:cNvPr>
          <p:cNvSpPr/>
          <p:nvPr/>
        </p:nvSpPr>
        <p:spPr>
          <a:xfrm>
            <a:off x="1246011" y="3424397"/>
            <a:ext cx="1504290" cy="1074968"/>
          </a:xfrm>
          <a:prstGeom prst="donut">
            <a:avLst>
              <a:gd name="adj" fmla="val 516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64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3"/>
          <p:cNvSpPr>
            <a:spLocks noGrp="1" noChangeArrowheads="1"/>
          </p:cNvSpPr>
          <p:nvPr>
            <p:ph type="title"/>
          </p:nvPr>
        </p:nvSpPr>
        <p:spPr>
          <a:xfrm>
            <a:off x="675249" y="422031"/>
            <a:ext cx="8468751" cy="914400"/>
          </a:xfr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sz="4000" dirty="0">
                <a:solidFill>
                  <a:srgbClr val="000000"/>
                </a:solidFill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6. Time</a:t>
            </a:r>
          </a:p>
        </p:txBody>
      </p:sp>
      <p:sp>
        <p:nvSpPr>
          <p:cNvPr id="151555" name="Rectangle 4"/>
          <p:cNvSpPr>
            <a:spLocks noGrp="1" noChangeArrowheads="1"/>
          </p:cNvSpPr>
          <p:nvPr>
            <p:ph idx="1"/>
          </p:nvPr>
        </p:nvSpPr>
        <p:spPr>
          <a:xfrm>
            <a:off x="1647497" y="1825945"/>
            <a:ext cx="6694645" cy="4518584"/>
          </a:xfrm>
        </p:spPr>
        <p:txBody>
          <a:bodyPr>
            <a:normAutofit/>
          </a:bodyPr>
          <a:lstStyle/>
          <a:p>
            <a:pPr>
              <a:spcBef>
                <a:spcPts val="900"/>
              </a:spcBef>
            </a:pPr>
            <a:r>
              <a:rPr lang="en-US" b="0" dirty="0"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2 months to 2 years	</a:t>
            </a:r>
          </a:p>
          <a:p>
            <a:pPr>
              <a:spcBef>
                <a:spcPts val="900"/>
              </a:spcBef>
            </a:pPr>
            <a:r>
              <a:rPr lang="en-US" b="0" dirty="0"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More typically 3 to 9 months</a:t>
            </a:r>
          </a:p>
          <a:p>
            <a:pPr>
              <a:spcBef>
                <a:spcPts val="900"/>
              </a:spcBef>
            </a:pPr>
            <a:r>
              <a:rPr lang="en-US" b="0" dirty="0"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Depends on (in rough order of importance):</a:t>
            </a:r>
          </a:p>
          <a:p>
            <a:pPr marL="728663" lvl="1" indent="-385763">
              <a:spcBef>
                <a:spcPts val="900"/>
              </a:spcBef>
              <a:buFont typeface="+mj-lt"/>
              <a:buAutoNum type="arabicPeriod"/>
            </a:pPr>
            <a:r>
              <a:rPr lang="en-US" b="0" dirty="0">
                <a:latin typeface="Gill Sans MT" panose="020B0502020104020203" pitchFamily="34" charset="77"/>
                <a:ea typeface="ＭＳ Ｐゴシック" charset="0"/>
              </a:rPr>
              <a:t>Intended use</a:t>
            </a:r>
          </a:p>
          <a:p>
            <a:pPr marL="728663" lvl="1" indent="-385763">
              <a:spcBef>
                <a:spcPts val="900"/>
              </a:spcBef>
              <a:buFont typeface="+mj-lt"/>
              <a:buAutoNum type="arabicPeriod"/>
            </a:pPr>
            <a:r>
              <a:rPr lang="en-US" b="0" dirty="0">
                <a:latin typeface="Gill Sans MT" panose="020B0502020104020203" pitchFamily="34" charset="77"/>
                <a:ea typeface="ＭＳ Ｐゴシック" charset="0"/>
              </a:rPr>
              <a:t>Feedstocks</a:t>
            </a:r>
          </a:p>
          <a:p>
            <a:pPr marL="728663" lvl="1" indent="-385763">
              <a:spcBef>
                <a:spcPts val="900"/>
              </a:spcBef>
              <a:buFont typeface="+mj-lt"/>
              <a:buAutoNum type="arabicPeriod"/>
            </a:pPr>
            <a:r>
              <a:rPr lang="en-US" b="0" dirty="0">
                <a:latin typeface="Gill Sans MT" panose="020B0502020104020203" pitchFamily="34" charset="77"/>
                <a:ea typeface="ＭＳ Ｐゴシック" charset="0"/>
              </a:rPr>
              <a:t>Management Intensity</a:t>
            </a:r>
          </a:p>
          <a:p>
            <a:pPr marL="1143000" lvl="2" indent="-166688"/>
            <a:r>
              <a:rPr lang="en-US" b="0" dirty="0">
                <a:latin typeface="Gill Sans MT" panose="020B0502020104020203" pitchFamily="34" charset="77"/>
                <a:ea typeface="ＭＳ Ｐゴシック" charset="0"/>
              </a:rPr>
              <a:t>Conditions (e.g., moisture and C:N ratio)</a:t>
            </a:r>
          </a:p>
          <a:p>
            <a:pPr marL="1143000" lvl="2" indent="-166688"/>
            <a:r>
              <a:rPr lang="en-US" b="0" dirty="0">
                <a:latin typeface="Gill Sans MT" panose="020B0502020104020203" pitchFamily="34" charset="77"/>
                <a:ea typeface="ＭＳ Ｐゴシック" charset="0"/>
              </a:rPr>
              <a:t>Attention (e.g., frequency of turnings)</a:t>
            </a:r>
          </a:p>
          <a:p>
            <a:pPr marL="1143000" lvl="2" indent="-166688"/>
            <a:r>
              <a:rPr lang="en-US" b="0" dirty="0">
                <a:latin typeface="Gill Sans MT" panose="020B0502020104020203" pitchFamily="34" charset="77"/>
                <a:ea typeface="ＭＳ Ｐゴシック" charset="0"/>
              </a:rPr>
              <a:t>Effectiveness of aeration</a:t>
            </a:r>
          </a:p>
          <a:p>
            <a:pPr marL="728663" lvl="1" indent="-385763">
              <a:spcBef>
                <a:spcPts val="900"/>
              </a:spcBef>
              <a:buFont typeface="+mj-lt"/>
              <a:buAutoNum type="arabicPeriod"/>
            </a:pPr>
            <a:r>
              <a:rPr lang="en-US" b="0" dirty="0">
                <a:latin typeface="Gill Sans MT" panose="020B0502020104020203" pitchFamily="34" charset="77"/>
                <a:ea typeface="ＭＳ Ｐゴシック" charset="0"/>
              </a:rPr>
              <a:t>Temperature</a:t>
            </a:r>
          </a:p>
          <a:p>
            <a:pPr lvl="1" eaLnBrk="1" hangingPunct="1">
              <a:buFontTx/>
              <a:buChar char="•"/>
            </a:pPr>
            <a:endParaRPr lang="en-US" b="0" i="1" dirty="0">
              <a:latin typeface="Gill Sans MT" panose="020B0502020104020203" pitchFamily="34" charset="77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678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90DED-9F2F-9D20-DAF0-64AC2E94D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350" y="417991"/>
            <a:ext cx="6343650" cy="929116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77"/>
              </a:rPr>
              <a:t>Replacing Organic Matter</a:t>
            </a:r>
          </a:p>
        </p:txBody>
      </p:sp>
      <p:pic>
        <p:nvPicPr>
          <p:cNvPr id="5" name="Picture 4" descr="A blurry close up of a person's hand&#10;&#10;Description automatically generated with low confidence">
            <a:extLst>
              <a:ext uri="{FF2B5EF4-FFF2-40B4-BE49-F238E27FC236}">
                <a16:creationId xmlns:a16="http://schemas.microsoft.com/office/drawing/2014/main" id="{A9C4CD21-9696-4FAA-2A02-3E3D2EF9B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574" y="2757488"/>
            <a:ext cx="714375" cy="1343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E54014-634D-F629-7085-C8EA7A6E8A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515" b="11193"/>
          <a:stretch/>
        </p:blipFill>
        <p:spPr>
          <a:xfrm>
            <a:off x="3114676" y="3994377"/>
            <a:ext cx="1945673" cy="1641022"/>
          </a:xfrm>
          <a:prstGeom prst="rect">
            <a:avLst/>
          </a:prstGeom>
        </p:spPr>
      </p:pic>
      <p:pic>
        <p:nvPicPr>
          <p:cNvPr id="8" name="Picture 7" descr="A corn on the cob&#10;&#10;Description automatically generated">
            <a:extLst>
              <a:ext uri="{FF2B5EF4-FFF2-40B4-BE49-F238E27FC236}">
                <a16:creationId xmlns:a16="http://schemas.microsoft.com/office/drawing/2014/main" id="{A0A977F6-30ED-4827-57AC-DBC91982F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1947395"/>
            <a:ext cx="1171575" cy="1885950"/>
          </a:xfrm>
          <a:prstGeom prst="rect">
            <a:avLst/>
          </a:prstGeom>
        </p:spPr>
      </p:pic>
      <p:sp>
        <p:nvSpPr>
          <p:cNvPr id="9" name="Striped Right Arrow 8">
            <a:extLst>
              <a:ext uri="{FF2B5EF4-FFF2-40B4-BE49-F238E27FC236}">
                <a16:creationId xmlns:a16="http://schemas.microsoft.com/office/drawing/2014/main" id="{EC1A4AB6-0950-FC91-6576-528F3F9FB29E}"/>
              </a:ext>
            </a:extLst>
          </p:cNvPr>
          <p:cNvSpPr/>
          <p:nvPr/>
        </p:nvSpPr>
        <p:spPr bwMode="auto">
          <a:xfrm rot="10800000">
            <a:off x="1335241" y="2372154"/>
            <a:ext cx="931259" cy="770668"/>
          </a:xfrm>
          <a:prstGeom prst="stripedRightArrow">
            <a:avLst/>
          </a:prstGeom>
          <a:solidFill>
            <a:srgbClr val="CB905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0" name="Striped Right Arrow 9">
            <a:extLst>
              <a:ext uri="{FF2B5EF4-FFF2-40B4-BE49-F238E27FC236}">
                <a16:creationId xmlns:a16="http://schemas.microsoft.com/office/drawing/2014/main" id="{243B3B6E-7819-0AD7-5678-90E35B1C9988}"/>
              </a:ext>
            </a:extLst>
          </p:cNvPr>
          <p:cNvSpPr/>
          <p:nvPr/>
        </p:nvSpPr>
        <p:spPr bwMode="auto">
          <a:xfrm rot="10800000">
            <a:off x="1335240" y="4343400"/>
            <a:ext cx="931259" cy="770668"/>
          </a:xfrm>
          <a:prstGeom prst="stripedRightArrow">
            <a:avLst/>
          </a:prstGeom>
          <a:solidFill>
            <a:srgbClr val="CB905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F2B0FC-8572-F04F-D3E1-4B4FF48A3143}"/>
              </a:ext>
            </a:extLst>
          </p:cNvPr>
          <p:cNvSpPr txBox="1"/>
          <p:nvPr/>
        </p:nvSpPr>
        <p:spPr>
          <a:xfrm>
            <a:off x="5954493" y="4517638"/>
            <a:ext cx="151072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Not much organic matter left</a:t>
            </a:r>
          </a:p>
        </p:txBody>
      </p:sp>
    </p:spTree>
    <p:extLst>
      <p:ext uri="{BB962C8B-B14F-4D97-AF65-F5344CB8AC3E}">
        <p14:creationId xmlns:p14="http://schemas.microsoft.com/office/powerpoint/2010/main" val="227122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og sitting on grass&#10;&#10;Description automatically generated with low confidence">
            <a:extLst>
              <a:ext uri="{FF2B5EF4-FFF2-40B4-BE49-F238E27FC236}">
                <a16:creationId xmlns:a16="http://schemas.microsoft.com/office/drawing/2014/main" id="{AD79F531-DED9-C341-E0A3-73617F3C7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315" y="1865453"/>
            <a:ext cx="3137351" cy="4183134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0C784847-CC55-52F6-8218-6A34CD653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483" y="3264870"/>
            <a:ext cx="1536700" cy="13843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B184149-229E-51FD-DFBB-633704989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32" y="570053"/>
            <a:ext cx="8472668" cy="129540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Gill Sans MT" panose="020B0502020104020203" pitchFamily="34" charset="77"/>
              </a:rPr>
              <a:t>Questions?</a:t>
            </a:r>
            <a:br>
              <a:rPr lang="en-US" sz="3600" dirty="0">
                <a:latin typeface="Gill Sans MT" panose="020B0502020104020203" pitchFamily="34" charset="77"/>
              </a:rPr>
            </a:br>
            <a:endParaRPr lang="en-US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42741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BD51F28-62CD-DBD3-BECB-9A1EFF1575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3" descr="P1010083.JPG">
            <a:extLst>
              <a:ext uri="{FF2B5EF4-FFF2-40B4-BE49-F238E27FC236}">
                <a16:creationId xmlns:a16="http://schemas.microsoft.com/office/drawing/2014/main" id="{76307D46-9A4C-DACB-786F-2F84EB7592E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21748" y="847"/>
            <a:ext cx="8509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EC1195-D996-D2B5-4B24-68F79A76F37E}"/>
              </a:ext>
            </a:extLst>
          </p:cNvPr>
          <p:cNvSpPr txBox="1"/>
          <p:nvPr/>
        </p:nvSpPr>
        <p:spPr>
          <a:xfrm>
            <a:off x="834887" y="6461354"/>
            <a:ext cx="526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Photo Credit:  Jeff Gage, Green Mountain Technologies</a:t>
            </a:r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id="{E8081853-94FC-09FB-412C-A0C0301C3E8C}"/>
              </a:ext>
            </a:extLst>
          </p:cNvPr>
          <p:cNvSpPr/>
          <p:nvPr/>
        </p:nvSpPr>
        <p:spPr>
          <a:xfrm>
            <a:off x="5257800" y="1048975"/>
            <a:ext cx="2133600" cy="1066800"/>
          </a:xfrm>
          <a:prstGeom prst="wedgeEllipseCallout">
            <a:avLst>
              <a:gd name="adj1" fmla="val -43154"/>
              <a:gd name="adj2" fmla="val 53571"/>
            </a:avLst>
          </a:prstGeom>
          <a:solidFill>
            <a:schemeClr val="bg1">
              <a:alpha val="9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Was this a good idea?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DFFD84-6E33-9FBF-8E25-F95000BC620C}"/>
              </a:ext>
            </a:extLst>
          </p:cNvPr>
          <p:cNvSpPr txBox="1"/>
          <p:nvPr/>
        </p:nvSpPr>
        <p:spPr>
          <a:xfrm>
            <a:off x="834887" y="6117572"/>
            <a:ext cx="74477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Chicken blood and fat, blended with Fish, YW, Sheetrock, and Wood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9AA58A5-9DD9-9DF6-94CE-4305D498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8458200" cy="906514"/>
          </a:xfrm>
        </p:spPr>
        <p:txBody>
          <a:bodyPr/>
          <a:lstStyle/>
          <a:p>
            <a:r>
              <a:rPr lang="en-US" dirty="0"/>
              <a:t>Recipe Development</a:t>
            </a:r>
          </a:p>
        </p:txBody>
      </p:sp>
    </p:spTree>
    <p:extLst>
      <p:ext uri="{BB962C8B-B14F-4D97-AF65-F5344CB8AC3E}">
        <p14:creationId xmlns:p14="http://schemas.microsoft.com/office/powerpoint/2010/main" val="28562275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P101030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" t="62" r="145" b="-62"/>
          <a:stretch/>
        </p:blipFill>
        <p:spPr bwMode="auto">
          <a:xfrm>
            <a:off x="675861" y="0"/>
            <a:ext cx="9149689" cy="686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365" y="0"/>
            <a:ext cx="9123185" cy="1524826"/>
          </a:xfrm>
          <a:solidFill>
            <a:schemeClr val="bg1">
              <a:alpha val="68000"/>
            </a:schemeClr>
          </a:solidFill>
        </p:spPr>
        <p:txBody>
          <a:bodyPr>
            <a:normAutofit/>
          </a:bodyPr>
          <a:lstStyle/>
          <a:p>
            <a:r>
              <a:rPr lang="en-US" b="1" dirty="0"/>
              <a:t>Sometimes feedstocks are adequately balanced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7662" y="6094978"/>
            <a:ext cx="170777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FF00"/>
                </a:solidFill>
                <a:latin typeface="Gill Sans MT" charset="0"/>
                <a:ea typeface="Gill Sans MT" charset="0"/>
                <a:cs typeface="Gill Sans MT" charset="0"/>
              </a:rPr>
              <a:t>Mixed yard trimmings</a:t>
            </a:r>
          </a:p>
        </p:txBody>
      </p:sp>
    </p:spTree>
    <p:extLst>
      <p:ext uri="{BB962C8B-B14F-4D97-AF65-F5344CB8AC3E}">
        <p14:creationId xmlns:p14="http://schemas.microsoft.com/office/powerpoint/2010/main" val="2400962629"/>
      </p:ext>
    </p:extLst>
  </p:cSld>
  <p:clrMapOvr>
    <a:masterClrMapping/>
  </p:clrMapOvr>
  <p:transition advClick="0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91" y="953815"/>
            <a:ext cx="8416079" cy="590418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75862" y="201767"/>
            <a:ext cx="8468138" cy="857250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vert="horz" lIns="68580" tIns="34290" rIns="68580" bIns="3429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/>
              <a:t>Sometimes not.  Too little 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39371" y="6356151"/>
            <a:ext cx="23356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FF00"/>
                </a:solidFill>
                <a:latin typeface="Gill Sans MT" charset="0"/>
                <a:ea typeface="Gill Sans MT" charset="0"/>
                <a:cs typeface="Gill Sans MT" charset="0"/>
              </a:rPr>
              <a:t>Shredded brush and fall leaves </a:t>
            </a:r>
          </a:p>
        </p:txBody>
      </p:sp>
    </p:spTree>
    <p:extLst>
      <p:ext uri="{BB962C8B-B14F-4D97-AF65-F5344CB8AC3E}">
        <p14:creationId xmlns:p14="http://schemas.microsoft.com/office/powerpoint/2010/main" val="32962817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52" b="20605"/>
          <a:stretch/>
        </p:blipFill>
        <p:spPr>
          <a:xfrm>
            <a:off x="662293" y="0"/>
            <a:ext cx="88392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95021" y="6392456"/>
            <a:ext cx="119936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FF00"/>
                </a:solidFill>
                <a:latin typeface="Gill Sans MT" charset="0"/>
                <a:ea typeface="Gill Sans MT" charset="0"/>
                <a:cs typeface="Gill Sans MT" charset="0"/>
              </a:rPr>
              <a:t>Dairy manure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62293" y="32940"/>
            <a:ext cx="8839199" cy="857250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vert="horz" lIns="68580" tIns="34290" rIns="68580" bIns="3429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/>
              <a:t>Sometimes not.  Too much N</a:t>
            </a:r>
          </a:p>
          <a:p>
            <a:r>
              <a:rPr lang="en-US" sz="3300" b="1" dirty="0"/>
              <a:t>(and not enough structure)</a:t>
            </a:r>
          </a:p>
        </p:txBody>
      </p:sp>
    </p:spTree>
    <p:extLst>
      <p:ext uri="{BB962C8B-B14F-4D97-AF65-F5344CB8AC3E}">
        <p14:creationId xmlns:p14="http://schemas.microsoft.com/office/powerpoint/2010/main" val="14413850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458200" cy="1577975"/>
          </a:xfrm>
        </p:spPr>
        <p:txBody>
          <a:bodyPr vert="horz" wrap="square" lIns="90488" tIns="44450" rIns="90488" bIns="4445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="1" dirty="0">
                <a:solidFill>
                  <a:schemeClr val="tx1"/>
                </a:solidFill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Mix ingredients together </a:t>
            </a:r>
            <a:br>
              <a:rPr lang="en-US" b="1" dirty="0">
                <a:solidFill>
                  <a:schemeClr val="tx1"/>
                </a:solidFill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</a:br>
            <a:r>
              <a:rPr lang="en-US" b="1" dirty="0">
                <a:solidFill>
                  <a:schemeClr val="tx1"/>
                </a:solidFill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to create a better balance</a:t>
            </a:r>
          </a:p>
        </p:txBody>
      </p:sp>
      <p:grpSp>
        <p:nvGrpSpPr>
          <p:cNvPr id="124931" name="Group 4"/>
          <p:cNvGrpSpPr>
            <a:grpSpLocks/>
          </p:cNvGrpSpPr>
          <p:nvPr/>
        </p:nvGrpSpPr>
        <p:grpSpPr bwMode="auto">
          <a:xfrm>
            <a:off x="3206750" y="4535488"/>
            <a:ext cx="3200400" cy="1822450"/>
            <a:chOff x="1822" y="2924"/>
            <a:chExt cx="2016" cy="1148"/>
          </a:xfrm>
        </p:grpSpPr>
        <p:sp>
          <p:nvSpPr>
            <p:cNvPr id="125060" name="Freeform 5"/>
            <p:cNvSpPr>
              <a:spLocks/>
            </p:cNvSpPr>
            <p:nvPr/>
          </p:nvSpPr>
          <p:spPr bwMode="auto">
            <a:xfrm>
              <a:off x="1822" y="2924"/>
              <a:ext cx="2016" cy="1148"/>
            </a:xfrm>
            <a:custGeom>
              <a:avLst/>
              <a:gdLst>
                <a:gd name="T0" fmla="*/ 1043 w 2016"/>
                <a:gd name="T1" fmla="*/ 35 h 1148"/>
                <a:gd name="T2" fmla="*/ 978 w 2016"/>
                <a:gd name="T3" fmla="*/ 40 h 1148"/>
                <a:gd name="T4" fmla="*/ 968 w 2016"/>
                <a:gd name="T5" fmla="*/ 109 h 1148"/>
                <a:gd name="T6" fmla="*/ 812 w 2016"/>
                <a:gd name="T7" fmla="*/ 158 h 1148"/>
                <a:gd name="T8" fmla="*/ 727 w 2016"/>
                <a:gd name="T9" fmla="*/ 228 h 1148"/>
                <a:gd name="T10" fmla="*/ 627 w 2016"/>
                <a:gd name="T11" fmla="*/ 317 h 1148"/>
                <a:gd name="T12" fmla="*/ 602 w 2016"/>
                <a:gd name="T13" fmla="*/ 386 h 1148"/>
                <a:gd name="T14" fmla="*/ 491 w 2016"/>
                <a:gd name="T15" fmla="*/ 460 h 1148"/>
                <a:gd name="T16" fmla="*/ 356 w 2016"/>
                <a:gd name="T17" fmla="*/ 539 h 1148"/>
                <a:gd name="T18" fmla="*/ 271 w 2016"/>
                <a:gd name="T19" fmla="*/ 614 h 1148"/>
                <a:gd name="T20" fmla="*/ 216 w 2016"/>
                <a:gd name="T21" fmla="*/ 648 h 1148"/>
                <a:gd name="T22" fmla="*/ 170 w 2016"/>
                <a:gd name="T23" fmla="*/ 762 h 1148"/>
                <a:gd name="T24" fmla="*/ 45 w 2016"/>
                <a:gd name="T25" fmla="*/ 841 h 1148"/>
                <a:gd name="T26" fmla="*/ 70 w 2016"/>
                <a:gd name="T27" fmla="*/ 896 h 1148"/>
                <a:gd name="T28" fmla="*/ 85 w 2016"/>
                <a:gd name="T29" fmla="*/ 955 h 1148"/>
                <a:gd name="T30" fmla="*/ 155 w 2016"/>
                <a:gd name="T31" fmla="*/ 965 h 1148"/>
                <a:gd name="T32" fmla="*/ 216 w 2016"/>
                <a:gd name="T33" fmla="*/ 975 h 1148"/>
                <a:gd name="T34" fmla="*/ 331 w 2016"/>
                <a:gd name="T35" fmla="*/ 1000 h 1148"/>
                <a:gd name="T36" fmla="*/ 421 w 2016"/>
                <a:gd name="T37" fmla="*/ 1039 h 1148"/>
                <a:gd name="T38" fmla="*/ 521 w 2016"/>
                <a:gd name="T39" fmla="*/ 1084 h 1148"/>
                <a:gd name="T40" fmla="*/ 642 w 2016"/>
                <a:gd name="T41" fmla="*/ 1084 h 1148"/>
                <a:gd name="T42" fmla="*/ 732 w 2016"/>
                <a:gd name="T43" fmla="*/ 1108 h 1148"/>
                <a:gd name="T44" fmla="*/ 827 w 2016"/>
                <a:gd name="T45" fmla="*/ 1118 h 1148"/>
                <a:gd name="T46" fmla="*/ 953 w 2016"/>
                <a:gd name="T47" fmla="*/ 1148 h 1148"/>
                <a:gd name="T48" fmla="*/ 1153 w 2016"/>
                <a:gd name="T49" fmla="*/ 1138 h 1148"/>
                <a:gd name="T50" fmla="*/ 1234 w 2016"/>
                <a:gd name="T51" fmla="*/ 1104 h 1148"/>
                <a:gd name="T52" fmla="*/ 1314 w 2016"/>
                <a:gd name="T53" fmla="*/ 1074 h 1148"/>
                <a:gd name="T54" fmla="*/ 1429 w 2016"/>
                <a:gd name="T55" fmla="*/ 1039 h 1148"/>
                <a:gd name="T56" fmla="*/ 1539 w 2016"/>
                <a:gd name="T57" fmla="*/ 1044 h 1148"/>
                <a:gd name="T58" fmla="*/ 1700 w 2016"/>
                <a:gd name="T59" fmla="*/ 1059 h 1148"/>
                <a:gd name="T60" fmla="*/ 1805 w 2016"/>
                <a:gd name="T61" fmla="*/ 950 h 1148"/>
                <a:gd name="T62" fmla="*/ 1971 w 2016"/>
                <a:gd name="T63" fmla="*/ 935 h 1148"/>
                <a:gd name="T64" fmla="*/ 2016 w 2016"/>
                <a:gd name="T65" fmla="*/ 856 h 1148"/>
                <a:gd name="T66" fmla="*/ 1925 w 2016"/>
                <a:gd name="T67" fmla="*/ 762 h 1148"/>
                <a:gd name="T68" fmla="*/ 1855 w 2016"/>
                <a:gd name="T69" fmla="*/ 713 h 1148"/>
                <a:gd name="T70" fmla="*/ 1775 w 2016"/>
                <a:gd name="T71" fmla="*/ 683 h 1148"/>
                <a:gd name="T72" fmla="*/ 1740 w 2016"/>
                <a:gd name="T73" fmla="*/ 584 h 1148"/>
                <a:gd name="T74" fmla="*/ 1680 w 2016"/>
                <a:gd name="T75" fmla="*/ 450 h 1148"/>
                <a:gd name="T76" fmla="*/ 1549 w 2016"/>
                <a:gd name="T77" fmla="*/ 366 h 1148"/>
                <a:gd name="T78" fmla="*/ 1424 w 2016"/>
                <a:gd name="T79" fmla="*/ 336 h 1148"/>
                <a:gd name="T80" fmla="*/ 1359 w 2016"/>
                <a:gd name="T81" fmla="*/ 277 h 1148"/>
                <a:gd name="T82" fmla="*/ 1279 w 2016"/>
                <a:gd name="T83" fmla="*/ 218 h 1148"/>
                <a:gd name="T84" fmla="*/ 1218 w 2016"/>
                <a:gd name="T85" fmla="*/ 144 h 1148"/>
                <a:gd name="T86" fmla="*/ 1168 w 2016"/>
                <a:gd name="T87" fmla="*/ 84 h 114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016"/>
                <a:gd name="T133" fmla="*/ 0 h 1148"/>
                <a:gd name="T134" fmla="*/ 2016 w 2016"/>
                <a:gd name="T135" fmla="*/ 1148 h 114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016" h="1148">
                  <a:moveTo>
                    <a:pt x="1118" y="0"/>
                  </a:moveTo>
                  <a:lnTo>
                    <a:pt x="1043" y="35"/>
                  </a:lnTo>
                  <a:lnTo>
                    <a:pt x="1023" y="5"/>
                  </a:lnTo>
                  <a:lnTo>
                    <a:pt x="978" y="40"/>
                  </a:lnTo>
                  <a:lnTo>
                    <a:pt x="998" y="84"/>
                  </a:lnTo>
                  <a:lnTo>
                    <a:pt x="968" y="109"/>
                  </a:lnTo>
                  <a:lnTo>
                    <a:pt x="918" y="84"/>
                  </a:lnTo>
                  <a:lnTo>
                    <a:pt x="812" y="158"/>
                  </a:lnTo>
                  <a:lnTo>
                    <a:pt x="792" y="198"/>
                  </a:lnTo>
                  <a:lnTo>
                    <a:pt x="727" y="228"/>
                  </a:lnTo>
                  <a:lnTo>
                    <a:pt x="697" y="297"/>
                  </a:lnTo>
                  <a:lnTo>
                    <a:pt x="627" y="317"/>
                  </a:lnTo>
                  <a:lnTo>
                    <a:pt x="647" y="381"/>
                  </a:lnTo>
                  <a:lnTo>
                    <a:pt x="602" y="386"/>
                  </a:lnTo>
                  <a:lnTo>
                    <a:pt x="537" y="460"/>
                  </a:lnTo>
                  <a:lnTo>
                    <a:pt x="491" y="460"/>
                  </a:lnTo>
                  <a:lnTo>
                    <a:pt x="431" y="544"/>
                  </a:lnTo>
                  <a:lnTo>
                    <a:pt x="356" y="539"/>
                  </a:lnTo>
                  <a:lnTo>
                    <a:pt x="331" y="574"/>
                  </a:lnTo>
                  <a:lnTo>
                    <a:pt x="271" y="614"/>
                  </a:lnTo>
                  <a:lnTo>
                    <a:pt x="271" y="648"/>
                  </a:lnTo>
                  <a:lnTo>
                    <a:pt x="216" y="648"/>
                  </a:lnTo>
                  <a:lnTo>
                    <a:pt x="165" y="688"/>
                  </a:lnTo>
                  <a:lnTo>
                    <a:pt x="170" y="762"/>
                  </a:lnTo>
                  <a:lnTo>
                    <a:pt x="95" y="782"/>
                  </a:lnTo>
                  <a:lnTo>
                    <a:pt x="45" y="841"/>
                  </a:lnTo>
                  <a:lnTo>
                    <a:pt x="30" y="881"/>
                  </a:lnTo>
                  <a:lnTo>
                    <a:pt x="70" y="896"/>
                  </a:lnTo>
                  <a:lnTo>
                    <a:pt x="0" y="955"/>
                  </a:lnTo>
                  <a:lnTo>
                    <a:pt x="85" y="955"/>
                  </a:lnTo>
                  <a:lnTo>
                    <a:pt x="85" y="990"/>
                  </a:lnTo>
                  <a:lnTo>
                    <a:pt x="155" y="965"/>
                  </a:lnTo>
                  <a:lnTo>
                    <a:pt x="176" y="1000"/>
                  </a:lnTo>
                  <a:lnTo>
                    <a:pt x="216" y="975"/>
                  </a:lnTo>
                  <a:lnTo>
                    <a:pt x="211" y="1009"/>
                  </a:lnTo>
                  <a:lnTo>
                    <a:pt x="331" y="1000"/>
                  </a:lnTo>
                  <a:lnTo>
                    <a:pt x="341" y="1039"/>
                  </a:lnTo>
                  <a:lnTo>
                    <a:pt x="421" y="1039"/>
                  </a:lnTo>
                  <a:lnTo>
                    <a:pt x="436" y="1064"/>
                  </a:lnTo>
                  <a:lnTo>
                    <a:pt x="521" y="1084"/>
                  </a:lnTo>
                  <a:lnTo>
                    <a:pt x="607" y="1049"/>
                  </a:lnTo>
                  <a:lnTo>
                    <a:pt x="642" y="1084"/>
                  </a:lnTo>
                  <a:lnTo>
                    <a:pt x="722" y="1054"/>
                  </a:lnTo>
                  <a:lnTo>
                    <a:pt x="732" y="1108"/>
                  </a:lnTo>
                  <a:lnTo>
                    <a:pt x="812" y="1094"/>
                  </a:lnTo>
                  <a:lnTo>
                    <a:pt x="827" y="1118"/>
                  </a:lnTo>
                  <a:lnTo>
                    <a:pt x="928" y="1104"/>
                  </a:lnTo>
                  <a:lnTo>
                    <a:pt x="953" y="1148"/>
                  </a:lnTo>
                  <a:lnTo>
                    <a:pt x="1038" y="1118"/>
                  </a:lnTo>
                  <a:lnTo>
                    <a:pt x="1153" y="1138"/>
                  </a:lnTo>
                  <a:lnTo>
                    <a:pt x="1193" y="1108"/>
                  </a:lnTo>
                  <a:lnTo>
                    <a:pt x="1234" y="1104"/>
                  </a:lnTo>
                  <a:lnTo>
                    <a:pt x="1244" y="1034"/>
                  </a:lnTo>
                  <a:lnTo>
                    <a:pt x="1314" y="1074"/>
                  </a:lnTo>
                  <a:lnTo>
                    <a:pt x="1379" y="1079"/>
                  </a:lnTo>
                  <a:lnTo>
                    <a:pt x="1429" y="1039"/>
                  </a:lnTo>
                  <a:lnTo>
                    <a:pt x="1484" y="1000"/>
                  </a:lnTo>
                  <a:lnTo>
                    <a:pt x="1539" y="1044"/>
                  </a:lnTo>
                  <a:lnTo>
                    <a:pt x="1610" y="1039"/>
                  </a:lnTo>
                  <a:lnTo>
                    <a:pt x="1700" y="1059"/>
                  </a:lnTo>
                  <a:lnTo>
                    <a:pt x="1780" y="1019"/>
                  </a:lnTo>
                  <a:lnTo>
                    <a:pt x="1805" y="950"/>
                  </a:lnTo>
                  <a:lnTo>
                    <a:pt x="1890" y="960"/>
                  </a:lnTo>
                  <a:lnTo>
                    <a:pt x="1971" y="935"/>
                  </a:lnTo>
                  <a:lnTo>
                    <a:pt x="1951" y="866"/>
                  </a:lnTo>
                  <a:lnTo>
                    <a:pt x="2016" y="856"/>
                  </a:lnTo>
                  <a:lnTo>
                    <a:pt x="1996" y="787"/>
                  </a:lnTo>
                  <a:lnTo>
                    <a:pt x="1925" y="762"/>
                  </a:lnTo>
                  <a:lnTo>
                    <a:pt x="1850" y="752"/>
                  </a:lnTo>
                  <a:lnTo>
                    <a:pt x="1855" y="713"/>
                  </a:lnTo>
                  <a:lnTo>
                    <a:pt x="1810" y="683"/>
                  </a:lnTo>
                  <a:lnTo>
                    <a:pt x="1775" y="683"/>
                  </a:lnTo>
                  <a:lnTo>
                    <a:pt x="1795" y="599"/>
                  </a:lnTo>
                  <a:lnTo>
                    <a:pt x="1740" y="584"/>
                  </a:lnTo>
                  <a:lnTo>
                    <a:pt x="1755" y="515"/>
                  </a:lnTo>
                  <a:lnTo>
                    <a:pt x="1680" y="450"/>
                  </a:lnTo>
                  <a:lnTo>
                    <a:pt x="1630" y="376"/>
                  </a:lnTo>
                  <a:lnTo>
                    <a:pt x="1549" y="366"/>
                  </a:lnTo>
                  <a:lnTo>
                    <a:pt x="1514" y="317"/>
                  </a:lnTo>
                  <a:lnTo>
                    <a:pt x="1424" y="336"/>
                  </a:lnTo>
                  <a:lnTo>
                    <a:pt x="1414" y="277"/>
                  </a:lnTo>
                  <a:lnTo>
                    <a:pt x="1359" y="277"/>
                  </a:lnTo>
                  <a:lnTo>
                    <a:pt x="1354" y="218"/>
                  </a:lnTo>
                  <a:lnTo>
                    <a:pt x="1279" y="218"/>
                  </a:lnTo>
                  <a:lnTo>
                    <a:pt x="1284" y="148"/>
                  </a:lnTo>
                  <a:lnTo>
                    <a:pt x="1218" y="144"/>
                  </a:lnTo>
                  <a:lnTo>
                    <a:pt x="1218" y="114"/>
                  </a:lnTo>
                  <a:lnTo>
                    <a:pt x="1168" y="84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666633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anose="020B0502020104020203" pitchFamily="34" charset="77"/>
                <a:ea typeface="ヒラギノ角ゴ Pro W3" charset="-128"/>
              </a:endParaRPr>
            </a:p>
          </p:txBody>
        </p:sp>
        <p:sp>
          <p:nvSpPr>
            <p:cNvPr id="125061" name="Freeform 6"/>
            <p:cNvSpPr>
              <a:spLocks/>
            </p:cNvSpPr>
            <p:nvPr/>
          </p:nvSpPr>
          <p:spPr bwMode="auto">
            <a:xfrm>
              <a:off x="1822" y="2929"/>
              <a:ext cx="1650" cy="1143"/>
            </a:xfrm>
            <a:custGeom>
              <a:avLst/>
              <a:gdLst>
                <a:gd name="T0" fmla="*/ 1043 w 1650"/>
                <a:gd name="T1" fmla="*/ 30 h 1143"/>
                <a:gd name="T2" fmla="*/ 978 w 1650"/>
                <a:gd name="T3" fmla="*/ 35 h 1143"/>
                <a:gd name="T4" fmla="*/ 968 w 1650"/>
                <a:gd name="T5" fmla="*/ 104 h 1143"/>
                <a:gd name="T6" fmla="*/ 812 w 1650"/>
                <a:gd name="T7" fmla="*/ 153 h 1143"/>
                <a:gd name="T8" fmla="*/ 727 w 1650"/>
                <a:gd name="T9" fmla="*/ 223 h 1143"/>
                <a:gd name="T10" fmla="*/ 627 w 1650"/>
                <a:gd name="T11" fmla="*/ 312 h 1143"/>
                <a:gd name="T12" fmla="*/ 602 w 1650"/>
                <a:gd name="T13" fmla="*/ 381 h 1143"/>
                <a:gd name="T14" fmla="*/ 496 w 1650"/>
                <a:gd name="T15" fmla="*/ 455 h 1143"/>
                <a:gd name="T16" fmla="*/ 356 w 1650"/>
                <a:gd name="T17" fmla="*/ 534 h 1143"/>
                <a:gd name="T18" fmla="*/ 271 w 1650"/>
                <a:gd name="T19" fmla="*/ 609 h 1143"/>
                <a:gd name="T20" fmla="*/ 216 w 1650"/>
                <a:gd name="T21" fmla="*/ 643 h 1143"/>
                <a:gd name="T22" fmla="*/ 170 w 1650"/>
                <a:gd name="T23" fmla="*/ 757 h 1143"/>
                <a:gd name="T24" fmla="*/ 45 w 1650"/>
                <a:gd name="T25" fmla="*/ 836 h 1143"/>
                <a:gd name="T26" fmla="*/ 70 w 1650"/>
                <a:gd name="T27" fmla="*/ 891 h 1143"/>
                <a:gd name="T28" fmla="*/ 85 w 1650"/>
                <a:gd name="T29" fmla="*/ 950 h 1143"/>
                <a:gd name="T30" fmla="*/ 155 w 1650"/>
                <a:gd name="T31" fmla="*/ 960 h 1143"/>
                <a:gd name="T32" fmla="*/ 216 w 1650"/>
                <a:gd name="T33" fmla="*/ 970 h 1143"/>
                <a:gd name="T34" fmla="*/ 331 w 1650"/>
                <a:gd name="T35" fmla="*/ 995 h 1143"/>
                <a:gd name="T36" fmla="*/ 421 w 1650"/>
                <a:gd name="T37" fmla="*/ 1034 h 1143"/>
                <a:gd name="T38" fmla="*/ 521 w 1650"/>
                <a:gd name="T39" fmla="*/ 1079 h 1143"/>
                <a:gd name="T40" fmla="*/ 642 w 1650"/>
                <a:gd name="T41" fmla="*/ 1079 h 1143"/>
                <a:gd name="T42" fmla="*/ 732 w 1650"/>
                <a:gd name="T43" fmla="*/ 1103 h 1143"/>
                <a:gd name="T44" fmla="*/ 827 w 1650"/>
                <a:gd name="T45" fmla="*/ 1113 h 1143"/>
                <a:gd name="T46" fmla="*/ 953 w 1650"/>
                <a:gd name="T47" fmla="*/ 1143 h 1143"/>
                <a:gd name="T48" fmla="*/ 1153 w 1650"/>
                <a:gd name="T49" fmla="*/ 1133 h 1143"/>
                <a:gd name="T50" fmla="*/ 1234 w 1650"/>
                <a:gd name="T51" fmla="*/ 1099 h 1143"/>
                <a:gd name="T52" fmla="*/ 1319 w 1650"/>
                <a:gd name="T53" fmla="*/ 1069 h 1143"/>
                <a:gd name="T54" fmla="*/ 1429 w 1650"/>
                <a:gd name="T55" fmla="*/ 1034 h 1143"/>
                <a:gd name="T56" fmla="*/ 1539 w 1650"/>
                <a:gd name="T57" fmla="*/ 1039 h 1143"/>
                <a:gd name="T58" fmla="*/ 1650 w 1650"/>
                <a:gd name="T59" fmla="*/ 970 h 1143"/>
                <a:gd name="T60" fmla="*/ 1580 w 1650"/>
                <a:gd name="T61" fmla="*/ 816 h 1143"/>
                <a:gd name="T62" fmla="*/ 1494 w 1650"/>
                <a:gd name="T63" fmla="*/ 727 h 1143"/>
                <a:gd name="T64" fmla="*/ 1494 w 1650"/>
                <a:gd name="T65" fmla="*/ 653 h 1143"/>
                <a:gd name="T66" fmla="*/ 1454 w 1650"/>
                <a:gd name="T67" fmla="*/ 549 h 1143"/>
                <a:gd name="T68" fmla="*/ 1384 w 1650"/>
                <a:gd name="T69" fmla="*/ 500 h 1143"/>
                <a:gd name="T70" fmla="*/ 1329 w 1650"/>
                <a:gd name="T71" fmla="*/ 386 h 1143"/>
                <a:gd name="T72" fmla="*/ 1254 w 1650"/>
                <a:gd name="T73" fmla="*/ 307 h 1143"/>
                <a:gd name="T74" fmla="*/ 1173 w 1650"/>
                <a:gd name="T75" fmla="*/ 277 h 1143"/>
                <a:gd name="T76" fmla="*/ 1118 w 1650"/>
                <a:gd name="T77" fmla="*/ 173 h 1143"/>
                <a:gd name="T78" fmla="*/ 1088 w 1650"/>
                <a:gd name="T79" fmla="*/ 89 h 114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650"/>
                <a:gd name="T121" fmla="*/ 0 h 1143"/>
                <a:gd name="T122" fmla="*/ 1650 w 1650"/>
                <a:gd name="T123" fmla="*/ 1143 h 114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650" h="1143">
                  <a:moveTo>
                    <a:pt x="1088" y="89"/>
                  </a:moveTo>
                  <a:lnTo>
                    <a:pt x="1043" y="30"/>
                  </a:lnTo>
                  <a:lnTo>
                    <a:pt x="1023" y="0"/>
                  </a:lnTo>
                  <a:lnTo>
                    <a:pt x="978" y="35"/>
                  </a:lnTo>
                  <a:lnTo>
                    <a:pt x="998" y="79"/>
                  </a:lnTo>
                  <a:lnTo>
                    <a:pt x="968" y="104"/>
                  </a:lnTo>
                  <a:lnTo>
                    <a:pt x="918" y="79"/>
                  </a:lnTo>
                  <a:lnTo>
                    <a:pt x="812" y="153"/>
                  </a:lnTo>
                  <a:lnTo>
                    <a:pt x="792" y="193"/>
                  </a:lnTo>
                  <a:lnTo>
                    <a:pt x="727" y="223"/>
                  </a:lnTo>
                  <a:lnTo>
                    <a:pt x="697" y="292"/>
                  </a:lnTo>
                  <a:lnTo>
                    <a:pt x="627" y="312"/>
                  </a:lnTo>
                  <a:lnTo>
                    <a:pt x="647" y="376"/>
                  </a:lnTo>
                  <a:lnTo>
                    <a:pt x="602" y="381"/>
                  </a:lnTo>
                  <a:lnTo>
                    <a:pt x="537" y="455"/>
                  </a:lnTo>
                  <a:lnTo>
                    <a:pt x="496" y="455"/>
                  </a:lnTo>
                  <a:lnTo>
                    <a:pt x="431" y="539"/>
                  </a:lnTo>
                  <a:lnTo>
                    <a:pt x="356" y="534"/>
                  </a:lnTo>
                  <a:lnTo>
                    <a:pt x="331" y="569"/>
                  </a:lnTo>
                  <a:lnTo>
                    <a:pt x="271" y="609"/>
                  </a:lnTo>
                  <a:lnTo>
                    <a:pt x="271" y="643"/>
                  </a:lnTo>
                  <a:lnTo>
                    <a:pt x="216" y="643"/>
                  </a:lnTo>
                  <a:lnTo>
                    <a:pt x="165" y="683"/>
                  </a:lnTo>
                  <a:lnTo>
                    <a:pt x="170" y="757"/>
                  </a:lnTo>
                  <a:lnTo>
                    <a:pt x="95" y="777"/>
                  </a:lnTo>
                  <a:lnTo>
                    <a:pt x="45" y="836"/>
                  </a:lnTo>
                  <a:lnTo>
                    <a:pt x="30" y="876"/>
                  </a:lnTo>
                  <a:lnTo>
                    <a:pt x="70" y="891"/>
                  </a:lnTo>
                  <a:lnTo>
                    <a:pt x="0" y="950"/>
                  </a:lnTo>
                  <a:lnTo>
                    <a:pt x="85" y="950"/>
                  </a:lnTo>
                  <a:lnTo>
                    <a:pt x="85" y="985"/>
                  </a:lnTo>
                  <a:lnTo>
                    <a:pt x="155" y="960"/>
                  </a:lnTo>
                  <a:lnTo>
                    <a:pt x="176" y="995"/>
                  </a:lnTo>
                  <a:lnTo>
                    <a:pt x="216" y="970"/>
                  </a:lnTo>
                  <a:lnTo>
                    <a:pt x="211" y="1004"/>
                  </a:lnTo>
                  <a:lnTo>
                    <a:pt x="331" y="995"/>
                  </a:lnTo>
                  <a:lnTo>
                    <a:pt x="341" y="1034"/>
                  </a:lnTo>
                  <a:lnTo>
                    <a:pt x="421" y="1034"/>
                  </a:lnTo>
                  <a:lnTo>
                    <a:pt x="436" y="1059"/>
                  </a:lnTo>
                  <a:lnTo>
                    <a:pt x="521" y="1079"/>
                  </a:lnTo>
                  <a:lnTo>
                    <a:pt x="607" y="1044"/>
                  </a:lnTo>
                  <a:lnTo>
                    <a:pt x="642" y="1079"/>
                  </a:lnTo>
                  <a:lnTo>
                    <a:pt x="722" y="1049"/>
                  </a:lnTo>
                  <a:lnTo>
                    <a:pt x="732" y="1103"/>
                  </a:lnTo>
                  <a:lnTo>
                    <a:pt x="812" y="1089"/>
                  </a:lnTo>
                  <a:lnTo>
                    <a:pt x="827" y="1113"/>
                  </a:lnTo>
                  <a:lnTo>
                    <a:pt x="928" y="1099"/>
                  </a:lnTo>
                  <a:lnTo>
                    <a:pt x="953" y="1143"/>
                  </a:lnTo>
                  <a:lnTo>
                    <a:pt x="1038" y="1113"/>
                  </a:lnTo>
                  <a:lnTo>
                    <a:pt x="1153" y="1133"/>
                  </a:lnTo>
                  <a:lnTo>
                    <a:pt x="1193" y="1103"/>
                  </a:lnTo>
                  <a:lnTo>
                    <a:pt x="1234" y="1099"/>
                  </a:lnTo>
                  <a:lnTo>
                    <a:pt x="1244" y="1029"/>
                  </a:lnTo>
                  <a:lnTo>
                    <a:pt x="1319" y="1069"/>
                  </a:lnTo>
                  <a:lnTo>
                    <a:pt x="1379" y="1074"/>
                  </a:lnTo>
                  <a:lnTo>
                    <a:pt x="1429" y="1034"/>
                  </a:lnTo>
                  <a:lnTo>
                    <a:pt x="1484" y="995"/>
                  </a:lnTo>
                  <a:lnTo>
                    <a:pt x="1539" y="1039"/>
                  </a:lnTo>
                  <a:lnTo>
                    <a:pt x="1610" y="1034"/>
                  </a:lnTo>
                  <a:lnTo>
                    <a:pt x="1650" y="970"/>
                  </a:lnTo>
                  <a:lnTo>
                    <a:pt x="1625" y="891"/>
                  </a:lnTo>
                  <a:lnTo>
                    <a:pt x="1580" y="816"/>
                  </a:lnTo>
                  <a:lnTo>
                    <a:pt x="1564" y="752"/>
                  </a:lnTo>
                  <a:lnTo>
                    <a:pt x="1494" y="727"/>
                  </a:lnTo>
                  <a:lnTo>
                    <a:pt x="1549" y="668"/>
                  </a:lnTo>
                  <a:lnTo>
                    <a:pt x="1494" y="653"/>
                  </a:lnTo>
                  <a:lnTo>
                    <a:pt x="1449" y="623"/>
                  </a:lnTo>
                  <a:lnTo>
                    <a:pt x="1454" y="549"/>
                  </a:lnTo>
                  <a:lnTo>
                    <a:pt x="1394" y="554"/>
                  </a:lnTo>
                  <a:lnTo>
                    <a:pt x="1384" y="500"/>
                  </a:lnTo>
                  <a:lnTo>
                    <a:pt x="1339" y="455"/>
                  </a:lnTo>
                  <a:lnTo>
                    <a:pt x="1329" y="386"/>
                  </a:lnTo>
                  <a:lnTo>
                    <a:pt x="1244" y="386"/>
                  </a:lnTo>
                  <a:lnTo>
                    <a:pt x="1254" y="307"/>
                  </a:lnTo>
                  <a:lnTo>
                    <a:pt x="1223" y="272"/>
                  </a:lnTo>
                  <a:lnTo>
                    <a:pt x="1173" y="277"/>
                  </a:lnTo>
                  <a:lnTo>
                    <a:pt x="1138" y="242"/>
                  </a:lnTo>
                  <a:lnTo>
                    <a:pt x="1118" y="173"/>
                  </a:lnTo>
                  <a:lnTo>
                    <a:pt x="1063" y="178"/>
                  </a:lnTo>
                  <a:lnTo>
                    <a:pt x="1088" y="8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anose="020B0502020104020203" pitchFamily="34" charset="77"/>
                <a:ea typeface="ヒラギノ角ゴ Pro W3" charset="-128"/>
              </a:endParaRPr>
            </a:p>
          </p:txBody>
        </p:sp>
        <p:sp>
          <p:nvSpPr>
            <p:cNvPr id="125062" name="Freeform 7"/>
            <p:cNvSpPr>
              <a:spLocks/>
            </p:cNvSpPr>
            <p:nvPr/>
          </p:nvSpPr>
          <p:spPr bwMode="auto">
            <a:xfrm>
              <a:off x="1822" y="3008"/>
              <a:ext cx="1008" cy="1000"/>
            </a:xfrm>
            <a:custGeom>
              <a:avLst/>
              <a:gdLst>
                <a:gd name="T0" fmla="*/ 968 w 1008"/>
                <a:gd name="T1" fmla="*/ 25 h 1000"/>
                <a:gd name="T2" fmla="*/ 918 w 1008"/>
                <a:gd name="T3" fmla="*/ 0 h 1000"/>
                <a:gd name="T4" fmla="*/ 812 w 1008"/>
                <a:gd name="T5" fmla="*/ 74 h 1000"/>
                <a:gd name="T6" fmla="*/ 792 w 1008"/>
                <a:gd name="T7" fmla="*/ 114 h 1000"/>
                <a:gd name="T8" fmla="*/ 727 w 1008"/>
                <a:gd name="T9" fmla="*/ 144 h 1000"/>
                <a:gd name="T10" fmla="*/ 697 w 1008"/>
                <a:gd name="T11" fmla="*/ 213 h 1000"/>
                <a:gd name="T12" fmla="*/ 627 w 1008"/>
                <a:gd name="T13" fmla="*/ 233 h 1000"/>
                <a:gd name="T14" fmla="*/ 647 w 1008"/>
                <a:gd name="T15" fmla="*/ 297 h 1000"/>
                <a:gd name="T16" fmla="*/ 602 w 1008"/>
                <a:gd name="T17" fmla="*/ 302 h 1000"/>
                <a:gd name="T18" fmla="*/ 537 w 1008"/>
                <a:gd name="T19" fmla="*/ 376 h 1000"/>
                <a:gd name="T20" fmla="*/ 496 w 1008"/>
                <a:gd name="T21" fmla="*/ 376 h 1000"/>
                <a:gd name="T22" fmla="*/ 431 w 1008"/>
                <a:gd name="T23" fmla="*/ 460 h 1000"/>
                <a:gd name="T24" fmla="*/ 356 w 1008"/>
                <a:gd name="T25" fmla="*/ 455 h 1000"/>
                <a:gd name="T26" fmla="*/ 331 w 1008"/>
                <a:gd name="T27" fmla="*/ 490 h 1000"/>
                <a:gd name="T28" fmla="*/ 271 w 1008"/>
                <a:gd name="T29" fmla="*/ 530 h 1000"/>
                <a:gd name="T30" fmla="*/ 271 w 1008"/>
                <a:gd name="T31" fmla="*/ 564 h 1000"/>
                <a:gd name="T32" fmla="*/ 216 w 1008"/>
                <a:gd name="T33" fmla="*/ 564 h 1000"/>
                <a:gd name="T34" fmla="*/ 165 w 1008"/>
                <a:gd name="T35" fmla="*/ 604 h 1000"/>
                <a:gd name="T36" fmla="*/ 170 w 1008"/>
                <a:gd name="T37" fmla="*/ 678 h 1000"/>
                <a:gd name="T38" fmla="*/ 95 w 1008"/>
                <a:gd name="T39" fmla="*/ 698 h 1000"/>
                <a:gd name="T40" fmla="*/ 45 w 1008"/>
                <a:gd name="T41" fmla="*/ 757 h 1000"/>
                <a:gd name="T42" fmla="*/ 30 w 1008"/>
                <a:gd name="T43" fmla="*/ 797 h 1000"/>
                <a:gd name="T44" fmla="*/ 70 w 1008"/>
                <a:gd name="T45" fmla="*/ 812 h 1000"/>
                <a:gd name="T46" fmla="*/ 0 w 1008"/>
                <a:gd name="T47" fmla="*/ 871 h 1000"/>
                <a:gd name="T48" fmla="*/ 85 w 1008"/>
                <a:gd name="T49" fmla="*/ 871 h 1000"/>
                <a:gd name="T50" fmla="*/ 85 w 1008"/>
                <a:gd name="T51" fmla="*/ 906 h 1000"/>
                <a:gd name="T52" fmla="*/ 155 w 1008"/>
                <a:gd name="T53" fmla="*/ 881 h 1000"/>
                <a:gd name="T54" fmla="*/ 176 w 1008"/>
                <a:gd name="T55" fmla="*/ 916 h 1000"/>
                <a:gd name="T56" fmla="*/ 216 w 1008"/>
                <a:gd name="T57" fmla="*/ 891 h 1000"/>
                <a:gd name="T58" fmla="*/ 211 w 1008"/>
                <a:gd name="T59" fmla="*/ 925 h 1000"/>
                <a:gd name="T60" fmla="*/ 331 w 1008"/>
                <a:gd name="T61" fmla="*/ 916 h 1000"/>
                <a:gd name="T62" fmla="*/ 341 w 1008"/>
                <a:gd name="T63" fmla="*/ 955 h 1000"/>
                <a:gd name="T64" fmla="*/ 421 w 1008"/>
                <a:gd name="T65" fmla="*/ 955 h 1000"/>
                <a:gd name="T66" fmla="*/ 436 w 1008"/>
                <a:gd name="T67" fmla="*/ 980 h 1000"/>
                <a:gd name="T68" fmla="*/ 521 w 1008"/>
                <a:gd name="T69" fmla="*/ 1000 h 1000"/>
                <a:gd name="T70" fmla="*/ 607 w 1008"/>
                <a:gd name="T71" fmla="*/ 965 h 1000"/>
                <a:gd name="T72" fmla="*/ 642 w 1008"/>
                <a:gd name="T73" fmla="*/ 1000 h 1000"/>
                <a:gd name="T74" fmla="*/ 722 w 1008"/>
                <a:gd name="T75" fmla="*/ 970 h 1000"/>
                <a:gd name="T76" fmla="*/ 777 w 1008"/>
                <a:gd name="T77" fmla="*/ 950 h 1000"/>
                <a:gd name="T78" fmla="*/ 767 w 1008"/>
                <a:gd name="T79" fmla="*/ 881 h 1000"/>
                <a:gd name="T80" fmla="*/ 822 w 1008"/>
                <a:gd name="T81" fmla="*/ 841 h 1000"/>
                <a:gd name="T82" fmla="*/ 857 w 1008"/>
                <a:gd name="T83" fmla="*/ 747 h 1000"/>
                <a:gd name="T84" fmla="*/ 842 w 1008"/>
                <a:gd name="T85" fmla="*/ 683 h 1000"/>
                <a:gd name="T86" fmla="*/ 878 w 1008"/>
                <a:gd name="T87" fmla="*/ 604 h 1000"/>
                <a:gd name="T88" fmla="*/ 867 w 1008"/>
                <a:gd name="T89" fmla="*/ 544 h 1000"/>
                <a:gd name="T90" fmla="*/ 812 w 1008"/>
                <a:gd name="T91" fmla="*/ 530 h 1000"/>
                <a:gd name="T92" fmla="*/ 817 w 1008"/>
                <a:gd name="T93" fmla="*/ 455 h 1000"/>
                <a:gd name="T94" fmla="*/ 867 w 1008"/>
                <a:gd name="T95" fmla="*/ 416 h 1000"/>
                <a:gd name="T96" fmla="*/ 837 w 1008"/>
                <a:gd name="T97" fmla="*/ 337 h 1000"/>
                <a:gd name="T98" fmla="*/ 913 w 1008"/>
                <a:gd name="T99" fmla="*/ 302 h 1000"/>
                <a:gd name="T100" fmla="*/ 878 w 1008"/>
                <a:gd name="T101" fmla="*/ 267 h 1000"/>
                <a:gd name="T102" fmla="*/ 983 w 1008"/>
                <a:gd name="T103" fmla="*/ 218 h 1000"/>
                <a:gd name="T104" fmla="*/ 943 w 1008"/>
                <a:gd name="T105" fmla="*/ 178 h 1000"/>
                <a:gd name="T106" fmla="*/ 943 w 1008"/>
                <a:gd name="T107" fmla="*/ 129 h 1000"/>
                <a:gd name="T108" fmla="*/ 1008 w 1008"/>
                <a:gd name="T109" fmla="*/ 84 h 1000"/>
                <a:gd name="T110" fmla="*/ 968 w 1008"/>
                <a:gd name="T111" fmla="*/ 25 h 10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08"/>
                <a:gd name="T169" fmla="*/ 0 h 1000"/>
                <a:gd name="T170" fmla="*/ 1008 w 1008"/>
                <a:gd name="T171" fmla="*/ 1000 h 10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08" h="1000">
                  <a:moveTo>
                    <a:pt x="968" y="25"/>
                  </a:moveTo>
                  <a:lnTo>
                    <a:pt x="918" y="0"/>
                  </a:lnTo>
                  <a:lnTo>
                    <a:pt x="812" y="74"/>
                  </a:lnTo>
                  <a:lnTo>
                    <a:pt x="792" y="114"/>
                  </a:lnTo>
                  <a:lnTo>
                    <a:pt x="727" y="144"/>
                  </a:lnTo>
                  <a:lnTo>
                    <a:pt x="697" y="213"/>
                  </a:lnTo>
                  <a:lnTo>
                    <a:pt x="627" y="233"/>
                  </a:lnTo>
                  <a:lnTo>
                    <a:pt x="647" y="297"/>
                  </a:lnTo>
                  <a:lnTo>
                    <a:pt x="602" y="302"/>
                  </a:lnTo>
                  <a:lnTo>
                    <a:pt x="537" y="376"/>
                  </a:lnTo>
                  <a:lnTo>
                    <a:pt x="496" y="376"/>
                  </a:lnTo>
                  <a:lnTo>
                    <a:pt x="431" y="460"/>
                  </a:lnTo>
                  <a:lnTo>
                    <a:pt x="356" y="455"/>
                  </a:lnTo>
                  <a:lnTo>
                    <a:pt x="331" y="490"/>
                  </a:lnTo>
                  <a:lnTo>
                    <a:pt x="271" y="530"/>
                  </a:lnTo>
                  <a:lnTo>
                    <a:pt x="271" y="564"/>
                  </a:lnTo>
                  <a:lnTo>
                    <a:pt x="216" y="564"/>
                  </a:lnTo>
                  <a:lnTo>
                    <a:pt x="165" y="604"/>
                  </a:lnTo>
                  <a:lnTo>
                    <a:pt x="170" y="678"/>
                  </a:lnTo>
                  <a:lnTo>
                    <a:pt x="95" y="698"/>
                  </a:lnTo>
                  <a:lnTo>
                    <a:pt x="45" y="757"/>
                  </a:lnTo>
                  <a:lnTo>
                    <a:pt x="30" y="797"/>
                  </a:lnTo>
                  <a:lnTo>
                    <a:pt x="70" y="812"/>
                  </a:lnTo>
                  <a:lnTo>
                    <a:pt x="0" y="871"/>
                  </a:lnTo>
                  <a:lnTo>
                    <a:pt x="85" y="871"/>
                  </a:lnTo>
                  <a:lnTo>
                    <a:pt x="85" y="906"/>
                  </a:lnTo>
                  <a:lnTo>
                    <a:pt x="155" y="881"/>
                  </a:lnTo>
                  <a:lnTo>
                    <a:pt x="176" y="916"/>
                  </a:lnTo>
                  <a:lnTo>
                    <a:pt x="216" y="891"/>
                  </a:lnTo>
                  <a:lnTo>
                    <a:pt x="211" y="925"/>
                  </a:lnTo>
                  <a:lnTo>
                    <a:pt x="331" y="916"/>
                  </a:lnTo>
                  <a:lnTo>
                    <a:pt x="341" y="955"/>
                  </a:lnTo>
                  <a:lnTo>
                    <a:pt x="421" y="955"/>
                  </a:lnTo>
                  <a:lnTo>
                    <a:pt x="436" y="980"/>
                  </a:lnTo>
                  <a:lnTo>
                    <a:pt x="521" y="1000"/>
                  </a:lnTo>
                  <a:lnTo>
                    <a:pt x="607" y="965"/>
                  </a:lnTo>
                  <a:lnTo>
                    <a:pt x="642" y="1000"/>
                  </a:lnTo>
                  <a:lnTo>
                    <a:pt x="722" y="970"/>
                  </a:lnTo>
                  <a:lnTo>
                    <a:pt x="777" y="950"/>
                  </a:lnTo>
                  <a:lnTo>
                    <a:pt x="767" y="881"/>
                  </a:lnTo>
                  <a:lnTo>
                    <a:pt x="822" y="841"/>
                  </a:lnTo>
                  <a:lnTo>
                    <a:pt x="857" y="747"/>
                  </a:lnTo>
                  <a:lnTo>
                    <a:pt x="842" y="683"/>
                  </a:lnTo>
                  <a:lnTo>
                    <a:pt x="878" y="604"/>
                  </a:lnTo>
                  <a:lnTo>
                    <a:pt x="867" y="544"/>
                  </a:lnTo>
                  <a:lnTo>
                    <a:pt x="812" y="530"/>
                  </a:lnTo>
                  <a:lnTo>
                    <a:pt x="817" y="455"/>
                  </a:lnTo>
                  <a:lnTo>
                    <a:pt x="867" y="416"/>
                  </a:lnTo>
                  <a:lnTo>
                    <a:pt x="837" y="337"/>
                  </a:lnTo>
                  <a:lnTo>
                    <a:pt x="913" y="302"/>
                  </a:lnTo>
                  <a:lnTo>
                    <a:pt x="878" y="267"/>
                  </a:lnTo>
                  <a:lnTo>
                    <a:pt x="983" y="218"/>
                  </a:lnTo>
                  <a:lnTo>
                    <a:pt x="943" y="178"/>
                  </a:lnTo>
                  <a:lnTo>
                    <a:pt x="943" y="129"/>
                  </a:lnTo>
                  <a:lnTo>
                    <a:pt x="1008" y="84"/>
                  </a:lnTo>
                  <a:lnTo>
                    <a:pt x="968" y="25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anose="020B0502020104020203" pitchFamily="34" charset="77"/>
                <a:ea typeface="ヒラギノ角ゴ Pro W3" charset="-128"/>
              </a:endParaRPr>
            </a:p>
          </p:txBody>
        </p:sp>
        <p:sp>
          <p:nvSpPr>
            <p:cNvPr id="125063" name="Freeform 8"/>
            <p:cNvSpPr>
              <a:spLocks/>
            </p:cNvSpPr>
            <p:nvPr/>
          </p:nvSpPr>
          <p:spPr bwMode="auto">
            <a:xfrm>
              <a:off x="2935" y="3646"/>
              <a:ext cx="75" cy="65"/>
            </a:xfrm>
            <a:custGeom>
              <a:avLst/>
              <a:gdLst>
                <a:gd name="T0" fmla="*/ 75 w 75"/>
                <a:gd name="T1" fmla="*/ 55 h 65"/>
                <a:gd name="T2" fmla="*/ 45 w 75"/>
                <a:gd name="T3" fmla="*/ 0 h 65"/>
                <a:gd name="T4" fmla="*/ 0 w 75"/>
                <a:gd name="T5" fmla="*/ 65 h 65"/>
                <a:gd name="T6" fmla="*/ 75 w 75"/>
                <a:gd name="T7" fmla="*/ 55 h 6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5"/>
                <a:gd name="T13" fmla="*/ 0 h 65"/>
                <a:gd name="T14" fmla="*/ 75 w 75"/>
                <a:gd name="T15" fmla="*/ 65 h 6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5" h="65">
                  <a:moveTo>
                    <a:pt x="75" y="55"/>
                  </a:moveTo>
                  <a:lnTo>
                    <a:pt x="45" y="0"/>
                  </a:lnTo>
                  <a:lnTo>
                    <a:pt x="0" y="65"/>
                  </a:lnTo>
                  <a:lnTo>
                    <a:pt x="75" y="55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anose="020B0502020104020203" pitchFamily="34" charset="77"/>
                <a:ea typeface="ヒラギノ角ゴ Pro W3" charset="-128"/>
              </a:endParaRPr>
            </a:p>
          </p:txBody>
        </p:sp>
      </p:grpSp>
      <p:sp>
        <p:nvSpPr>
          <p:cNvPr id="124932" name="Freeform 9"/>
          <p:cNvSpPr>
            <a:spLocks/>
          </p:cNvSpPr>
          <p:nvPr/>
        </p:nvSpPr>
        <p:spPr bwMode="auto">
          <a:xfrm>
            <a:off x="5868988" y="5989638"/>
            <a:ext cx="190500" cy="173037"/>
          </a:xfrm>
          <a:custGeom>
            <a:avLst/>
            <a:gdLst>
              <a:gd name="T0" fmla="*/ 2147483647 w 120"/>
              <a:gd name="T1" fmla="*/ 0 h 109"/>
              <a:gd name="T2" fmla="*/ 2147483647 w 120"/>
              <a:gd name="T3" fmla="*/ 0 h 109"/>
              <a:gd name="T4" fmla="*/ 0 w 120"/>
              <a:gd name="T5" fmla="*/ 2147483647 h 109"/>
              <a:gd name="T6" fmla="*/ 2147483647 w 120"/>
              <a:gd name="T7" fmla="*/ 2147483647 h 109"/>
              <a:gd name="T8" fmla="*/ 2147483647 w 120"/>
              <a:gd name="T9" fmla="*/ 2147483647 h 109"/>
              <a:gd name="T10" fmla="*/ 2147483647 w 120"/>
              <a:gd name="T11" fmla="*/ 0 h 10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"/>
              <a:gd name="T19" fmla="*/ 0 h 109"/>
              <a:gd name="T20" fmla="*/ 120 w 120"/>
              <a:gd name="T21" fmla="*/ 109 h 10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" h="109">
                <a:moveTo>
                  <a:pt x="120" y="0"/>
                </a:moveTo>
                <a:lnTo>
                  <a:pt x="60" y="0"/>
                </a:lnTo>
                <a:lnTo>
                  <a:pt x="0" y="55"/>
                </a:lnTo>
                <a:lnTo>
                  <a:pt x="20" y="109"/>
                </a:lnTo>
                <a:lnTo>
                  <a:pt x="100" y="64"/>
                </a:lnTo>
                <a:lnTo>
                  <a:pt x="120" y="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33" name="Freeform 10"/>
          <p:cNvSpPr>
            <a:spLocks/>
          </p:cNvSpPr>
          <p:nvPr/>
        </p:nvSpPr>
        <p:spPr bwMode="auto">
          <a:xfrm>
            <a:off x="6283325" y="5730875"/>
            <a:ext cx="127000" cy="125413"/>
          </a:xfrm>
          <a:custGeom>
            <a:avLst/>
            <a:gdLst>
              <a:gd name="T0" fmla="*/ 2147483647 w 80"/>
              <a:gd name="T1" fmla="*/ 0 h 79"/>
              <a:gd name="T2" fmla="*/ 0 w 80"/>
              <a:gd name="T3" fmla="*/ 2147483647 h 79"/>
              <a:gd name="T4" fmla="*/ 2147483647 w 80"/>
              <a:gd name="T5" fmla="*/ 2147483647 h 79"/>
              <a:gd name="T6" fmla="*/ 2147483647 w 80"/>
              <a:gd name="T7" fmla="*/ 2147483647 h 79"/>
              <a:gd name="T8" fmla="*/ 2147483647 w 80"/>
              <a:gd name="T9" fmla="*/ 0 h 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0"/>
              <a:gd name="T16" fmla="*/ 0 h 79"/>
              <a:gd name="T17" fmla="*/ 80 w 80"/>
              <a:gd name="T18" fmla="*/ 79 h 7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0" h="79">
                <a:moveTo>
                  <a:pt x="55" y="0"/>
                </a:moveTo>
                <a:lnTo>
                  <a:pt x="0" y="10"/>
                </a:lnTo>
                <a:lnTo>
                  <a:pt x="5" y="79"/>
                </a:lnTo>
                <a:lnTo>
                  <a:pt x="80" y="69"/>
                </a:lnTo>
                <a:lnTo>
                  <a:pt x="55" y="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34" name="Freeform 11"/>
          <p:cNvSpPr>
            <a:spLocks/>
          </p:cNvSpPr>
          <p:nvPr/>
        </p:nvSpPr>
        <p:spPr bwMode="auto">
          <a:xfrm>
            <a:off x="6051550" y="5746750"/>
            <a:ext cx="134938" cy="93663"/>
          </a:xfrm>
          <a:custGeom>
            <a:avLst/>
            <a:gdLst>
              <a:gd name="T0" fmla="*/ 2147483647 w 85"/>
              <a:gd name="T1" fmla="*/ 0 h 59"/>
              <a:gd name="T2" fmla="*/ 2147483647 w 85"/>
              <a:gd name="T3" fmla="*/ 2147483647 h 59"/>
              <a:gd name="T4" fmla="*/ 0 w 85"/>
              <a:gd name="T5" fmla="*/ 2147483647 h 59"/>
              <a:gd name="T6" fmla="*/ 2147483647 w 85"/>
              <a:gd name="T7" fmla="*/ 0 h 59"/>
              <a:gd name="T8" fmla="*/ 0 60000 65536"/>
              <a:gd name="T9" fmla="*/ 0 60000 65536"/>
              <a:gd name="T10" fmla="*/ 0 60000 65536"/>
              <a:gd name="T11" fmla="*/ 0 60000 65536"/>
              <a:gd name="T12" fmla="*/ 0 w 85"/>
              <a:gd name="T13" fmla="*/ 0 h 59"/>
              <a:gd name="T14" fmla="*/ 85 w 85"/>
              <a:gd name="T15" fmla="*/ 59 h 5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5" h="59">
                <a:moveTo>
                  <a:pt x="15" y="0"/>
                </a:moveTo>
                <a:lnTo>
                  <a:pt x="85" y="59"/>
                </a:lnTo>
                <a:lnTo>
                  <a:pt x="0" y="59"/>
                </a:lnTo>
                <a:lnTo>
                  <a:pt x="15" y="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35" name="Freeform 12"/>
          <p:cNvSpPr>
            <a:spLocks/>
          </p:cNvSpPr>
          <p:nvPr/>
        </p:nvSpPr>
        <p:spPr bwMode="auto">
          <a:xfrm>
            <a:off x="5143500" y="4724400"/>
            <a:ext cx="88900" cy="188913"/>
          </a:xfrm>
          <a:custGeom>
            <a:avLst/>
            <a:gdLst>
              <a:gd name="T0" fmla="*/ 2147483647 w 56"/>
              <a:gd name="T1" fmla="*/ 0 h 119"/>
              <a:gd name="T2" fmla="*/ 0 w 56"/>
              <a:gd name="T3" fmla="*/ 2147483647 h 119"/>
              <a:gd name="T4" fmla="*/ 0 w 56"/>
              <a:gd name="T5" fmla="*/ 2147483647 h 119"/>
              <a:gd name="T6" fmla="*/ 2147483647 w 56"/>
              <a:gd name="T7" fmla="*/ 2147483647 h 119"/>
              <a:gd name="T8" fmla="*/ 2147483647 w 56"/>
              <a:gd name="T9" fmla="*/ 0 h 1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"/>
              <a:gd name="T16" fmla="*/ 0 h 119"/>
              <a:gd name="T17" fmla="*/ 56 w 56"/>
              <a:gd name="T18" fmla="*/ 119 h 1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" h="119">
                <a:moveTo>
                  <a:pt x="56" y="0"/>
                </a:moveTo>
                <a:lnTo>
                  <a:pt x="0" y="45"/>
                </a:lnTo>
                <a:lnTo>
                  <a:pt x="0" y="119"/>
                </a:lnTo>
                <a:lnTo>
                  <a:pt x="56" y="65"/>
                </a:lnTo>
                <a:lnTo>
                  <a:pt x="56" y="0"/>
                </a:lnTo>
                <a:close/>
              </a:path>
            </a:pathLst>
          </a:custGeom>
          <a:solidFill>
            <a:srgbClr val="9966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36" name="Freeform 13"/>
          <p:cNvSpPr>
            <a:spLocks/>
          </p:cNvSpPr>
          <p:nvPr/>
        </p:nvSpPr>
        <p:spPr bwMode="auto">
          <a:xfrm>
            <a:off x="5024438" y="4622800"/>
            <a:ext cx="111125" cy="101600"/>
          </a:xfrm>
          <a:custGeom>
            <a:avLst/>
            <a:gdLst>
              <a:gd name="T0" fmla="*/ 2147483647 w 70"/>
              <a:gd name="T1" fmla="*/ 0 h 64"/>
              <a:gd name="T2" fmla="*/ 0 w 70"/>
              <a:gd name="T3" fmla="*/ 2147483647 h 64"/>
              <a:gd name="T4" fmla="*/ 2147483647 w 70"/>
              <a:gd name="T5" fmla="*/ 2147483647 h 64"/>
              <a:gd name="T6" fmla="*/ 2147483647 w 70"/>
              <a:gd name="T7" fmla="*/ 0 h 64"/>
              <a:gd name="T8" fmla="*/ 0 60000 65536"/>
              <a:gd name="T9" fmla="*/ 0 60000 65536"/>
              <a:gd name="T10" fmla="*/ 0 60000 65536"/>
              <a:gd name="T11" fmla="*/ 0 60000 65536"/>
              <a:gd name="T12" fmla="*/ 0 w 70"/>
              <a:gd name="T13" fmla="*/ 0 h 64"/>
              <a:gd name="T14" fmla="*/ 70 w 70"/>
              <a:gd name="T15" fmla="*/ 64 h 6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0" h="64">
                <a:moveTo>
                  <a:pt x="15" y="0"/>
                </a:moveTo>
                <a:lnTo>
                  <a:pt x="0" y="64"/>
                </a:lnTo>
                <a:lnTo>
                  <a:pt x="70" y="30"/>
                </a:lnTo>
                <a:lnTo>
                  <a:pt x="15" y="0"/>
                </a:lnTo>
                <a:close/>
              </a:path>
            </a:pathLst>
          </a:custGeom>
          <a:solidFill>
            <a:srgbClr val="9966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37" name="Freeform 14"/>
          <p:cNvSpPr>
            <a:spLocks/>
          </p:cNvSpPr>
          <p:nvPr/>
        </p:nvSpPr>
        <p:spPr bwMode="auto">
          <a:xfrm>
            <a:off x="5391150" y="4929188"/>
            <a:ext cx="71438" cy="165100"/>
          </a:xfrm>
          <a:custGeom>
            <a:avLst/>
            <a:gdLst>
              <a:gd name="T0" fmla="*/ 2147483647 w 45"/>
              <a:gd name="T1" fmla="*/ 0 h 104"/>
              <a:gd name="T2" fmla="*/ 0 w 45"/>
              <a:gd name="T3" fmla="*/ 2147483647 h 104"/>
              <a:gd name="T4" fmla="*/ 2147483647 w 45"/>
              <a:gd name="T5" fmla="*/ 2147483647 h 104"/>
              <a:gd name="T6" fmla="*/ 2147483647 w 45"/>
              <a:gd name="T7" fmla="*/ 0 h 104"/>
              <a:gd name="T8" fmla="*/ 0 60000 65536"/>
              <a:gd name="T9" fmla="*/ 0 60000 65536"/>
              <a:gd name="T10" fmla="*/ 0 60000 65536"/>
              <a:gd name="T11" fmla="*/ 0 60000 65536"/>
              <a:gd name="T12" fmla="*/ 0 w 45"/>
              <a:gd name="T13" fmla="*/ 0 h 104"/>
              <a:gd name="T14" fmla="*/ 45 w 45"/>
              <a:gd name="T15" fmla="*/ 104 h 10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5" h="104">
                <a:moveTo>
                  <a:pt x="30" y="0"/>
                </a:moveTo>
                <a:lnTo>
                  <a:pt x="0" y="104"/>
                </a:lnTo>
                <a:lnTo>
                  <a:pt x="45" y="59"/>
                </a:lnTo>
                <a:lnTo>
                  <a:pt x="30" y="0"/>
                </a:lnTo>
                <a:close/>
              </a:path>
            </a:pathLst>
          </a:custGeom>
          <a:solidFill>
            <a:srgbClr val="9966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38" name="Freeform 15"/>
          <p:cNvSpPr>
            <a:spLocks/>
          </p:cNvSpPr>
          <p:nvPr/>
        </p:nvSpPr>
        <p:spPr bwMode="auto">
          <a:xfrm>
            <a:off x="5837238" y="5203825"/>
            <a:ext cx="142875" cy="117475"/>
          </a:xfrm>
          <a:custGeom>
            <a:avLst/>
            <a:gdLst>
              <a:gd name="T0" fmla="*/ 2147483647 w 90"/>
              <a:gd name="T1" fmla="*/ 2147483647 h 74"/>
              <a:gd name="T2" fmla="*/ 2147483647 w 90"/>
              <a:gd name="T3" fmla="*/ 0 h 74"/>
              <a:gd name="T4" fmla="*/ 0 w 90"/>
              <a:gd name="T5" fmla="*/ 2147483647 h 74"/>
              <a:gd name="T6" fmla="*/ 2147483647 w 90"/>
              <a:gd name="T7" fmla="*/ 2147483647 h 74"/>
              <a:gd name="T8" fmla="*/ 0 60000 65536"/>
              <a:gd name="T9" fmla="*/ 0 60000 65536"/>
              <a:gd name="T10" fmla="*/ 0 60000 65536"/>
              <a:gd name="T11" fmla="*/ 0 60000 65536"/>
              <a:gd name="T12" fmla="*/ 0 w 90"/>
              <a:gd name="T13" fmla="*/ 0 h 74"/>
              <a:gd name="T14" fmla="*/ 90 w 90"/>
              <a:gd name="T15" fmla="*/ 74 h 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0" h="74">
                <a:moveTo>
                  <a:pt x="90" y="60"/>
                </a:moveTo>
                <a:lnTo>
                  <a:pt x="20" y="0"/>
                </a:lnTo>
                <a:lnTo>
                  <a:pt x="0" y="74"/>
                </a:lnTo>
                <a:lnTo>
                  <a:pt x="90" y="60"/>
                </a:lnTo>
                <a:close/>
              </a:path>
            </a:pathLst>
          </a:custGeom>
          <a:solidFill>
            <a:srgbClr val="404040"/>
          </a:solidFill>
          <a:ln w="9525">
            <a:solidFill>
              <a:srgbClr val="996633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39" name="Freeform 16"/>
          <p:cNvSpPr>
            <a:spLocks/>
          </p:cNvSpPr>
          <p:nvPr/>
        </p:nvSpPr>
        <p:spPr bwMode="auto">
          <a:xfrm>
            <a:off x="5924550" y="5440363"/>
            <a:ext cx="119063" cy="165100"/>
          </a:xfrm>
          <a:custGeom>
            <a:avLst/>
            <a:gdLst>
              <a:gd name="T0" fmla="*/ 2147483647 w 75"/>
              <a:gd name="T1" fmla="*/ 0 h 104"/>
              <a:gd name="T2" fmla="*/ 0 w 75"/>
              <a:gd name="T3" fmla="*/ 2147483647 h 104"/>
              <a:gd name="T4" fmla="*/ 2147483647 w 75"/>
              <a:gd name="T5" fmla="*/ 2147483647 h 104"/>
              <a:gd name="T6" fmla="*/ 2147483647 w 75"/>
              <a:gd name="T7" fmla="*/ 0 h 104"/>
              <a:gd name="T8" fmla="*/ 0 60000 65536"/>
              <a:gd name="T9" fmla="*/ 0 60000 65536"/>
              <a:gd name="T10" fmla="*/ 0 60000 65536"/>
              <a:gd name="T11" fmla="*/ 0 60000 65536"/>
              <a:gd name="T12" fmla="*/ 0 w 75"/>
              <a:gd name="T13" fmla="*/ 0 h 104"/>
              <a:gd name="T14" fmla="*/ 75 w 75"/>
              <a:gd name="T15" fmla="*/ 104 h 10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5" h="104">
                <a:moveTo>
                  <a:pt x="75" y="0"/>
                </a:moveTo>
                <a:lnTo>
                  <a:pt x="0" y="104"/>
                </a:lnTo>
                <a:lnTo>
                  <a:pt x="60" y="84"/>
                </a:lnTo>
                <a:lnTo>
                  <a:pt x="75" y="0"/>
                </a:lnTo>
                <a:close/>
              </a:path>
            </a:pathLst>
          </a:custGeom>
          <a:solidFill>
            <a:srgbClr val="9966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40" name="Freeform 17"/>
          <p:cNvSpPr>
            <a:spLocks/>
          </p:cNvSpPr>
          <p:nvPr/>
        </p:nvSpPr>
        <p:spPr bwMode="auto">
          <a:xfrm>
            <a:off x="3727450" y="5942013"/>
            <a:ext cx="150813" cy="188912"/>
          </a:xfrm>
          <a:custGeom>
            <a:avLst/>
            <a:gdLst>
              <a:gd name="T0" fmla="*/ 2147483647 w 95"/>
              <a:gd name="T1" fmla="*/ 2147483647 h 119"/>
              <a:gd name="T2" fmla="*/ 2147483647 w 95"/>
              <a:gd name="T3" fmla="*/ 2147483647 h 119"/>
              <a:gd name="T4" fmla="*/ 2147483647 w 95"/>
              <a:gd name="T5" fmla="*/ 0 h 119"/>
              <a:gd name="T6" fmla="*/ 2147483647 w 95"/>
              <a:gd name="T7" fmla="*/ 2147483647 h 119"/>
              <a:gd name="T8" fmla="*/ 0 w 95"/>
              <a:gd name="T9" fmla="*/ 2147483647 h 119"/>
              <a:gd name="T10" fmla="*/ 2147483647 w 95"/>
              <a:gd name="T11" fmla="*/ 2147483647 h 1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5"/>
              <a:gd name="T19" fmla="*/ 0 h 119"/>
              <a:gd name="T20" fmla="*/ 95 w 95"/>
              <a:gd name="T21" fmla="*/ 119 h 11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5" h="119">
                <a:moveTo>
                  <a:pt x="10" y="119"/>
                </a:moveTo>
                <a:lnTo>
                  <a:pt x="95" y="119"/>
                </a:lnTo>
                <a:lnTo>
                  <a:pt x="75" y="0"/>
                </a:lnTo>
                <a:lnTo>
                  <a:pt x="10" y="30"/>
                </a:lnTo>
                <a:lnTo>
                  <a:pt x="0" y="80"/>
                </a:lnTo>
                <a:lnTo>
                  <a:pt x="10" y="119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41" name="Freeform 18"/>
          <p:cNvSpPr>
            <a:spLocks/>
          </p:cNvSpPr>
          <p:nvPr/>
        </p:nvSpPr>
        <p:spPr bwMode="auto">
          <a:xfrm>
            <a:off x="4667250" y="6162675"/>
            <a:ext cx="190500" cy="141288"/>
          </a:xfrm>
          <a:custGeom>
            <a:avLst/>
            <a:gdLst>
              <a:gd name="T0" fmla="*/ 0 w 120"/>
              <a:gd name="T1" fmla="*/ 2147483647 h 89"/>
              <a:gd name="T2" fmla="*/ 2147483647 w 120"/>
              <a:gd name="T3" fmla="*/ 0 h 89"/>
              <a:gd name="T4" fmla="*/ 2147483647 w 120"/>
              <a:gd name="T5" fmla="*/ 2147483647 h 89"/>
              <a:gd name="T6" fmla="*/ 2147483647 w 120"/>
              <a:gd name="T7" fmla="*/ 2147483647 h 89"/>
              <a:gd name="T8" fmla="*/ 0 w 120"/>
              <a:gd name="T9" fmla="*/ 2147483647 h 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"/>
              <a:gd name="T16" fmla="*/ 0 h 89"/>
              <a:gd name="T17" fmla="*/ 120 w 120"/>
              <a:gd name="T18" fmla="*/ 89 h 8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" h="89">
                <a:moveTo>
                  <a:pt x="0" y="40"/>
                </a:moveTo>
                <a:lnTo>
                  <a:pt x="85" y="0"/>
                </a:lnTo>
                <a:lnTo>
                  <a:pt x="120" y="54"/>
                </a:lnTo>
                <a:lnTo>
                  <a:pt x="25" y="89"/>
                </a:lnTo>
                <a:lnTo>
                  <a:pt x="0" y="40"/>
                </a:lnTo>
                <a:close/>
              </a:path>
            </a:pathLst>
          </a:custGeom>
          <a:solidFill>
            <a:srgbClr val="202020"/>
          </a:solidFill>
          <a:ln w="952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42" name="Freeform 19"/>
          <p:cNvSpPr>
            <a:spLocks/>
          </p:cNvSpPr>
          <p:nvPr/>
        </p:nvSpPr>
        <p:spPr bwMode="auto">
          <a:xfrm>
            <a:off x="4992688" y="6107113"/>
            <a:ext cx="103187" cy="188912"/>
          </a:xfrm>
          <a:custGeom>
            <a:avLst/>
            <a:gdLst>
              <a:gd name="T0" fmla="*/ 2147483647 w 65"/>
              <a:gd name="T1" fmla="*/ 2147483647 h 119"/>
              <a:gd name="T2" fmla="*/ 2147483647 w 65"/>
              <a:gd name="T3" fmla="*/ 0 h 119"/>
              <a:gd name="T4" fmla="*/ 0 w 65"/>
              <a:gd name="T5" fmla="*/ 2147483647 h 119"/>
              <a:gd name="T6" fmla="*/ 2147483647 w 65"/>
              <a:gd name="T7" fmla="*/ 2147483647 h 119"/>
              <a:gd name="T8" fmla="*/ 2147483647 w 65"/>
              <a:gd name="T9" fmla="*/ 2147483647 h 1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5"/>
              <a:gd name="T16" fmla="*/ 0 h 119"/>
              <a:gd name="T17" fmla="*/ 65 w 65"/>
              <a:gd name="T18" fmla="*/ 119 h 1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5" h="119">
                <a:moveTo>
                  <a:pt x="65" y="84"/>
                </a:moveTo>
                <a:lnTo>
                  <a:pt x="45" y="0"/>
                </a:lnTo>
                <a:lnTo>
                  <a:pt x="0" y="55"/>
                </a:lnTo>
                <a:lnTo>
                  <a:pt x="25" y="119"/>
                </a:lnTo>
                <a:lnTo>
                  <a:pt x="65" y="84"/>
                </a:lnTo>
                <a:close/>
              </a:path>
            </a:pathLst>
          </a:custGeom>
          <a:solidFill>
            <a:srgbClr val="202020"/>
          </a:solidFill>
          <a:ln w="952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43" name="Freeform 20"/>
          <p:cNvSpPr>
            <a:spLocks/>
          </p:cNvSpPr>
          <p:nvPr/>
        </p:nvSpPr>
        <p:spPr bwMode="auto">
          <a:xfrm>
            <a:off x="5224463" y="5102225"/>
            <a:ext cx="95250" cy="173038"/>
          </a:xfrm>
          <a:custGeom>
            <a:avLst/>
            <a:gdLst>
              <a:gd name="T0" fmla="*/ 2147483647 w 60"/>
              <a:gd name="T1" fmla="*/ 0 h 109"/>
              <a:gd name="T2" fmla="*/ 2147483647 w 60"/>
              <a:gd name="T3" fmla="*/ 2147483647 h 109"/>
              <a:gd name="T4" fmla="*/ 2147483647 w 60"/>
              <a:gd name="T5" fmla="*/ 2147483647 h 109"/>
              <a:gd name="T6" fmla="*/ 0 w 60"/>
              <a:gd name="T7" fmla="*/ 2147483647 h 109"/>
              <a:gd name="T8" fmla="*/ 2147483647 w 60"/>
              <a:gd name="T9" fmla="*/ 0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"/>
              <a:gd name="T16" fmla="*/ 0 h 109"/>
              <a:gd name="T17" fmla="*/ 60 w 6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" h="109">
                <a:moveTo>
                  <a:pt x="55" y="0"/>
                </a:moveTo>
                <a:lnTo>
                  <a:pt x="60" y="74"/>
                </a:lnTo>
                <a:lnTo>
                  <a:pt x="10" y="109"/>
                </a:lnTo>
                <a:lnTo>
                  <a:pt x="0" y="40"/>
                </a:lnTo>
                <a:lnTo>
                  <a:pt x="55" y="0"/>
                </a:lnTo>
                <a:close/>
              </a:path>
            </a:pathLst>
          </a:custGeom>
          <a:solidFill>
            <a:srgbClr val="9966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44" name="Freeform 21"/>
          <p:cNvSpPr>
            <a:spLocks/>
          </p:cNvSpPr>
          <p:nvPr/>
        </p:nvSpPr>
        <p:spPr bwMode="auto">
          <a:xfrm>
            <a:off x="5080000" y="4976813"/>
            <a:ext cx="112713" cy="125412"/>
          </a:xfrm>
          <a:custGeom>
            <a:avLst/>
            <a:gdLst>
              <a:gd name="T0" fmla="*/ 2147483647 w 71"/>
              <a:gd name="T1" fmla="*/ 0 h 79"/>
              <a:gd name="T2" fmla="*/ 0 w 71"/>
              <a:gd name="T3" fmla="*/ 2147483647 h 79"/>
              <a:gd name="T4" fmla="*/ 2147483647 w 71"/>
              <a:gd name="T5" fmla="*/ 2147483647 h 79"/>
              <a:gd name="T6" fmla="*/ 2147483647 w 71"/>
              <a:gd name="T7" fmla="*/ 0 h 79"/>
              <a:gd name="T8" fmla="*/ 0 60000 65536"/>
              <a:gd name="T9" fmla="*/ 0 60000 65536"/>
              <a:gd name="T10" fmla="*/ 0 60000 65536"/>
              <a:gd name="T11" fmla="*/ 0 60000 65536"/>
              <a:gd name="T12" fmla="*/ 0 w 71"/>
              <a:gd name="T13" fmla="*/ 0 h 79"/>
              <a:gd name="T14" fmla="*/ 71 w 71"/>
              <a:gd name="T15" fmla="*/ 79 h 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1" h="79">
                <a:moveTo>
                  <a:pt x="71" y="0"/>
                </a:moveTo>
                <a:lnTo>
                  <a:pt x="0" y="34"/>
                </a:lnTo>
                <a:lnTo>
                  <a:pt x="66" y="79"/>
                </a:lnTo>
                <a:lnTo>
                  <a:pt x="71" y="0"/>
                </a:lnTo>
                <a:close/>
              </a:path>
            </a:pathLst>
          </a:custGeom>
          <a:solidFill>
            <a:srgbClr val="9966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45" name="Freeform 22"/>
          <p:cNvSpPr>
            <a:spLocks/>
          </p:cNvSpPr>
          <p:nvPr/>
        </p:nvSpPr>
        <p:spPr bwMode="auto">
          <a:xfrm>
            <a:off x="5478463" y="5526088"/>
            <a:ext cx="182562" cy="125412"/>
          </a:xfrm>
          <a:custGeom>
            <a:avLst/>
            <a:gdLst>
              <a:gd name="T0" fmla="*/ 2147483647 w 115"/>
              <a:gd name="T1" fmla="*/ 2147483647 h 79"/>
              <a:gd name="T2" fmla="*/ 2147483647 w 115"/>
              <a:gd name="T3" fmla="*/ 2147483647 h 79"/>
              <a:gd name="T4" fmla="*/ 0 w 115"/>
              <a:gd name="T5" fmla="*/ 2147483647 h 79"/>
              <a:gd name="T6" fmla="*/ 2147483647 w 115"/>
              <a:gd name="T7" fmla="*/ 0 h 79"/>
              <a:gd name="T8" fmla="*/ 2147483647 w 115"/>
              <a:gd name="T9" fmla="*/ 2147483647 h 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5"/>
              <a:gd name="T16" fmla="*/ 0 h 79"/>
              <a:gd name="T17" fmla="*/ 115 w 115"/>
              <a:gd name="T18" fmla="*/ 79 h 7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5" h="79">
                <a:moveTo>
                  <a:pt x="115" y="15"/>
                </a:moveTo>
                <a:lnTo>
                  <a:pt x="60" y="74"/>
                </a:lnTo>
                <a:lnTo>
                  <a:pt x="0" y="79"/>
                </a:lnTo>
                <a:lnTo>
                  <a:pt x="65" y="0"/>
                </a:lnTo>
                <a:lnTo>
                  <a:pt x="115" y="15"/>
                </a:lnTo>
                <a:close/>
              </a:path>
            </a:pathLst>
          </a:custGeom>
          <a:solidFill>
            <a:srgbClr val="404040"/>
          </a:solidFill>
          <a:ln w="9525">
            <a:solidFill>
              <a:srgbClr val="996633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46" name="Freeform 23"/>
          <p:cNvSpPr>
            <a:spLocks/>
          </p:cNvSpPr>
          <p:nvPr/>
        </p:nvSpPr>
        <p:spPr bwMode="auto">
          <a:xfrm>
            <a:off x="5605463" y="5683250"/>
            <a:ext cx="104775" cy="133350"/>
          </a:xfrm>
          <a:custGeom>
            <a:avLst/>
            <a:gdLst>
              <a:gd name="T0" fmla="*/ 2147483647 w 66"/>
              <a:gd name="T1" fmla="*/ 0 h 84"/>
              <a:gd name="T2" fmla="*/ 2147483647 w 66"/>
              <a:gd name="T3" fmla="*/ 2147483647 h 84"/>
              <a:gd name="T4" fmla="*/ 0 w 66"/>
              <a:gd name="T5" fmla="*/ 2147483647 h 84"/>
              <a:gd name="T6" fmla="*/ 2147483647 w 66"/>
              <a:gd name="T7" fmla="*/ 0 h 84"/>
              <a:gd name="T8" fmla="*/ 0 60000 65536"/>
              <a:gd name="T9" fmla="*/ 0 60000 65536"/>
              <a:gd name="T10" fmla="*/ 0 60000 65536"/>
              <a:gd name="T11" fmla="*/ 0 60000 65536"/>
              <a:gd name="T12" fmla="*/ 0 w 66"/>
              <a:gd name="T13" fmla="*/ 0 h 84"/>
              <a:gd name="T14" fmla="*/ 66 w 66"/>
              <a:gd name="T15" fmla="*/ 84 h 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6" h="84">
                <a:moveTo>
                  <a:pt x="50" y="0"/>
                </a:moveTo>
                <a:lnTo>
                  <a:pt x="66" y="64"/>
                </a:lnTo>
                <a:lnTo>
                  <a:pt x="0" y="84"/>
                </a:lnTo>
                <a:lnTo>
                  <a:pt x="50" y="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996633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47" name="Freeform 24"/>
          <p:cNvSpPr>
            <a:spLocks/>
          </p:cNvSpPr>
          <p:nvPr/>
        </p:nvSpPr>
        <p:spPr bwMode="auto">
          <a:xfrm>
            <a:off x="5248275" y="5283200"/>
            <a:ext cx="166688" cy="149225"/>
          </a:xfrm>
          <a:custGeom>
            <a:avLst/>
            <a:gdLst>
              <a:gd name="T0" fmla="*/ 2147483647 w 105"/>
              <a:gd name="T1" fmla="*/ 0 h 94"/>
              <a:gd name="T2" fmla="*/ 2147483647 w 105"/>
              <a:gd name="T3" fmla="*/ 2147483647 h 94"/>
              <a:gd name="T4" fmla="*/ 2147483647 w 105"/>
              <a:gd name="T5" fmla="*/ 2147483647 h 94"/>
              <a:gd name="T6" fmla="*/ 2147483647 w 105"/>
              <a:gd name="T7" fmla="*/ 2147483647 h 94"/>
              <a:gd name="T8" fmla="*/ 0 w 105"/>
              <a:gd name="T9" fmla="*/ 2147483647 h 94"/>
              <a:gd name="T10" fmla="*/ 2147483647 w 105"/>
              <a:gd name="T11" fmla="*/ 0 h 9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5"/>
              <a:gd name="T19" fmla="*/ 0 h 94"/>
              <a:gd name="T20" fmla="*/ 105 w 105"/>
              <a:gd name="T21" fmla="*/ 94 h 9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5" h="94">
                <a:moveTo>
                  <a:pt x="95" y="0"/>
                </a:moveTo>
                <a:lnTo>
                  <a:pt x="105" y="54"/>
                </a:lnTo>
                <a:lnTo>
                  <a:pt x="70" y="69"/>
                </a:lnTo>
                <a:lnTo>
                  <a:pt x="55" y="54"/>
                </a:lnTo>
                <a:lnTo>
                  <a:pt x="0" y="94"/>
                </a:lnTo>
                <a:lnTo>
                  <a:pt x="95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48" name="Freeform 25"/>
          <p:cNvSpPr>
            <a:spLocks/>
          </p:cNvSpPr>
          <p:nvPr/>
        </p:nvSpPr>
        <p:spPr bwMode="auto">
          <a:xfrm>
            <a:off x="5668963" y="6021388"/>
            <a:ext cx="152400" cy="109537"/>
          </a:xfrm>
          <a:custGeom>
            <a:avLst/>
            <a:gdLst>
              <a:gd name="T0" fmla="*/ 2147483647 w 96"/>
              <a:gd name="T1" fmla="*/ 2147483647 h 69"/>
              <a:gd name="T2" fmla="*/ 2147483647 w 96"/>
              <a:gd name="T3" fmla="*/ 2147483647 h 69"/>
              <a:gd name="T4" fmla="*/ 0 w 96"/>
              <a:gd name="T5" fmla="*/ 2147483647 h 69"/>
              <a:gd name="T6" fmla="*/ 2147483647 w 96"/>
              <a:gd name="T7" fmla="*/ 0 h 69"/>
              <a:gd name="T8" fmla="*/ 2147483647 w 96"/>
              <a:gd name="T9" fmla="*/ 2147483647 h 6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69"/>
              <a:gd name="T17" fmla="*/ 96 w 96"/>
              <a:gd name="T18" fmla="*/ 69 h 6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69">
                <a:moveTo>
                  <a:pt x="96" y="5"/>
                </a:moveTo>
                <a:lnTo>
                  <a:pt x="56" y="69"/>
                </a:lnTo>
                <a:lnTo>
                  <a:pt x="0" y="69"/>
                </a:lnTo>
                <a:lnTo>
                  <a:pt x="46" y="0"/>
                </a:lnTo>
                <a:lnTo>
                  <a:pt x="96" y="5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996633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49" name="Freeform 26"/>
          <p:cNvSpPr>
            <a:spLocks/>
          </p:cNvSpPr>
          <p:nvPr/>
        </p:nvSpPr>
        <p:spPr bwMode="auto">
          <a:xfrm>
            <a:off x="6386513" y="5957888"/>
            <a:ext cx="127000" cy="71437"/>
          </a:xfrm>
          <a:custGeom>
            <a:avLst/>
            <a:gdLst>
              <a:gd name="T0" fmla="*/ 2147483647 w 80"/>
              <a:gd name="T1" fmla="*/ 0 h 45"/>
              <a:gd name="T2" fmla="*/ 0 w 80"/>
              <a:gd name="T3" fmla="*/ 2147483647 h 45"/>
              <a:gd name="T4" fmla="*/ 2147483647 w 80"/>
              <a:gd name="T5" fmla="*/ 2147483647 h 45"/>
              <a:gd name="T6" fmla="*/ 2147483647 w 80"/>
              <a:gd name="T7" fmla="*/ 2147483647 h 45"/>
              <a:gd name="T8" fmla="*/ 2147483647 w 80"/>
              <a:gd name="T9" fmla="*/ 0 h 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0"/>
              <a:gd name="T16" fmla="*/ 0 h 45"/>
              <a:gd name="T17" fmla="*/ 80 w 80"/>
              <a:gd name="T18" fmla="*/ 45 h 4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0" h="45">
                <a:moveTo>
                  <a:pt x="30" y="0"/>
                </a:moveTo>
                <a:lnTo>
                  <a:pt x="0" y="25"/>
                </a:lnTo>
                <a:lnTo>
                  <a:pt x="45" y="45"/>
                </a:lnTo>
                <a:lnTo>
                  <a:pt x="80" y="10"/>
                </a:lnTo>
                <a:lnTo>
                  <a:pt x="30" y="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50" name="Freeform 27"/>
          <p:cNvSpPr>
            <a:spLocks/>
          </p:cNvSpPr>
          <p:nvPr/>
        </p:nvSpPr>
        <p:spPr bwMode="auto">
          <a:xfrm>
            <a:off x="6386513" y="5997575"/>
            <a:ext cx="71437" cy="93663"/>
          </a:xfrm>
          <a:custGeom>
            <a:avLst/>
            <a:gdLst>
              <a:gd name="T0" fmla="*/ 0 w 45"/>
              <a:gd name="T1" fmla="*/ 0 h 59"/>
              <a:gd name="T2" fmla="*/ 2147483647 w 45"/>
              <a:gd name="T3" fmla="*/ 2147483647 h 59"/>
              <a:gd name="T4" fmla="*/ 2147483647 w 45"/>
              <a:gd name="T5" fmla="*/ 2147483647 h 59"/>
              <a:gd name="T6" fmla="*/ 0 w 45"/>
              <a:gd name="T7" fmla="*/ 2147483647 h 59"/>
              <a:gd name="T8" fmla="*/ 0 w 45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"/>
              <a:gd name="T16" fmla="*/ 0 h 59"/>
              <a:gd name="T17" fmla="*/ 45 w 45"/>
              <a:gd name="T18" fmla="*/ 59 h 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" h="59">
                <a:moveTo>
                  <a:pt x="0" y="0"/>
                </a:moveTo>
                <a:lnTo>
                  <a:pt x="45" y="20"/>
                </a:lnTo>
                <a:lnTo>
                  <a:pt x="40" y="59"/>
                </a:lnTo>
                <a:lnTo>
                  <a:pt x="0" y="35"/>
                </a:lnTo>
                <a:lnTo>
                  <a:pt x="0" y="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51" name="Freeform 28"/>
          <p:cNvSpPr>
            <a:spLocks/>
          </p:cNvSpPr>
          <p:nvPr/>
        </p:nvSpPr>
        <p:spPr bwMode="auto">
          <a:xfrm>
            <a:off x="6450013" y="5973763"/>
            <a:ext cx="79375" cy="117475"/>
          </a:xfrm>
          <a:custGeom>
            <a:avLst/>
            <a:gdLst>
              <a:gd name="T0" fmla="*/ 2147483647 w 50"/>
              <a:gd name="T1" fmla="*/ 0 h 74"/>
              <a:gd name="T2" fmla="*/ 2147483647 w 50"/>
              <a:gd name="T3" fmla="*/ 2147483647 h 74"/>
              <a:gd name="T4" fmla="*/ 2147483647 w 50"/>
              <a:gd name="T5" fmla="*/ 2147483647 h 74"/>
              <a:gd name="T6" fmla="*/ 2147483647 w 50"/>
              <a:gd name="T7" fmla="*/ 2147483647 h 74"/>
              <a:gd name="T8" fmla="*/ 2147483647 w 50"/>
              <a:gd name="T9" fmla="*/ 2147483647 h 74"/>
              <a:gd name="T10" fmla="*/ 0 w 50"/>
              <a:gd name="T11" fmla="*/ 2147483647 h 74"/>
              <a:gd name="T12" fmla="*/ 2147483647 w 50"/>
              <a:gd name="T13" fmla="*/ 2147483647 h 74"/>
              <a:gd name="T14" fmla="*/ 2147483647 w 50"/>
              <a:gd name="T15" fmla="*/ 0 h 7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0"/>
              <a:gd name="T25" fmla="*/ 0 h 74"/>
              <a:gd name="T26" fmla="*/ 50 w 50"/>
              <a:gd name="T27" fmla="*/ 74 h 7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0" h="74">
                <a:moveTo>
                  <a:pt x="40" y="0"/>
                </a:moveTo>
                <a:lnTo>
                  <a:pt x="50" y="20"/>
                </a:lnTo>
                <a:lnTo>
                  <a:pt x="45" y="35"/>
                </a:lnTo>
                <a:lnTo>
                  <a:pt x="50" y="45"/>
                </a:lnTo>
                <a:lnTo>
                  <a:pt x="35" y="65"/>
                </a:lnTo>
                <a:lnTo>
                  <a:pt x="0" y="74"/>
                </a:lnTo>
                <a:lnTo>
                  <a:pt x="5" y="35"/>
                </a:lnTo>
                <a:lnTo>
                  <a:pt x="40" y="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52" name="Freeform 29"/>
          <p:cNvSpPr>
            <a:spLocks/>
          </p:cNvSpPr>
          <p:nvPr/>
        </p:nvSpPr>
        <p:spPr bwMode="auto">
          <a:xfrm>
            <a:off x="3336925" y="6076950"/>
            <a:ext cx="71438" cy="125413"/>
          </a:xfrm>
          <a:custGeom>
            <a:avLst/>
            <a:gdLst>
              <a:gd name="T0" fmla="*/ 2147483647 w 45"/>
              <a:gd name="T1" fmla="*/ 2147483647 h 79"/>
              <a:gd name="T2" fmla="*/ 2147483647 w 45"/>
              <a:gd name="T3" fmla="*/ 2147483647 h 79"/>
              <a:gd name="T4" fmla="*/ 0 w 45"/>
              <a:gd name="T5" fmla="*/ 2147483647 h 79"/>
              <a:gd name="T6" fmla="*/ 2147483647 w 45"/>
              <a:gd name="T7" fmla="*/ 0 h 79"/>
              <a:gd name="T8" fmla="*/ 2147483647 w 45"/>
              <a:gd name="T9" fmla="*/ 2147483647 h 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"/>
              <a:gd name="T16" fmla="*/ 0 h 79"/>
              <a:gd name="T17" fmla="*/ 45 w 45"/>
              <a:gd name="T18" fmla="*/ 79 h 7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" h="79">
                <a:moveTo>
                  <a:pt x="45" y="49"/>
                </a:moveTo>
                <a:lnTo>
                  <a:pt x="20" y="79"/>
                </a:lnTo>
                <a:lnTo>
                  <a:pt x="0" y="34"/>
                </a:lnTo>
                <a:lnTo>
                  <a:pt x="35" y="0"/>
                </a:lnTo>
                <a:lnTo>
                  <a:pt x="45" y="49"/>
                </a:lnTo>
                <a:close/>
              </a:path>
            </a:pathLst>
          </a:custGeom>
          <a:solidFill>
            <a:srgbClr val="20202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53" name="Freeform 30"/>
          <p:cNvSpPr>
            <a:spLocks/>
          </p:cNvSpPr>
          <p:nvPr/>
        </p:nvSpPr>
        <p:spPr bwMode="auto">
          <a:xfrm>
            <a:off x="3281363" y="6130925"/>
            <a:ext cx="87312" cy="71438"/>
          </a:xfrm>
          <a:custGeom>
            <a:avLst/>
            <a:gdLst>
              <a:gd name="T0" fmla="*/ 2147483647 w 55"/>
              <a:gd name="T1" fmla="*/ 2147483647 h 45"/>
              <a:gd name="T2" fmla="*/ 2147483647 w 55"/>
              <a:gd name="T3" fmla="*/ 0 h 45"/>
              <a:gd name="T4" fmla="*/ 0 w 55"/>
              <a:gd name="T5" fmla="*/ 2147483647 h 45"/>
              <a:gd name="T6" fmla="*/ 2147483647 w 55"/>
              <a:gd name="T7" fmla="*/ 2147483647 h 45"/>
              <a:gd name="T8" fmla="*/ 2147483647 w 55"/>
              <a:gd name="T9" fmla="*/ 2147483647 h 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5"/>
              <a:gd name="T16" fmla="*/ 0 h 45"/>
              <a:gd name="T17" fmla="*/ 55 w 55"/>
              <a:gd name="T18" fmla="*/ 45 h 4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5" h="45">
                <a:moveTo>
                  <a:pt x="55" y="45"/>
                </a:moveTo>
                <a:lnTo>
                  <a:pt x="35" y="0"/>
                </a:lnTo>
                <a:lnTo>
                  <a:pt x="0" y="5"/>
                </a:lnTo>
                <a:lnTo>
                  <a:pt x="20" y="45"/>
                </a:lnTo>
                <a:lnTo>
                  <a:pt x="55" y="4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54" name="Freeform 31"/>
          <p:cNvSpPr>
            <a:spLocks/>
          </p:cNvSpPr>
          <p:nvPr/>
        </p:nvSpPr>
        <p:spPr bwMode="auto">
          <a:xfrm>
            <a:off x="3281363" y="6061075"/>
            <a:ext cx="111125" cy="77788"/>
          </a:xfrm>
          <a:custGeom>
            <a:avLst/>
            <a:gdLst>
              <a:gd name="T0" fmla="*/ 2147483647 w 70"/>
              <a:gd name="T1" fmla="*/ 2147483647 h 49"/>
              <a:gd name="T2" fmla="*/ 2147483647 w 70"/>
              <a:gd name="T3" fmla="*/ 0 h 49"/>
              <a:gd name="T4" fmla="*/ 2147483647 w 70"/>
              <a:gd name="T5" fmla="*/ 2147483647 h 49"/>
              <a:gd name="T6" fmla="*/ 2147483647 w 70"/>
              <a:gd name="T7" fmla="*/ 0 h 49"/>
              <a:gd name="T8" fmla="*/ 2147483647 w 70"/>
              <a:gd name="T9" fmla="*/ 2147483647 h 49"/>
              <a:gd name="T10" fmla="*/ 0 w 70"/>
              <a:gd name="T11" fmla="*/ 2147483647 h 49"/>
              <a:gd name="T12" fmla="*/ 2147483647 w 70"/>
              <a:gd name="T13" fmla="*/ 2147483647 h 49"/>
              <a:gd name="T14" fmla="*/ 2147483647 w 70"/>
              <a:gd name="T15" fmla="*/ 2147483647 h 4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0"/>
              <a:gd name="T25" fmla="*/ 0 h 49"/>
              <a:gd name="T26" fmla="*/ 70 w 70"/>
              <a:gd name="T27" fmla="*/ 49 h 4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0" h="49">
                <a:moveTo>
                  <a:pt x="70" y="10"/>
                </a:moveTo>
                <a:lnTo>
                  <a:pt x="50" y="0"/>
                </a:lnTo>
                <a:lnTo>
                  <a:pt x="35" y="5"/>
                </a:lnTo>
                <a:lnTo>
                  <a:pt x="25" y="0"/>
                </a:lnTo>
                <a:lnTo>
                  <a:pt x="5" y="14"/>
                </a:lnTo>
                <a:lnTo>
                  <a:pt x="0" y="49"/>
                </a:lnTo>
                <a:lnTo>
                  <a:pt x="35" y="49"/>
                </a:lnTo>
                <a:lnTo>
                  <a:pt x="70" y="1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55" name="Freeform 32"/>
          <p:cNvSpPr>
            <a:spLocks/>
          </p:cNvSpPr>
          <p:nvPr/>
        </p:nvSpPr>
        <p:spPr bwMode="auto">
          <a:xfrm>
            <a:off x="4467225" y="5989638"/>
            <a:ext cx="111125" cy="87312"/>
          </a:xfrm>
          <a:custGeom>
            <a:avLst/>
            <a:gdLst>
              <a:gd name="T0" fmla="*/ 2147483647 w 70"/>
              <a:gd name="T1" fmla="*/ 0 h 55"/>
              <a:gd name="T2" fmla="*/ 0 w 70"/>
              <a:gd name="T3" fmla="*/ 2147483647 h 55"/>
              <a:gd name="T4" fmla="*/ 2147483647 w 70"/>
              <a:gd name="T5" fmla="*/ 2147483647 h 55"/>
              <a:gd name="T6" fmla="*/ 2147483647 w 70"/>
              <a:gd name="T7" fmla="*/ 0 h 55"/>
              <a:gd name="T8" fmla="*/ 0 60000 65536"/>
              <a:gd name="T9" fmla="*/ 0 60000 65536"/>
              <a:gd name="T10" fmla="*/ 0 60000 65536"/>
              <a:gd name="T11" fmla="*/ 0 60000 65536"/>
              <a:gd name="T12" fmla="*/ 0 w 70"/>
              <a:gd name="T13" fmla="*/ 0 h 55"/>
              <a:gd name="T14" fmla="*/ 70 w 70"/>
              <a:gd name="T15" fmla="*/ 55 h 5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0" h="55">
                <a:moveTo>
                  <a:pt x="50" y="0"/>
                </a:moveTo>
                <a:lnTo>
                  <a:pt x="0" y="30"/>
                </a:lnTo>
                <a:lnTo>
                  <a:pt x="70" y="55"/>
                </a:lnTo>
                <a:lnTo>
                  <a:pt x="50" y="0"/>
                </a:lnTo>
                <a:close/>
              </a:path>
            </a:pathLst>
          </a:custGeom>
          <a:solidFill>
            <a:srgbClr val="404040"/>
          </a:solidFill>
          <a:ln w="952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56" name="Freeform 33"/>
          <p:cNvSpPr>
            <a:spLocks/>
          </p:cNvSpPr>
          <p:nvPr/>
        </p:nvSpPr>
        <p:spPr bwMode="auto">
          <a:xfrm>
            <a:off x="4699000" y="5219700"/>
            <a:ext cx="63500" cy="87313"/>
          </a:xfrm>
          <a:custGeom>
            <a:avLst/>
            <a:gdLst>
              <a:gd name="T0" fmla="*/ 2147483647 w 40"/>
              <a:gd name="T1" fmla="*/ 0 h 55"/>
              <a:gd name="T2" fmla="*/ 0 w 40"/>
              <a:gd name="T3" fmla="*/ 2147483647 h 55"/>
              <a:gd name="T4" fmla="*/ 2147483647 w 40"/>
              <a:gd name="T5" fmla="*/ 2147483647 h 55"/>
              <a:gd name="T6" fmla="*/ 2147483647 w 40"/>
              <a:gd name="T7" fmla="*/ 0 h 55"/>
              <a:gd name="T8" fmla="*/ 0 60000 65536"/>
              <a:gd name="T9" fmla="*/ 0 60000 65536"/>
              <a:gd name="T10" fmla="*/ 0 60000 65536"/>
              <a:gd name="T11" fmla="*/ 0 60000 65536"/>
              <a:gd name="T12" fmla="*/ 0 w 40"/>
              <a:gd name="T13" fmla="*/ 0 h 55"/>
              <a:gd name="T14" fmla="*/ 40 w 40"/>
              <a:gd name="T15" fmla="*/ 55 h 5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0" h="55">
                <a:moveTo>
                  <a:pt x="40" y="0"/>
                </a:moveTo>
                <a:lnTo>
                  <a:pt x="0" y="45"/>
                </a:lnTo>
                <a:lnTo>
                  <a:pt x="35" y="55"/>
                </a:lnTo>
                <a:lnTo>
                  <a:pt x="4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57" name="Freeform 34"/>
          <p:cNvSpPr>
            <a:spLocks/>
          </p:cNvSpPr>
          <p:nvPr/>
        </p:nvSpPr>
        <p:spPr bwMode="auto">
          <a:xfrm>
            <a:off x="4189413" y="5400675"/>
            <a:ext cx="95250" cy="101600"/>
          </a:xfrm>
          <a:custGeom>
            <a:avLst/>
            <a:gdLst>
              <a:gd name="T0" fmla="*/ 2147483647 w 60"/>
              <a:gd name="T1" fmla="*/ 0 h 64"/>
              <a:gd name="T2" fmla="*/ 0 w 60"/>
              <a:gd name="T3" fmla="*/ 2147483647 h 64"/>
              <a:gd name="T4" fmla="*/ 2147483647 w 60"/>
              <a:gd name="T5" fmla="*/ 2147483647 h 64"/>
              <a:gd name="T6" fmla="*/ 2147483647 w 60"/>
              <a:gd name="T7" fmla="*/ 0 h 64"/>
              <a:gd name="T8" fmla="*/ 0 60000 65536"/>
              <a:gd name="T9" fmla="*/ 0 60000 65536"/>
              <a:gd name="T10" fmla="*/ 0 60000 65536"/>
              <a:gd name="T11" fmla="*/ 0 60000 65536"/>
              <a:gd name="T12" fmla="*/ 0 w 60"/>
              <a:gd name="T13" fmla="*/ 0 h 64"/>
              <a:gd name="T14" fmla="*/ 60 w 60"/>
              <a:gd name="T15" fmla="*/ 64 h 6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0" h="64">
                <a:moveTo>
                  <a:pt x="60" y="0"/>
                </a:moveTo>
                <a:lnTo>
                  <a:pt x="0" y="40"/>
                </a:lnTo>
                <a:lnTo>
                  <a:pt x="55" y="64"/>
                </a:lnTo>
                <a:lnTo>
                  <a:pt x="60" y="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58" name="Freeform 35"/>
          <p:cNvSpPr>
            <a:spLocks/>
          </p:cNvSpPr>
          <p:nvPr/>
        </p:nvSpPr>
        <p:spPr bwMode="auto">
          <a:xfrm>
            <a:off x="4308475" y="5778500"/>
            <a:ext cx="87313" cy="109538"/>
          </a:xfrm>
          <a:custGeom>
            <a:avLst/>
            <a:gdLst>
              <a:gd name="T0" fmla="*/ 2147483647 w 55"/>
              <a:gd name="T1" fmla="*/ 0 h 69"/>
              <a:gd name="T2" fmla="*/ 0 w 55"/>
              <a:gd name="T3" fmla="*/ 2147483647 h 69"/>
              <a:gd name="T4" fmla="*/ 2147483647 w 55"/>
              <a:gd name="T5" fmla="*/ 2147483647 h 69"/>
              <a:gd name="T6" fmla="*/ 2147483647 w 55"/>
              <a:gd name="T7" fmla="*/ 2147483647 h 69"/>
              <a:gd name="T8" fmla="*/ 2147483647 w 55"/>
              <a:gd name="T9" fmla="*/ 0 h 6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5"/>
              <a:gd name="T16" fmla="*/ 0 h 69"/>
              <a:gd name="T17" fmla="*/ 55 w 55"/>
              <a:gd name="T18" fmla="*/ 69 h 6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5" h="69">
                <a:moveTo>
                  <a:pt x="45" y="0"/>
                </a:moveTo>
                <a:lnTo>
                  <a:pt x="0" y="34"/>
                </a:lnTo>
                <a:lnTo>
                  <a:pt x="15" y="69"/>
                </a:lnTo>
                <a:lnTo>
                  <a:pt x="55" y="54"/>
                </a:lnTo>
                <a:lnTo>
                  <a:pt x="45" y="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59" name="Freeform 36"/>
          <p:cNvSpPr>
            <a:spLocks/>
          </p:cNvSpPr>
          <p:nvPr/>
        </p:nvSpPr>
        <p:spPr bwMode="auto">
          <a:xfrm>
            <a:off x="4021138" y="5957888"/>
            <a:ext cx="112712" cy="173037"/>
          </a:xfrm>
          <a:custGeom>
            <a:avLst/>
            <a:gdLst>
              <a:gd name="T0" fmla="*/ 2147483647 w 71"/>
              <a:gd name="T1" fmla="*/ 2147483647 h 109"/>
              <a:gd name="T2" fmla="*/ 2147483647 w 71"/>
              <a:gd name="T3" fmla="*/ 0 h 109"/>
              <a:gd name="T4" fmla="*/ 2147483647 w 71"/>
              <a:gd name="T5" fmla="*/ 2147483647 h 109"/>
              <a:gd name="T6" fmla="*/ 0 w 71"/>
              <a:gd name="T7" fmla="*/ 2147483647 h 109"/>
              <a:gd name="T8" fmla="*/ 2147483647 w 71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1"/>
              <a:gd name="T16" fmla="*/ 0 h 109"/>
              <a:gd name="T17" fmla="*/ 71 w 71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1" h="109">
                <a:moveTo>
                  <a:pt x="16" y="40"/>
                </a:moveTo>
                <a:lnTo>
                  <a:pt x="71" y="0"/>
                </a:lnTo>
                <a:lnTo>
                  <a:pt x="71" y="79"/>
                </a:lnTo>
                <a:lnTo>
                  <a:pt x="0" y="109"/>
                </a:lnTo>
                <a:lnTo>
                  <a:pt x="16" y="4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60" name="Freeform 37"/>
          <p:cNvSpPr>
            <a:spLocks/>
          </p:cNvSpPr>
          <p:nvPr/>
        </p:nvSpPr>
        <p:spPr bwMode="auto">
          <a:xfrm>
            <a:off x="3711575" y="5643563"/>
            <a:ext cx="111125" cy="79375"/>
          </a:xfrm>
          <a:custGeom>
            <a:avLst/>
            <a:gdLst>
              <a:gd name="T0" fmla="*/ 2147483647 w 70"/>
              <a:gd name="T1" fmla="*/ 0 h 50"/>
              <a:gd name="T2" fmla="*/ 0 w 70"/>
              <a:gd name="T3" fmla="*/ 2147483647 h 50"/>
              <a:gd name="T4" fmla="*/ 2147483647 w 70"/>
              <a:gd name="T5" fmla="*/ 2147483647 h 50"/>
              <a:gd name="T6" fmla="*/ 2147483647 w 70"/>
              <a:gd name="T7" fmla="*/ 0 h 50"/>
              <a:gd name="T8" fmla="*/ 0 60000 65536"/>
              <a:gd name="T9" fmla="*/ 0 60000 65536"/>
              <a:gd name="T10" fmla="*/ 0 60000 65536"/>
              <a:gd name="T11" fmla="*/ 0 60000 65536"/>
              <a:gd name="T12" fmla="*/ 0 w 70"/>
              <a:gd name="T13" fmla="*/ 0 h 50"/>
              <a:gd name="T14" fmla="*/ 70 w 70"/>
              <a:gd name="T15" fmla="*/ 50 h 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0" h="50">
                <a:moveTo>
                  <a:pt x="70" y="0"/>
                </a:moveTo>
                <a:lnTo>
                  <a:pt x="0" y="10"/>
                </a:lnTo>
                <a:lnTo>
                  <a:pt x="15" y="50"/>
                </a:lnTo>
                <a:lnTo>
                  <a:pt x="7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61" name="Freeform 38"/>
          <p:cNvSpPr>
            <a:spLocks/>
          </p:cNvSpPr>
          <p:nvPr/>
        </p:nvSpPr>
        <p:spPr bwMode="auto">
          <a:xfrm>
            <a:off x="4308475" y="4795838"/>
            <a:ext cx="150813" cy="157162"/>
          </a:xfrm>
          <a:custGeom>
            <a:avLst/>
            <a:gdLst>
              <a:gd name="T0" fmla="*/ 0 w 95"/>
              <a:gd name="T1" fmla="*/ 2147483647 h 99"/>
              <a:gd name="T2" fmla="*/ 2147483647 w 95"/>
              <a:gd name="T3" fmla="*/ 2147483647 h 99"/>
              <a:gd name="T4" fmla="*/ 2147483647 w 95"/>
              <a:gd name="T5" fmla="*/ 0 h 99"/>
              <a:gd name="T6" fmla="*/ 2147483647 w 95"/>
              <a:gd name="T7" fmla="*/ 2147483647 h 99"/>
              <a:gd name="T8" fmla="*/ 0 w 95"/>
              <a:gd name="T9" fmla="*/ 2147483647 h 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5"/>
              <a:gd name="T16" fmla="*/ 0 h 99"/>
              <a:gd name="T17" fmla="*/ 95 w 95"/>
              <a:gd name="T18" fmla="*/ 99 h 9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5" h="99">
                <a:moveTo>
                  <a:pt x="0" y="99"/>
                </a:moveTo>
                <a:lnTo>
                  <a:pt x="30" y="30"/>
                </a:lnTo>
                <a:lnTo>
                  <a:pt x="95" y="0"/>
                </a:lnTo>
                <a:lnTo>
                  <a:pt x="70" y="79"/>
                </a:lnTo>
                <a:lnTo>
                  <a:pt x="0" y="9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62" name="Freeform 39"/>
          <p:cNvSpPr>
            <a:spLocks/>
          </p:cNvSpPr>
          <p:nvPr/>
        </p:nvSpPr>
        <p:spPr bwMode="auto">
          <a:xfrm>
            <a:off x="4054475" y="5094288"/>
            <a:ext cx="119063" cy="125412"/>
          </a:xfrm>
          <a:custGeom>
            <a:avLst/>
            <a:gdLst>
              <a:gd name="T0" fmla="*/ 2147483647 w 75"/>
              <a:gd name="T1" fmla="*/ 0 h 79"/>
              <a:gd name="T2" fmla="*/ 0 w 75"/>
              <a:gd name="T3" fmla="*/ 2147483647 h 79"/>
              <a:gd name="T4" fmla="*/ 2147483647 w 75"/>
              <a:gd name="T5" fmla="*/ 2147483647 h 79"/>
              <a:gd name="T6" fmla="*/ 2147483647 w 75"/>
              <a:gd name="T7" fmla="*/ 0 h 79"/>
              <a:gd name="T8" fmla="*/ 0 60000 65536"/>
              <a:gd name="T9" fmla="*/ 0 60000 65536"/>
              <a:gd name="T10" fmla="*/ 0 60000 65536"/>
              <a:gd name="T11" fmla="*/ 0 60000 65536"/>
              <a:gd name="T12" fmla="*/ 0 w 75"/>
              <a:gd name="T13" fmla="*/ 0 h 79"/>
              <a:gd name="T14" fmla="*/ 75 w 75"/>
              <a:gd name="T15" fmla="*/ 79 h 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5" h="79">
                <a:moveTo>
                  <a:pt x="65" y="0"/>
                </a:moveTo>
                <a:lnTo>
                  <a:pt x="0" y="79"/>
                </a:lnTo>
                <a:lnTo>
                  <a:pt x="75" y="54"/>
                </a:lnTo>
                <a:lnTo>
                  <a:pt x="65" y="0"/>
                </a:lnTo>
                <a:close/>
              </a:path>
            </a:pathLst>
          </a:custGeom>
          <a:solidFill>
            <a:srgbClr val="404040"/>
          </a:solidFill>
          <a:ln w="952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63" name="Freeform 40"/>
          <p:cNvSpPr>
            <a:spLocks/>
          </p:cNvSpPr>
          <p:nvPr/>
        </p:nvSpPr>
        <p:spPr bwMode="auto">
          <a:xfrm>
            <a:off x="3455988" y="5510213"/>
            <a:ext cx="128587" cy="173037"/>
          </a:xfrm>
          <a:custGeom>
            <a:avLst/>
            <a:gdLst>
              <a:gd name="T0" fmla="*/ 2147483647 w 81"/>
              <a:gd name="T1" fmla="*/ 2147483647 h 109"/>
              <a:gd name="T2" fmla="*/ 0 w 81"/>
              <a:gd name="T3" fmla="*/ 2147483647 h 109"/>
              <a:gd name="T4" fmla="*/ 2147483647 w 81"/>
              <a:gd name="T5" fmla="*/ 0 h 109"/>
              <a:gd name="T6" fmla="*/ 2147483647 w 81"/>
              <a:gd name="T7" fmla="*/ 2147483647 h 109"/>
              <a:gd name="T8" fmla="*/ 2147483647 w 81"/>
              <a:gd name="T9" fmla="*/ 2147483647 h 109"/>
              <a:gd name="T10" fmla="*/ 2147483647 w 81"/>
              <a:gd name="T11" fmla="*/ 2147483647 h 10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1"/>
              <a:gd name="T19" fmla="*/ 0 h 109"/>
              <a:gd name="T20" fmla="*/ 81 w 81"/>
              <a:gd name="T21" fmla="*/ 109 h 10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1" h="109">
                <a:moveTo>
                  <a:pt x="10" y="109"/>
                </a:moveTo>
                <a:lnTo>
                  <a:pt x="0" y="35"/>
                </a:lnTo>
                <a:lnTo>
                  <a:pt x="61" y="0"/>
                </a:lnTo>
                <a:lnTo>
                  <a:pt x="81" y="74"/>
                </a:lnTo>
                <a:lnTo>
                  <a:pt x="41" y="79"/>
                </a:lnTo>
                <a:lnTo>
                  <a:pt x="10" y="10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64" name="Freeform 41"/>
          <p:cNvSpPr>
            <a:spLocks/>
          </p:cNvSpPr>
          <p:nvPr/>
        </p:nvSpPr>
        <p:spPr bwMode="auto">
          <a:xfrm>
            <a:off x="3727450" y="5329238"/>
            <a:ext cx="166688" cy="71437"/>
          </a:xfrm>
          <a:custGeom>
            <a:avLst/>
            <a:gdLst>
              <a:gd name="T0" fmla="*/ 0 w 105"/>
              <a:gd name="T1" fmla="*/ 2147483647 h 45"/>
              <a:gd name="T2" fmla="*/ 2147483647 w 105"/>
              <a:gd name="T3" fmla="*/ 0 h 45"/>
              <a:gd name="T4" fmla="*/ 2147483647 w 105"/>
              <a:gd name="T5" fmla="*/ 2147483647 h 45"/>
              <a:gd name="T6" fmla="*/ 2147483647 w 105"/>
              <a:gd name="T7" fmla="*/ 2147483647 h 45"/>
              <a:gd name="T8" fmla="*/ 0 w 105"/>
              <a:gd name="T9" fmla="*/ 2147483647 h 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"/>
              <a:gd name="T16" fmla="*/ 0 h 45"/>
              <a:gd name="T17" fmla="*/ 105 w 105"/>
              <a:gd name="T18" fmla="*/ 45 h 4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" h="45">
                <a:moveTo>
                  <a:pt x="0" y="35"/>
                </a:moveTo>
                <a:lnTo>
                  <a:pt x="25" y="0"/>
                </a:lnTo>
                <a:lnTo>
                  <a:pt x="105" y="10"/>
                </a:lnTo>
                <a:lnTo>
                  <a:pt x="80" y="45"/>
                </a:lnTo>
                <a:lnTo>
                  <a:pt x="0" y="35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65" name="Freeform 42"/>
          <p:cNvSpPr>
            <a:spLocks/>
          </p:cNvSpPr>
          <p:nvPr/>
        </p:nvSpPr>
        <p:spPr bwMode="auto">
          <a:xfrm>
            <a:off x="3201988" y="5903913"/>
            <a:ext cx="127000" cy="93662"/>
          </a:xfrm>
          <a:custGeom>
            <a:avLst/>
            <a:gdLst>
              <a:gd name="T0" fmla="*/ 2147483647 w 80"/>
              <a:gd name="T1" fmla="*/ 0 h 59"/>
              <a:gd name="T2" fmla="*/ 0 w 80"/>
              <a:gd name="T3" fmla="*/ 2147483647 h 59"/>
              <a:gd name="T4" fmla="*/ 2147483647 w 80"/>
              <a:gd name="T5" fmla="*/ 2147483647 h 59"/>
              <a:gd name="T6" fmla="*/ 2147483647 w 80"/>
              <a:gd name="T7" fmla="*/ 0 h 59"/>
              <a:gd name="T8" fmla="*/ 0 60000 65536"/>
              <a:gd name="T9" fmla="*/ 0 60000 65536"/>
              <a:gd name="T10" fmla="*/ 0 60000 65536"/>
              <a:gd name="T11" fmla="*/ 0 60000 65536"/>
              <a:gd name="T12" fmla="*/ 0 w 80"/>
              <a:gd name="T13" fmla="*/ 0 h 59"/>
              <a:gd name="T14" fmla="*/ 80 w 80"/>
              <a:gd name="T15" fmla="*/ 59 h 5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0" h="59">
                <a:moveTo>
                  <a:pt x="65" y="0"/>
                </a:moveTo>
                <a:lnTo>
                  <a:pt x="0" y="59"/>
                </a:lnTo>
                <a:lnTo>
                  <a:pt x="80" y="59"/>
                </a:lnTo>
                <a:lnTo>
                  <a:pt x="65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66" name="Freeform 43"/>
          <p:cNvSpPr>
            <a:spLocks/>
          </p:cNvSpPr>
          <p:nvPr/>
        </p:nvSpPr>
        <p:spPr bwMode="auto">
          <a:xfrm>
            <a:off x="4738688" y="4545013"/>
            <a:ext cx="47625" cy="109537"/>
          </a:xfrm>
          <a:custGeom>
            <a:avLst/>
            <a:gdLst>
              <a:gd name="T0" fmla="*/ 2147483647 w 30"/>
              <a:gd name="T1" fmla="*/ 0 h 69"/>
              <a:gd name="T2" fmla="*/ 2147483647 w 30"/>
              <a:gd name="T3" fmla="*/ 2147483647 h 69"/>
              <a:gd name="T4" fmla="*/ 2147483647 w 30"/>
              <a:gd name="T5" fmla="*/ 2147483647 h 69"/>
              <a:gd name="T6" fmla="*/ 0 w 30"/>
              <a:gd name="T7" fmla="*/ 2147483647 h 69"/>
              <a:gd name="T8" fmla="*/ 2147483647 w 30"/>
              <a:gd name="T9" fmla="*/ 0 h 6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69"/>
              <a:gd name="T17" fmla="*/ 30 w 30"/>
              <a:gd name="T18" fmla="*/ 69 h 6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69">
                <a:moveTo>
                  <a:pt x="10" y="0"/>
                </a:moveTo>
                <a:lnTo>
                  <a:pt x="30" y="44"/>
                </a:lnTo>
                <a:lnTo>
                  <a:pt x="5" y="69"/>
                </a:lnTo>
                <a:lnTo>
                  <a:pt x="0" y="29"/>
                </a:lnTo>
                <a:lnTo>
                  <a:pt x="10" y="0"/>
                </a:lnTo>
                <a:close/>
              </a:path>
            </a:pathLst>
          </a:custGeom>
          <a:solidFill>
            <a:srgbClr val="9966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67" name="Freeform 44"/>
          <p:cNvSpPr>
            <a:spLocks/>
          </p:cNvSpPr>
          <p:nvPr/>
        </p:nvSpPr>
        <p:spPr bwMode="auto">
          <a:xfrm>
            <a:off x="6202363" y="6099175"/>
            <a:ext cx="80962" cy="127000"/>
          </a:xfrm>
          <a:custGeom>
            <a:avLst/>
            <a:gdLst>
              <a:gd name="T0" fmla="*/ 0 w 51"/>
              <a:gd name="T1" fmla="*/ 2147483647 h 80"/>
              <a:gd name="T2" fmla="*/ 2147483647 w 51"/>
              <a:gd name="T3" fmla="*/ 2147483647 h 80"/>
              <a:gd name="T4" fmla="*/ 2147483647 w 51"/>
              <a:gd name="T5" fmla="*/ 2147483647 h 80"/>
              <a:gd name="T6" fmla="*/ 2147483647 w 51"/>
              <a:gd name="T7" fmla="*/ 0 h 80"/>
              <a:gd name="T8" fmla="*/ 0 w 51"/>
              <a:gd name="T9" fmla="*/ 2147483647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1"/>
              <a:gd name="T16" fmla="*/ 0 h 80"/>
              <a:gd name="T17" fmla="*/ 51 w 51"/>
              <a:gd name="T18" fmla="*/ 80 h 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1" h="80">
                <a:moveTo>
                  <a:pt x="0" y="50"/>
                </a:moveTo>
                <a:lnTo>
                  <a:pt x="25" y="80"/>
                </a:lnTo>
                <a:lnTo>
                  <a:pt x="51" y="40"/>
                </a:lnTo>
                <a:lnTo>
                  <a:pt x="10" y="0"/>
                </a:lnTo>
                <a:lnTo>
                  <a:pt x="0" y="5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68" name="Freeform 45"/>
          <p:cNvSpPr>
            <a:spLocks/>
          </p:cNvSpPr>
          <p:nvPr/>
        </p:nvSpPr>
        <p:spPr bwMode="auto">
          <a:xfrm>
            <a:off x="6242050" y="6154738"/>
            <a:ext cx="96838" cy="71437"/>
          </a:xfrm>
          <a:custGeom>
            <a:avLst/>
            <a:gdLst>
              <a:gd name="T0" fmla="*/ 0 w 61"/>
              <a:gd name="T1" fmla="*/ 2147483647 h 45"/>
              <a:gd name="T2" fmla="*/ 2147483647 w 61"/>
              <a:gd name="T3" fmla="*/ 0 h 45"/>
              <a:gd name="T4" fmla="*/ 2147483647 w 61"/>
              <a:gd name="T5" fmla="*/ 2147483647 h 45"/>
              <a:gd name="T6" fmla="*/ 2147483647 w 61"/>
              <a:gd name="T7" fmla="*/ 2147483647 h 45"/>
              <a:gd name="T8" fmla="*/ 0 w 61"/>
              <a:gd name="T9" fmla="*/ 2147483647 h 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1"/>
              <a:gd name="T16" fmla="*/ 0 h 45"/>
              <a:gd name="T17" fmla="*/ 61 w 61"/>
              <a:gd name="T18" fmla="*/ 45 h 4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1" h="45">
                <a:moveTo>
                  <a:pt x="0" y="45"/>
                </a:moveTo>
                <a:lnTo>
                  <a:pt x="21" y="0"/>
                </a:lnTo>
                <a:lnTo>
                  <a:pt x="61" y="5"/>
                </a:lnTo>
                <a:lnTo>
                  <a:pt x="41" y="45"/>
                </a:lnTo>
                <a:lnTo>
                  <a:pt x="0" y="45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69" name="Freeform 46"/>
          <p:cNvSpPr>
            <a:spLocks/>
          </p:cNvSpPr>
          <p:nvPr/>
        </p:nvSpPr>
        <p:spPr bwMode="auto">
          <a:xfrm>
            <a:off x="6218238" y="6091238"/>
            <a:ext cx="120650" cy="71437"/>
          </a:xfrm>
          <a:custGeom>
            <a:avLst/>
            <a:gdLst>
              <a:gd name="T0" fmla="*/ 0 w 76"/>
              <a:gd name="T1" fmla="*/ 2147483647 h 45"/>
              <a:gd name="T2" fmla="*/ 2147483647 w 76"/>
              <a:gd name="T3" fmla="*/ 0 h 45"/>
              <a:gd name="T4" fmla="*/ 2147483647 w 76"/>
              <a:gd name="T5" fmla="*/ 0 h 45"/>
              <a:gd name="T6" fmla="*/ 2147483647 w 76"/>
              <a:gd name="T7" fmla="*/ 0 h 45"/>
              <a:gd name="T8" fmla="*/ 2147483647 w 76"/>
              <a:gd name="T9" fmla="*/ 2147483647 h 45"/>
              <a:gd name="T10" fmla="*/ 2147483647 w 76"/>
              <a:gd name="T11" fmla="*/ 2147483647 h 45"/>
              <a:gd name="T12" fmla="*/ 2147483647 w 76"/>
              <a:gd name="T13" fmla="*/ 2147483647 h 45"/>
              <a:gd name="T14" fmla="*/ 0 w 76"/>
              <a:gd name="T15" fmla="*/ 2147483647 h 4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6"/>
              <a:gd name="T25" fmla="*/ 0 h 45"/>
              <a:gd name="T26" fmla="*/ 76 w 76"/>
              <a:gd name="T27" fmla="*/ 45 h 4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6" h="45">
                <a:moveTo>
                  <a:pt x="0" y="5"/>
                </a:moveTo>
                <a:lnTo>
                  <a:pt x="25" y="0"/>
                </a:lnTo>
                <a:lnTo>
                  <a:pt x="41" y="0"/>
                </a:lnTo>
                <a:lnTo>
                  <a:pt x="51" y="0"/>
                </a:lnTo>
                <a:lnTo>
                  <a:pt x="66" y="15"/>
                </a:lnTo>
                <a:lnTo>
                  <a:pt x="76" y="45"/>
                </a:lnTo>
                <a:lnTo>
                  <a:pt x="36" y="45"/>
                </a:lnTo>
                <a:lnTo>
                  <a:pt x="0" y="5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70" name="Line 47"/>
          <p:cNvSpPr>
            <a:spLocks noChangeShapeType="1"/>
          </p:cNvSpPr>
          <p:nvPr/>
        </p:nvSpPr>
        <p:spPr bwMode="auto">
          <a:xfrm>
            <a:off x="3440113" y="3786188"/>
            <a:ext cx="698500" cy="931862"/>
          </a:xfrm>
          <a:prstGeom prst="line">
            <a:avLst/>
          </a:prstGeom>
          <a:noFill/>
          <a:ln w="76200">
            <a:solidFill>
              <a:srgbClr val="4C2E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71" name="Line 48"/>
          <p:cNvSpPr>
            <a:spLocks noChangeShapeType="1"/>
          </p:cNvSpPr>
          <p:nvPr/>
        </p:nvSpPr>
        <p:spPr bwMode="auto">
          <a:xfrm flipH="1">
            <a:off x="5478463" y="3740150"/>
            <a:ext cx="757237" cy="900113"/>
          </a:xfrm>
          <a:prstGeom prst="line">
            <a:avLst/>
          </a:prstGeom>
          <a:noFill/>
          <a:ln w="76200">
            <a:solidFill>
              <a:srgbClr val="037C0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72" name="Rectangle 49"/>
          <p:cNvSpPr>
            <a:spLocks noChangeArrowheads="1"/>
          </p:cNvSpPr>
          <p:nvPr/>
        </p:nvSpPr>
        <p:spPr bwMode="auto">
          <a:xfrm>
            <a:off x="6934200" y="4231105"/>
            <a:ext cx="1805432" cy="178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strike="noStrike" kern="1200" cap="none" spc="0" normalizeH="0" baseline="0" noProof="0" dirty="0">
                <a:ln>
                  <a:noFill/>
                </a:ln>
                <a:solidFill>
                  <a:srgbClr val="44623C"/>
                </a:solidFill>
                <a:effectLst/>
                <a:uLnTx/>
                <a:uFillTx/>
                <a:latin typeface="Gill Sans MT" panose="020B0502020104020203" pitchFamily="34" charset="77"/>
                <a:ea typeface="ヒラギノ角ゴ Pro W3" charset="-128"/>
              </a:rPr>
              <a:t>Grass/Food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623C"/>
                </a:solidFill>
                <a:effectLst/>
                <a:uLnTx/>
                <a:uFillTx/>
                <a:latin typeface="Gill Sans MT" panose="020B0502020104020203" pitchFamily="34" charset="77"/>
                <a:ea typeface="ヒラギノ角ゴ Pro W3" charset="-128"/>
              </a:rPr>
              <a:t>Low 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623C"/>
                </a:solidFill>
                <a:effectLst/>
                <a:uLnTx/>
                <a:uFillTx/>
                <a:latin typeface="Gill Sans MT" panose="020B0502020104020203" pitchFamily="34" charset="77"/>
                <a:ea typeface="ヒラギノ角ゴ Pro W3" charset="-128"/>
              </a:rPr>
              <a:t>Wet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623C"/>
                </a:solidFill>
                <a:effectLst/>
                <a:uLnTx/>
                <a:uFillTx/>
                <a:latin typeface="Gill Sans MT" panose="020B0502020104020203" pitchFamily="34" charset="77"/>
                <a:ea typeface="ヒラギノ角ゴ Pro W3" charset="-128"/>
              </a:rPr>
              <a:t>Dense</a:t>
            </a:r>
          </a:p>
        </p:txBody>
      </p:sp>
      <p:sp>
        <p:nvSpPr>
          <p:cNvPr id="124973" name="Freeform 50"/>
          <p:cNvSpPr>
            <a:spLocks/>
          </p:cNvSpPr>
          <p:nvPr/>
        </p:nvSpPr>
        <p:spPr bwMode="auto">
          <a:xfrm>
            <a:off x="5553075" y="2476500"/>
            <a:ext cx="2141538" cy="1223963"/>
          </a:xfrm>
          <a:custGeom>
            <a:avLst/>
            <a:gdLst>
              <a:gd name="T0" fmla="*/ 2147483647 w 1349"/>
              <a:gd name="T1" fmla="*/ 2147483647 h 771"/>
              <a:gd name="T2" fmla="*/ 2147483647 w 1349"/>
              <a:gd name="T3" fmla="*/ 2147483647 h 771"/>
              <a:gd name="T4" fmla="*/ 2147483647 w 1349"/>
              <a:gd name="T5" fmla="*/ 2147483647 h 771"/>
              <a:gd name="T6" fmla="*/ 2147483647 w 1349"/>
              <a:gd name="T7" fmla="*/ 2147483647 h 771"/>
              <a:gd name="T8" fmla="*/ 2147483647 w 1349"/>
              <a:gd name="T9" fmla="*/ 2147483647 h 771"/>
              <a:gd name="T10" fmla="*/ 2147483647 w 1349"/>
              <a:gd name="T11" fmla="*/ 2147483647 h 771"/>
              <a:gd name="T12" fmla="*/ 2147483647 w 1349"/>
              <a:gd name="T13" fmla="*/ 2147483647 h 771"/>
              <a:gd name="T14" fmla="*/ 2147483647 w 1349"/>
              <a:gd name="T15" fmla="*/ 2147483647 h 771"/>
              <a:gd name="T16" fmla="*/ 2147483647 w 1349"/>
              <a:gd name="T17" fmla="*/ 2147483647 h 771"/>
              <a:gd name="T18" fmla="*/ 2147483647 w 1349"/>
              <a:gd name="T19" fmla="*/ 2147483647 h 771"/>
              <a:gd name="T20" fmla="*/ 2147483647 w 1349"/>
              <a:gd name="T21" fmla="*/ 2147483647 h 771"/>
              <a:gd name="T22" fmla="*/ 2147483647 w 1349"/>
              <a:gd name="T23" fmla="*/ 2147483647 h 771"/>
              <a:gd name="T24" fmla="*/ 2147483647 w 1349"/>
              <a:gd name="T25" fmla="*/ 2147483647 h 771"/>
              <a:gd name="T26" fmla="*/ 2147483647 w 1349"/>
              <a:gd name="T27" fmla="*/ 2147483647 h 771"/>
              <a:gd name="T28" fmla="*/ 2147483647 w 1349"/>
              <a:gd name="T29" fmla="*/ 2147483647 h 771"/>
              <a:gd name="T30" fmla="*/ 2147483647 w 1349"/>
              <a:gd name="T31" fmla="*/ 2147483647 h 771"/>
              <a:gd name="T32" fmla="*/ 2147483647 w 1349"/>
              <a:gd name="T33" fmla="*/ 2147483647 h 771"/>
              <a:gd name="T34" fmla="*/ 2147483647 w 1349"/>
              <a:gd name="T35" fmla="*/ 2147483647 h 771"/>
              <a:gd name="T36" fmla="*/ 2147483647 w 1349"/>
              <a:gd name="T37" fmla="*/ 2147483647 h 771"/>
              <a:gd name="T38" fmla="*/ 2147483647 w 1349"/>
              <a:gd name="T39" fmla="*/ 2147483647 h 771"/>
              <a:gd name="T40" fmla="*/ 2147483647 w 1349"/>
              <a:gd name="T41" fmla="*/ 2147483647 h 771"/>
              <a:gd name="T42" fmla="*/ 2147483647 w 1349"/>
              <a:gd name="T43" fmla="*/ 2147483647 h 771"/>
              <a:gd name="T44" fmla="*/ 2147483647 w 1349"/>
              <a:gd name="T45" fmla="*/ 2147483647 h 771"/>
              <a:gd name="T46" fmla="*/ 2147483647 w 1349"/>
              <a:gd name="T47" fmla="*/ 2147483647 h 771"/>
              <a:gd name="T48" fmla="*/ 2147483647 w 1349"/>
              <a:gd name="T49" fmla="*/ 2147483647 h 771"/>
              <a:gd name="T50" fmla="*/ 2147483647 w 1349"/>
              <a:gd name="T51" fmla="*/ 2147483647 h 771"/>
              <a:gd name="T52" fmla="*/ 2147483647 w 1349"/>
              <a:gd name="T53" fmla="*/ 2147483647 h 771"/>
              <a:gd name="T54" fmla="*/ 2147483647 w 1349"/>
              <a:gd name="T55" fmla="*/ 2147483647 h 771"/>
              <a:gd name="T56" fmla="*/ 2147483647 w 1349"/>
              <a:gd name="T57" fmla="*/ 2147483647 h 771"/>
              <a:gd name="T58" fmla="*/ 2147483647 w 1349"/>
              <a:gd name="T59" fmla="*/ 2147483647 h 771"/>
              <a:gd name="T60" fmla="*/ 2147483647 w 1349"/>
              <a:gd name="T61" fmla="*/ 2147483647 h 771"/>
              <a:gd name="T62" fmla="*/ 2147483647 w 1349"/>
              <a:gd name="T63" fmla="*/ 2147483647 h 771"/>
              <a:gd name="T64" fmla="*/ 2147483647 w 1349"/>
              <a:gd name="T65" fmla="*/ 2147483647 h 771"/>
              <a:gd name="T66" fmla="*/ 2147483647 w 1349"/>
              <a:gd name="T67" fmla="*/ 2147483647 h 771"/>
              <a:gd name="T68" fmla="*/ 2147483647 w 1349"/>
              <a:gd name="T69" fmla="*/ 2147483647 h 771"/>
              <a:gd name="T70" fmla="*/ 2147483647 w 1349"/>
              <a:gd name="T71" fmla="*/ 2147483647 h 771"/>
              <a:gd name="T72" fmla="*/ 2147483647 w 1349"/>
              <a:gd name="T73" fmla="*/ 2147483647 h 771"/>
              <a:gd name="T74" fmla="*/ 2147483647 w 1349"/>
              <a:gd name="T75" fmla="*/ 2147483647 h 771"/>
              <a:gd name="T76" fmla="*/ 2147483647 w 1349"/>
              <a:gd name="T77" fmla="*/ 2147483647 h 771"/>
              <a:gd name="T78" fmla="*/ 2147483647 w 1349"/>
              <a:gd name="T79" fmla="*/ 2147483647 h 771"/>
              <a:gd name="T80" fmla="*/ 2147483647 w 1349"/>
              <a:gd name="T81" fmla="*/ 2147483647 h 771"/>
              <a:gd name="T82" fmla="*/ 2147483647 w 1349"/>
              <a:gd name="T83" fmla="*/ 2147483647 h 771"/>
              <a:gd name="T84" fmla="*/ 2147483647 w 1349"/>
              <a:gd name="T85" fmla="*/ 2147483647 h 771"/>
              <a:gd name="T86" fmla="*/ 2147483647 w 1349"/>
              <a:gd name="T87" fmla="*/ 2147483647 h 77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349"/>
              <a:gd name="T133" fmla="*/ 0 h 771"/>
              <a:gd name="T134" fmla="*/ 1349 w 1349"/>
              <a:gd name="T135" fmla="*/ 771 h 771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349" h="771">
                <a:moveTo>
                  <a:pt x="748" y="0"/>
                </a:moveTo>
                <a:lnTo>
                  <a:pt x="698" y="23"/>
                </a:lnTo>
                <a:lnTo>
                  <a:pt x="685" y="3"/>
                </a:lnTo>
                <a:lnTo>
                  <a:pt x="654" y="27"/>
                </a:lnTo>
                <a:lnTo>
                  <a:pt x="668" y="56"/>
                </a:lnTo>
                <a:lnTo>
                  <a:pt x="648" y="73"/>
                </a:lnTo>
                <a:lnTo>
                  <a:pt x="614" y="56"/>
                </a:lnTo>
                <a:lnTo>
                  <a:pt x="544" y="106"/>
                </a:lnTo>
                <a:lnTo>
                  <a:pt x="530" y="133"/>
                </a:lnTo>
                <a:lnTo>
                  <a:pt x="487" y="153"/>
                </a:lnTo>
                <a:lnTo>
                  <a:pt x="466" y="199"/>
                </a:lnTo>
                <a:lnTo>
                  <a:pt x="419" y="213"/>
                </a:lnTo>
                <a:lnTo>
                  <a:pt x="433" y="256"/>
                </a:lnTo>
                <a:lnTo>
                  <a:pt x="403" y="259"/>
                </a:lnTo>
                <a:lnTo>
                  <a:pt x="359" y="309"/>
                </a:lnTo>
                <a:lnTo>
                  <a:pt x="329" y="309"/>
                </a:lnTo>
                <a:lnTo>
                  <a:pt x="289" y="365"/>
                </a:lnTo>
                <a:lnTo>
                  <a:pt x="238" y="362"/>
                </a:lnTo>
                <a:lnTo>
                  <a:pt x="221" y="385"/>
                </a:lnTo>
                <a:lnTo>
                  <a:pt x="181" y="412"/>
                </a:lnTo>
                <a:lnTo>
                  <a:pt x="181" y="435"/>
                </a:lnTo>
                <a:lnTo>
                  <a:pt x="144" y="435"/>
                </a:lnTo>
                <a:lnTo>
                  <a:pt x="111" y="462"/>
                </a:lnTo>
                <a:lnTo>
                  <a:pt x="114" y="512"/>
                </a:lnTo>
                <a:lnTo>
                  <a:pt x="64" y="525"/>
                </a:lnTo>
                <a:lnTo>
                  <a:pt x="30" y="565"/>
                </a:lnTo>
                <a:lnTo>
                  <a:pt x="20" y="591"/>
                </a:lnTo>
                <a:lnTo>
                  <a:pt x="47" y="601"/>
                </a:lnTo>
                <a:lnTo>
                  <a:pt x="0" y="641"/>
                </a:lnTo>
                <a:lnTo>
                  <a:pt x="57" y="641"/>
                </a:lnTo>
                <a:lnTo>
                  <a:pt x="57" y="664"/>
                </a:lnTo>
                <a:lnTo>
                  <a:pt x="104" y="648"/>
                </a:lnTo>
                <a:lnTo>
                  <a:pt x="117" y="671"/>
                </a:lnTo>
                <a:lnTo>
                  <a:pt x="144" y="654"/>
                </a:lnTo>
                <a:lnTo>
                  <a:pt x="141" y="678"/>
                </a:lnTo>
                <a:lnTo>
                  <a:pt x="221" y="671"/>
                </a:lnTo>
                <a:lnTo>
                  <a:pt x="228" y="698"/>
                </a:lnTo>
                <a:lnTo>
                  <a:pt x="282" y="698"/>
                </a:lnTo>
                <a:lnTo>
                  <a:pt x="292" y="714"/>
                </a:lnTo>
                <a:lnTo>
                  <a:pt x="349" y="727"/>
                </a:lnTo>
                <a:lnTo>
                  <a:pt x="406" y="704"/>
                </a:lnTo>
                <a:lnTo>
                  <a:pt x="430" y="727"/>
                </a:lnTo>
                <a:lnTo>
                  <a:pt x="483" y="708"/>
                </a:lnTo>
                <a:lnTo>
                  <a:pt x="490" y="744"/>
                </a:lnTo>
                <a:lnTo>
                  <a:pt x="544" y="734"/>
                </a:lnTo>
                <a:lnTo>
                  <a:pt x="554" y="751"/>
                </a:lnTo>
                <a:lnTo>
                  <a:pt x="621" y="741"/>
                </a:lnTo>
                <a:lnTo>
                  <a:pt x="638" y="771"/>
                </a:lnTo>
                <a:lnTo>
                  <a:pt x="695" y="751"/>
                </a:lnTo>
                <a:lnTo>
                  <a:pt x="772" y="764"/>
                </a:lnTo>
                <a:lnTo>
                  <a:pt x="799" y="744"/>
                </a:lnTo>
                <a:lnTo>
                  <a:pt x="825" y="741"/>
                </a:lnTo>
                <a:lnTo>
                  <a:pt x="832" y="694"/>
                </a:lnTo>
                <a:lnTo>
                  <a:pt x="879" y="721"/>
                </a:lnTo>
                <a:lnTo>
                  <a:pt x="923" y="724"/>
                </a:lnTo>
                <a:lnTo>
                  <a:pt x="956" y="698"/>
                </a:lnTo>
                <a:lnTo>
                  <a:pt x="993" y="671"/>
                </a:lnTo>
                <a:lnTo>
                  <a:pt x="1030" y="701"/>
                </a:lnTo>
                <a:lnTo>
                  <a:pt x="1077" y="698"/>
                </a:lnTo>
                <a:lnTo>
                  <a:pt x="1138" y="711"/>
                </a:lnTo>
                <a:lnTo>
                  <a:pt x="1191" y="684"/>
                </a:lnTo>
                <a:lnTo>
                  <a:pt x="1208" y="638"/>
                </a:lnTo>
                <a:lnTo>
                  <a:pt x="1265" y="644"/>
                </a:lnTo>
                <a:lnTo>
                  <a:pt x="1319" y="628"/>
                </a:lnTo>
                <a:lnTo>
                  <a:pt x="1305" y="581"/>
                </a:lnTo>
                <a:lnTo>
                  <a:pt x="1349" y="575"/>
                </a:lnTo>
                <a:lnTo>
                  <a:pt x="1336" y="528"/>
                </a:lnTo>
                <a:lnTo>
                  <a:pt x="1289" y="512"/>
                </a:lnTo>
                <a:lnTo>
                  <a:pt x="1238" y="505"/>
                </a:lnTo>
                <a:lnTo>
                  <a:pt x="1242" y="478"/>
                </a:lnTo>
                <a:lnTo>
                  <a:pt x="1211" y="458"/>
                </a:lnTo>
                <a:lnTo>
                  <a:pt x="1188" y="458"/>
                </a:lnTo>
                <a:lnTo>
                  <a:pt x="1201" y="402"/>
                </a:lnTo>
                <a:lnTo>
                  <a:pt x="1164" y="392"/>
                </a:lnTo>
                <a:lnTo>
                  <a:pt x="1174" y="345"/>
                </a:lnTo>
                <a:lnTo>
                  <a:pt x="1124" y="302"/>
                </a:lnTo>
                <a:lnTo>
                  <a:pt x="1091" y="252"/>
                </a:lnTo>
                <a:lnTo>
                  <a:pt x="1037" y="246"/>
                </a:lnTo>
                <a:lnTo>
                  <a:pt x="1013" y="213"/>
                </a:lnTo>
                <a:lnTo>
                  <a:pt x="953" y="226"/>
                </a:lnTo>
                <a:lnTo>
                  <a:pt x="946" y="186"/>
                </a:lnTo>
                <a:lnTo>
                  <a:pt x="909" y="186"/>
                </a:lnTo>
                <a:lnTo>
                  <a:pt x="906" y="146"/>
                </a:lnTo>
                <a:lnTo>
                  <a:pt x="856" y="146"/>
                </a:lnTo>
                <a:lnTo>
                  <a:pt x="859" y="100"/>
                </a:lnTo>
                <a:lnTo>
                  <a:pt x="815" y="96"/>
                </a:lnTo>
                <a:lnTo>
                  <a:pt x="815" y="76"/>
                </a:lnTo>
                <a:lnTo>
                  <a:pt x="782" y="56"/>
                </a:lnTo>
                <a:lnTo>
                  <a:pt x="748" y="0"/>
                </a:lnTo>
                <a:close/>
              </a:path>
            </a:pathLst>
          </a:custGeom>
          <a:solidFill>
            <a:srgbClr val="00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74" name="Freeform 51"/>
          <p:cNvSpPr>
            <a:spLocks/>
          </p:cNvSpPr>
          <p:nvPr/>
        </p:nvSpPr>
        <p:spPr bwMode="auto">
          <a:xfrm>
            <a:off x="7337425" y="3489325"/>
            <a:ext cx="128588" cy="115888"/>
          </a:xfrm>
          <a:custGeom>
            <a:avLst/>
            <a:gdLst>
              <a:gd name="T0" fmla="*/ 2147483647 w 81"/>
              <a:gd name="T1" fmla="*/ 0 h 73"/>
              <a:gd name="T2" fmla="*/ 2147483647 w 81"/>
              <a:gd name="T3" fmla="*/ 0 h 73"/>
              <a:gd name="T4" fmla="*/ 0 w 81"/>
              <a:gd name="T5" fmla="*/ 2147483647 h 73"/>
              <a:gd name="T6" fmla="*/ 2147483647 w 81"/>
              <a:gd name="T7" fmla="*/ 2147483647 h 73"/>
              <a:gd name="T8" fmla="*/ 2147483647 w 81"/>
              <a:gd name="T9" fmla="*/ 2147483647 h 73"/>
              <a:gd name="T10" fmla="*/ 2147483647 w 81"/>
              <a:gd name="T11" fmla="*/ 0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1"/>
              <a:gd name="T19" fmla="*/ 0 h 73"/>
              <a:gd name="T20" fmla="*/ 81 w 81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1" h="73">
                <a:moveTo>
                  <a:pt x="81" y="0"/>
                </a:moveTo>
                <a:lnTo>
                  <a:pt x="40" y="0"/>
                </a:lnTo>
                <a:lnTo>
                  <a:pt x="0" y="36"/>
                </a:lnTo>
                <a:lnTo>
                  <a:pt x="14" y="73"/>
                </a:lnTo>
                <a:lnTo>
                  <a:pt x="67" y="43"/>
                </a:lnTo>
                <a:lnTo>
                  <a:pt x="81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75" name="Freeform 52"/>
          <p:cNvSpPr>
            <a:spLocks/>
          </p:cNvSpPr>
          <p:nvPr/>
        </p:nvSpPr>
        <p:spPr bwMode="auto">
          <a:xfrm>
            <a:off x="7615238" y="3314700"/>
            <a:ext cx="84137" cy="84138"/>
          </a:xfrm>
          <a:custGeom>
            <a:avLst/>
            <a:gdLst>
              <a:gd name="T0" fmla="*/ 2147483647 w 53"/>
              <a:gd name="T1" fmla="*/ 0 h 53"/>
              <a:gd name="T2" fmla="*/ 0 w 53"/>
              <a:gd name="T3" fmla="*/ 2147483647 h 53"/>
              <a:gd name="T4" fmla="*/ 2147483647 w 53"/>
              <a:gd name="T5" fmla="*/ 2147483647 h 53"/>
              <a:gd name="T6" fmla="*/ 2147483647 w 53"/>
              <a:gd name="T7" fmla="*/ 2147483647 h 53"/>
              <a:gd name="T8" fmla="*/ 2147483647 w 53"/>
              <a:gd name="T9" fmla="*/ 0 h 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3"/>
              <a:gd name="T16" fmla="*/ 0 h 53"/>
              <a:gd name="T17" fmla="*/ 53 w 53"/>
              <a:gd name="T18" fmla="*/ 53 h 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3" h="53">
                <a:moveTo>
                  <a:pt x="37" y="0"/>
                </a:moveTo>
                <a:lnTo>
                  <a:pt x="0" y="7"/>
                </a:lnTo>
                <a:lnTo>
                  <a:pt x="3" y="53"/>
                </a:lnTo>
                <a:lnTo>
                  <a:pt x="53" y="47"/>
                </a:lnTo>
                <a:lnTo>
                  <a:pt x="37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76" name="Freeform 53"/>
          <p:cNvSpPr>
            <a:spLocks/>
          </p:cNvSpPr>
          <p:nvPr/>
        </p:nvSpPr>
        <p:spPr bwMode="auto">
          <a:xfrm>
            <a:off x="7459663" y="3325813"/>
            <a:ext cx="90487" cy="63500"/>
          </a:xfrm>
          <a:custGeom>
            <a:avLst/>
            <a:gdLst>
              <a:gd name="T0" fmla="*/ 2147483647 w 57"/>
              <a:gd name="T1" fmla="*/ 0 h 40"/>
              <a:gd name="T2" fmla="*/ 2147483647 w 57"/>
              <a:gd name="T3" fmla="*/ 2147483647 h 40"/>
              <a:gd name="T4" fmla="*/ 0 w 57"/>
              <a:gd name="T5" fmla="*/ 2147483647 h 40"/>
              <a:gd name="T6" fmla="*/ 2147483647 w 57"/>
              <a:gd name="T7" fmla="*/ 0 h 40"/>
              <a:gd name="T8" fmla="*/ 0 60000 65536"/>
              <a:gd name="T9" fmla="*/ 0 60000 65536"/>
              <a:gd name="T10" fmla="*/ 0 60000 65536"/>
              <a:gd name="T11" fmla="*/ 0 60000 65536"/>
              <a:gd name="T12" fmla="*/ 0 w 57"/>
              <a:gd name="T13" fmla="*/ 0 h 40"/>
              <a:gd name="T14" fmla="*/ 57 w 57"/>
              <a:gd name="T15" fmla="*/ 40 h 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" h="40">
                <a:moveTo>
                  <a:pt x="10" y="0"/>
                </a:moveTo>
                <a:lnTo>
                  <a:pt x="57" y="40"/>
                </a:lnTo>
                <a:lnTo>
                  <a:pt x="0" y="40"/>
                </a:lnTo>
                <a:lnTo>
                  <a:pt x="1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77" name="Freeform 54"/>
          <p:cNvSpPr>
            <a:spLocks/>
          </p:cNvSpPr>
          <p:nvPr/>
        </p:nvSpPr>
        <p:spPr bwMode="auto">
          <a:xfrm>
            <a:off x="6853238" y="2640013"/>
            <a:ext cx="58737" cy="127000"/>
          </a:xfrm>
          <a:custGeom>
            <a:avLst/>
            <a:gdLst>
              <a:gd name="T0" fmla="*/ 2147483647 w 37"/>
              <a:gd name="T1" fmla="*/ 0 h 80"/>
              <a:gd name="T2" fmla="*/ 0 w 37"/>
              <a:gd name="T3" fmla="*/ 2147483647 h 80"/>
              <a:gd name="T4" fmla="*/ 0 w 37"/>
              <a:gd name="T5" fmla="*/ 2147483647 h 80"/>
              <a:gd name="T6" fmla="*/ 2147483647 w 37"/>
              <a:gd name="T7" fmla="*/ 2147483647 h 80"/>
              <a:gd name="T8" fmla="*/ 2147483647 w 37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"/>
              <a:gd name="T16" fmla="*/ 0 h 80"/>
              <a:gd name="T17" fmla="*/ 37 w 37"/>
              <a:gd name="T18" fmla="*/ 80 h 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" h="80">
                <a:moveTo>
                  <a:pt x="37" y="0"/>
                </a:moveTo>
                <a:lnTo>
                  <a:pt x="0" y="30"/>
                </a:lnTo>
                <a:lnTo>
                  <a:pt x="0" y="80"/>
                </a:lnTo>
                <a:lnTo>
                  <a:pt x="37" y="43"/>
                </a:lnTo>
                <a:lnTo>
                  <a:pt x="37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78" name="Freeform 55"/>
          <p:cNvSpPr>
            <a:spLocks/>
          </p:cNvSpPr>
          <p:nvPr/>
        </p:nvSpPr>
        <p:spPr bwMode="auto">
          <a:xfrm>
            <a:off x="6772275" y="2571750"/>
            <a:ext cx="74613" cy="68263"/>
          </a:xfrm>
          <a:custGeom>
            <a:avLst/>
            <a:gdLst>
              <a:gd name="T0" fmla="*/ 2147483647 w 47"/>
              <a:gd name="T1" fmla="*/ 0 h 43"/>
              <a:gd name="T2" fmla="*/ 0 w 47"/>
              <a:gd name="T3" fmla="*/ 2147483647 h 43"/>
              <a:gd name="T4" fmla="*/ 2147483647 w 47"/>
              <a:gd name="T5" fmla="*/ 2147483647 h 43"/>
              <a:gd name="T6" fmla="*/ 2147483647 w 47"/>
              <a:gd name="T7" fmla="*/ 0 h 43"/>
              <a:gd name="T8" fmla="*/ 0 60000 65536"/>
              <a:gd name="T9" fmla="*/ 0 60000 65536"/>
              <a:gd name="T10" fmla="*/ 0 60000 65536"/>
              <a:gd name="T11" fmla="*/ 0 60000 65536"/>
              <a:gd name="T12" fmla="*/ 0 w 47"/>
              <a:gd name="T13" fmla="*/ 0 h 43"/>
              <a:gd name="T14" fmla="*/ 47 w 47"/>
              <a:gd name="T15" fmla="*/ 43 h 4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7" h="43">
                <a:moveTo>
                  <a:pt x="11" y="0"/>
                </a:moveTo>
                <a:lnTo>
                  <a:pt x="0" y="43"/>
                </a:lnTo>
                <a:lnTo>
                  <a:pt x="47" y="20"/>
                </a:lnTo>
                <a:lnTo>
                  <a:pt x="11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79" name="Freeform 56"/>
          <p:cNvSpPr>
            <a:spLocks/>
          </p:cNvSpPr>
          <p:nvPr/>
        </p:nvSpPr>
        <p:spPr bwMode="auto">
          <a:xfrm>
            <a:off x="7018338" y="2776538"/>
            <a:ext cx="47625" cy="111125"/>
          </a:xfrm>
          <a:custGeom>
            <a:avLst/>
            <a:gdLst>
              <a:gd name="T0" fmla="*/ 2147483647 w 30"/>
              <a:gd name="T1" fmla="*/ 0 h 70"/>
              <a:gd name="T2" fmla="*/ 0 w 30"/>
              <a:gd name="T3" fmla="*/ 2147483647 h 70"/>
              <a:gd name="T4" fmla="*/ 2147483647 w 30"/>
              <a:gd name="T5" fmla="*/ 2147483647 h 70"/>
              <a:gd name="T6" fmla="*/ 2147483647 w 30"/>
              <a:gd name="T7" fmla="*/ 0 h 70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70"/>
              <a:gd name="T14" fmla="*/ 30 w 30"/>
              <a:gd name="T15" fmla="*/ 70 h 7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70">
                <a:moveTo>
                  <a:pt x="20" y="0"/>
                </a:moveTo>
                <a:lnTo>
                  <a:pt x="0" y="70"/>
                </a:lnTo>
                <a:lnTo>
                  <a:pt x="30" y="40"/>
                </a:lnTo>
                <a:lnTo>
                  <a:pt x="2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80" name="Freeform 57"/>
          <p:cNvSpPr>
            <a:spLocks/>
          </p:cNvSpPr>
          <p:nvPr/>
        </p:nvSpPr>
        <p:spPr bwMode="auto">
          <a:xfrm>
            <a:off x="7316788" y="2962275"/>
            <a:ext cx="95250" cy="77788"/>
          </a:xfrm>
          <a:custGeom>
            <a:avLst/>
            <a:gdLst>
              <a:gd name="T0" fmla="*/ 2147483647 w 60"/>
              <a:gd name="T1" fmla="*/ 2147483647 h 49"/>
              <a:gd name="T2" fmla="*/ 2147483647 w 60"/>
              <a:gd name="T3" fmla="*/ 0 h 49"/>
              <a:gd name="T4" fmla="*/ 0 w 60"/>
              <a:gd name="T5" fmla="*/ 2147483647 h 49"/>
              <a:gd name="T6" fmla="*/ 2147483647 w 60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60"/>
              <a:gd name="T13" fmla="*/ 0 h 49"/>
              <a:gd name="T14" fmla="*/ 60 w 60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0" h="49">
                <a:moveTo>
                  <a:pt x="60" y="39"/>
                </a:moveTo>
                <a:lnTo>
                  <a:pt x="13" y="0"/>
                </a:lnTo>
                <a:lnTo>
                  <a:pt x="0" y="49"/>
                </a:lnTo>
                <a:lnTo>
                  <a:pt x="60" y="3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81" name="Freeform 58"/>
          <p:cNvSpPr>
            <a:spLocks/>
          </p:cNvSpPr>
          <p:nvPr/>
        </p:nvSpPr>
        <p:spPr bwMode="auto">
          <a:xfrm>
            <a:off x="7375525" y="3119438"/>
            <a:ext cx="79375" cy="111125"/>
          </a:xfrm>
          <a:custGeom>
            <a:avLst/>
            <a:gdLst>
              <a:gd name="T0" fmla="*/ 2147483647 w 50"/>
              <a:gd name="T1" fmla="*/ 0 h 70"/>
              <a:gd name="T2" fmla="*/ 0 w 50"/>
              <a:gd name="T3" fmla="*/ 2147483647 h 70"/>
              <a:gd name="T4" fmla="*/ 2147483647 w 50"/>
              <a:gd name="T5" fmla="*/ 2147483647 h 70"/>
              <a:gd name="T6" fmla="*/ 2147483647 w 50"/>
              <a:gd name="T7" fmla="*/ 0 h 70"/>
              <a:gd name="T8" fmla="*/ 0 60000 65536"/>
              <a:gd name="T9" fmla="*/ 0 60000 65536"/>
              <a:gd name="T10" fmla="*/ 0 60000 65536"/>
              <a:gd name="T11" fmla="*/ 0 60000 65536"/>
              <a:gd name="T12" fmla="*/ 0 w 50"/>
              <a:gd name="T13" fmla="*/ 0 h 70"/>
              <a:gd name="T14" fmla="*/ 50 w 50"/>
              <a:gd name="T15" fmla="*/ 70 h 7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0" h="70">
                <a:moveTo>
                  <a:pt x="50" y="0"/>
                </a:moveTo>
                <a:lnTo>
                  <a:pt x="0" y="70"/>
                </a:lnTo>
                <a:lnTo>
                  <a:pt x="40" y="57"/>
                </a:lnTo>
                <a:lnTo>
                  <a:pt x="5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82" name="Freeform 59"/>
          <p:cNvSpPr>
            <a:spLocks/>
          </p:cNvSpPr>
          <p:nvPr/>
        </p:nvSpPr>
        <p:spPr bwMode="auto">
          <a:xfrm>
            <a:off x="5553075" y="2481263"/>
            <a:ext cx="1752600" cy="1219200"/>
          </a:xfrm>
          <a:custGeom>
            <a:avLst/>
            <a:gdLst>
              <a:gd name="T0" fmla="*/ 2147483647 w 1104"/>
              <a:gd name="T1" fmla="*/ 2147483647 h 768"/>
              <a:gd name="T2" fmla="*/ 2147483647 w 1104"/>
              <a:gd name="T3" fmla="*/ 2147483647 h 768"/>
              <a:gd name="T4" fmla="*/ 2147483647 w 1104"/>
              <a:gd name="T5" fmla="*/ 2147483647 h 768"/>
              <a:gd name="T6" fmla="*/ 2147483647 w 1104"/>
              <a:gd name="T7" fmla="*/ 2147483647 h 768"/>
              <a:gd name="T8" fmla="*/ 2147483647 w 1104"/>
              <a:gd name="T9" fmla="*/ 2147483647 h 768"/>
              <a:gd name="T10" fmla="*/ 2147483647 w 1104"/>
              <a:gd name="T11" fmla="*/ 2147483647 h 768"/>
              <a:gd name="T12" fmla="*/ 2147483647 w 1104"/>
              <a:gd name="T13" fmla="*/ 2147483647 h 768"/>
              <a:gd name="T14" fmla="*/ 2147483647 w 1104"/>
              <a:gd name="T15" fmla="*/ 2147483647 h 768"/>
              <a:gd name="T16" fmla="*/ 2147483647 w 1104"/>
              <a:gd name="T17" fmla="*/ 2147483647 h 768"/>
              <a:gd name="T18" fmla="*/ 2147483647 w 1104"/>
              <a:gd name="T19" fmla="*/ 2147483647 h 768"/>
              <a:gd name="T20" fmla="*/ 2147483647 w 1104"/>
              <a:gd name="T21" fmla="*/ 2147483647 h 768"/>
              <a:gd name="T22" fmla="*/ 2147483647 w 1104"/>
              <a:gd name="T23" fmla="*/ 2147483647 h 768"/>
              <a:gd name="T24" fmla="*/ 2147483647 w 1104"/>
              <a:gd name="T25" fmla="*/ 2147483647 h 768"/>
              <a:gd name="T26" fmla="*/ 2147483647 w 1104"/>
              <a:gd name="T27" fmla="*/ 2147483647 h 768"/>
              <a:gd name="T28" fmla="*/ 2147483647 w 1104"/>
              <a:gd name="T29" fmla="*/ 2147483647 h 768"/>
              <a:gd name="T30" fmla="*/ 2147483647 w 1104"/>
              <a:gd name="T31" fmla="*/ 2147483647 h 768"/>
              <a:gd name="T32" fmla="*/ 2147483647 w 1104"/>
              <a:gd name="T33" fmla="*/ 2147483647 h 768"/>
              <a:gd name="T34" fmla="*/ 2147483647 w 1104"/>
              <a:gd name="T35" fmla="*/ 2147483647 h 768"/>
              <a:gd name="T36" fmla="*/ 2147483647 w 1104"/>
              <a:gd name="T37" fmla="*/ 2147483647 h 768"/>
              <a:gd name="T38" fmla="*/ 2147483647 w 1104"/>
              <a:gd name="T39" fmla="*/ 2147483647 h 768"/>
              <a:gd name="T40" fmla="*/ 2147483647 w 1104"/>
              <a:gd name="T41" fmla="*/ 2147483647 h 768"/>
              <a:gd name="T42" fmla="*/ 2147483647 w 1104"/>
              <a:gd name="T43" fmla="*/ 2147483647 h 768"/>
              <a:gd name="T44" fmla="*/ 2147483647 w 1104"/>
              <a:gd name="T45" fmla="*/ 2147483647 h 768"/>
              <a:gd name="T46" fmla="*/ 2147483647 w 1104"/>
              <a:gd name="T47" fmla="*/ 2147483647 h 768"/>
              <a:gd name="T48" fmla="*/ 2147483647 w 1104"/>
              <a:gd name="T49" fmla="*/ 2147483647 h 768"/>
              <a:gd name="T50" fmla="*/ 2147483647 w 1104"/>
              <a:gd name="T51" fmla="*/ 2147483647 h 768"/>
              <a:gd name="T52" fmla="*/ 2147483647 w 1104"/>
              <a:gd name="T53" fmla="*/ 2147483647 h 768"/>
              <a:gd name="T54" fmla="*/ 2147483647 w 1104"/>
              <a:gd name="T55" fmla="*/ 2147483647 h 768"/>
              <a:gd name="T56" fmla="*/ 2147483647 w 1104"/>
              <a:gd name="T57" fmla="*/ 2147483647 h 768"/>
              <a:gd name="T58" fmla="*/ 2147483647 w 1104"/>
              <a:gd name="T59" fmla="*/ 2147483647 h 768"/>
              <a:gd name="T60" fmla="*/ 2147483647 w 1104"/>
              <a:gd name="T61" fmla="*/ 2147483647 h 768"/>
              <a:gd name="T62" fmla="*/ 2147483647 w 1104"/>
              <a:gd name="T63" fmla="*/ 2147483647 h 768"/>
              <a:gd name="T64" fmla="*/ 2147483647 w 1104"/>
              <a:gd name="T65" fmla="*/ 2147483647 h 768"/>
              <a:gd name="T66" fmla="*/ 2147483647 w 1104"/>
              <a:gd name="T67" fmla="*/ 2147483647 h 768"/>
              <a:gd name="T68" fmla="*/ 2147483647 w 1104"/>
              <a:gd name="T69" fmla="*/ 2147483647 h 768"/>
              <a:gd name="T70" fmla="*/ 2147483647 w 1104"/>
              <a:gd name="T71" fmla="*/ 2147483647 h 768"/>
              <a:gd name="T72" fmla="*/ 2147483647 w 1104"/>
              <a:gd name="T73" fmla="*/ 2147483647 h 768"/>
              <a:gd name="T74" fmla="*/ 2147483647 w 1104"/>
              <a:gd name="T75" fmla="*/ 2147483647 h 768"/>
              <a:gd name="T76" fmla="*/ 2147483647 w 1104"/>
              <a:gd name="T77" fmla="*/ 2147483647 h 768"/>
              <a:gd name="T78" fmla="*/ 2147483647 w 1104"/>
              <a:gd name="T79" fmla="*/ 2147483647 h 76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104"/>
              <a:gd name="T121" fmla="*/ 0 h 768"/>
              <a:gd name="T122" fmla="*/ 1104 w 1104"/>
              <a:gd name="T123" fmla="*/ 768 h 768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104" h="768">
                <a:moveTo>
                  <a:pt x="728" y="60"/>
                </a:moveTo>
                <a:lnTo>
                  <a:pt x="698" y="20"/>
                </a:lnTo>
                <a:lnTo>
                  <a:pt x="685" y="0"/>
                </a:lnTo>
                <a:lnTo>
                  <a:pt x="654" y="24"/>
                </a:lnTo>
                <a:lnTo>
                  <a:pt x="668" y="53"/>
                </a:lnTo>
                <a:lnTo>
                  <a:pt x="648" y="70"/>
                </a:lnTo>
                <a:lnTo>
                  <a:pt x="614" y="53"/>
                </a:lnTo>
                <a:lnTo>
                  <a:pt x="544" y="103"/>
                </a:lnTo>
                <a:lnTo>
                  <a:pt x="530" y="130"/>
                </a:lnTo>
                <a:lnTo>
                  <a:pt x="487" y="150"/>
                </a:lnTo>
                <a:lnTo>
                  <a:pt x="466" y="196"/>
                </a:lnTo>
                <a:lnTo>
                  <a:pt x="419" y="210"/>
                </a:lnTo>
                <a:lnTo>
                  <a:pt x="433" y="253"/>
                </a:lnTo>
                <a:lnTo>
                  <a:pt x="403" y="256"/>
                </a:lnTo>
                <a:lnTo>
                  <a:pt x="359" y="306"/>
                </a:lnTo>
                <a:lnTo>
                  <a:pt x="332" y="306"/>
                </a:lnTo>
                <a:lnTo>
                  <a:pt x="289" y="362"/>
                </a:lnTo>
                <a:lnTo>
                  <a:pt x="238" y="359"/>
                </a:lnTo>
                <a:lnTo>
                  <a:pt x="221" y="382"/>
                </a:lnTo>
                <a:lnTo>
                  <a:pt x="181" y="409"/>
                </a:lnTo>
                <a:lnTo>
                  <a:pt x="181" y="432"/>
                </a:lnTo>
                <a:lnTo>
                  <a:pt x="144" y="432"/>
                </a:lnTo>
                <a:lnTo>
                  <a:pt x="111" y="459"/>
                </a:lnTo>
                <a:lnTo>
                  <a:pt x="114" y="509"/>
                </a:lnTo>
                <a:lnTo>
                  <a:pt x="64" y="522"/>
                </a:lnTo>
                <a:lnTo>
                  <a:pt x="30" y="562"/>
                </a:lnTo>
                <a:lnTo>
                  <a:pt x="20" y="588"/>
                </a:lnTo>
                <a:lnTo>
                  <a:pt x="47" y="598"/>
                </a:lnTo>
                <a:lnTo>
                  <a:pt x="0" y="638"/>
                </a:lnTo>
                <a:lnTo>
                  <a:pt x="57" y="638"/>
                </a:lnTo>
                <a:lnTo>
                  <a:pt x="57" y="661"/>
                </a:lnTo>
                <a:lnTo>
                  <a:pt x="104" y="645"/>
                </a:lnTo>
                <a:lnTo>
                  <a:pt x="117" y="668"/>
                </a:lnTo>
                <a:lnTo>
                  <a:pt x="144" y="651"/>
                </a:lnTo>
                <a:lnTo>
                  <a:pt x="141" y="675"/>
                </a:lnTo>
                <a:lnTo>
                  <a:pt x="221" y="668"/>
                </a:lnTo>
                <a:lnTo>
                  <a:pt x="228" y="695"/>
                </a:lnTo>
                <a:lnTo>
                  <a:pt x="282" y="695"/>
                </a:lnTo>
                <a:lnTo>
                  <a:pt x="292" y="711"/>
                </a:lnTo>
                <a:lnTo>
                  <a:pt x="349" y="724"/>
                </a:lnTo>
                <a:lnTo>
                  <a:pt x="406" y="701"/>
                </a:lnTo>
                <a:lnTo>
                  <a:pt x="430" y="724"/>
                </a:lnTo>
                <a:lnTo>
                  <a:pt x="483" y="705"/>
                </a:lnTo>
                <a:lnTo>
                  <a:pt x="490" y="741"/>
                </a:lnTo>
                <a:lnTo>
                  <a:pt x="544" y="731"/>
                </a:lnTo>
                <a:lnTo>
                  <a:pt x="554" y="748"/>
                </a:lnTo>
                <a:lnTo>
                  <a:pt x="621" y="738"/>
                </a:lnTo>
                <a:lnTo>
                  <a:pt x="638" y="768"/>
                </a:lnTo>
                <a:lnTo>
                  <a:pt x="695" y="748"/>
                </a:lnTo>
                <a:lnTo>
                  <a:pt x="772" y="761"/>
                </a:lnTo>
                <a:lnTo>
                  <a:pt x="799" y="741"/>
                </a:lnTo>
                <a:lnTo>
                  <a:pt x="825" y="738"/>
                </a:lnTo>
                <a:lnTo>
                  <a:pt x="832" y="691"/>
                </a:lnTo>
                <a:lnTo>
                  <a:pt x="883" y="718"/>
                </a:lnTo>
                <a:lnTo>
                  <a:pt x="923" y="721"/>
                </a:lnTo>
                <a:lnTo>
                  <a:pt x="956" y="695"/>
                </a:lnTo>
                <a:lnTo>
                  <a:pt x="993" y="668"/>
                </a:lnTo>
                <a:lnTo>
                  <a:pt x="1030" y="698"/>
                </a:lnTo>
                <a:lnTo>
                  <a:pt x="1077" y="695"/>
                </a:lnTo>
                <a:lnTo>
                  <a:pt x="1104" y="651"/>
                </a:lnTo>
                <a:lnTo>
                  <a:pt x="1087" y="598"/>
                </a:lnTo>
                <a:lnTo>
                  <a:pt x="1057" y="548"/>
                </a:lnTo>
                <a:lnTo>
                  <a:pt x="1047" y="505"/>
                </a:lnTo>
                <a:lnTo>
                  <a:pt x="1000" y="489"/>
                </a:lnTo>
                <a:lnTo>
                  <a:pt x="1037" y="449"/>
                </a:lnTo>
                <a:lnTo>
                  <a:pt x="1000" y="439"/>
                </a:lnTo>
                <a:lnTo>
                  <a:pt x="970" y="419"/>
                </a:lnTo>
                <a:lnTo>
                  <a:pt x="973" y="369"/>
                </a:lnTo>
                <a:lnTo>
                  <a:pt x="933" y="372"/>
                </a:lnTo>
                <a:lnTo>
                  <a:pt x="926" y="336"/>
                </a:lnTo>
                <a:lnTo>
                  <a:pt x="896" y="306"/>
                </a:lnTo>
                <a:lnTo>
                  <a:pt x="889" y="259"/>
                </a:lnTo>
                <a:lnTo>
                  <a:pt x="832" y="259"/>
                </a:lnTo>
                <a:lnTo>
                  <a:pt x="839" y="206"/>
                </a:lnTo>
                <a:lnTo>
                  <a:pt x="819" y="183"/>
                </a:lnTo>
                <a:lnTo>
                  <a:pt x="785" y="186"/>
                </a:lnTo>
                <a:lnTo>
                  <a:pt x="762" y="163"/>
                </a:lnTo>
                <a:lnTo>
                  <a:pt x="748" y="117"/>
                </a:lnTo>
                <a:lnTo>
                  <a:pt x="711" y="120"/>
                </a:lnTo>
                <a:lnTo>
                  <a:pt x="728" y="60"/>
                </a:lnTo>
                <a:close/>
              </a:path>
            </a:pathLst>
          </a:cu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83" name="Freeform 60"/>
          <p:cNvSpPr>
            <a:spLocks/>
          </p:cNvSpPr>
          <p:nvPr/>
        </p:nvSpPr>
        <p:spPr bwMode="auto">
          <a:xfrm>
            <a:off x="5535613" y="2582863"/>
            <a:ext cx="1069975" cy="1065212"/>
          </a:xfrm>
          <a:custGeom>
            <a:avLst/>
            <a:gdLst>
              <a:gd name="T0" fmla="*/ 2147483647 w 674"/>
              <a:gd name="T1" fmla="*/ 2147483647 h 671"/>
              <a:gd name="T2" fmla="*/ 2147483647 w 674"/>
              <a:gd name="T3" fmla="*/ 0 h 671"/>
              <a:gd name="T4" fmla="*/ 2147483647 w 674"/>
              <a:gd name="T5" fmla="*/ 2147483647 h 671"/>
              <a:gd name="T6" fmla="*/ 2147483647 w 674"/>
              <a:gd name="T7" fmla="*/ 2147483647 h 671"/>
              <a:gd name="T8" fmla="*/ 2147483647 w 674"/>
              <a:gd name="T9" fmla="*/ 2147483647 h 671"/>
              <a:gd name="T10" fmla="*/ 2147483647 w 674"/>
              <a:gd name="T11" fmla="*/ 2147483647 h 671"/>
              <a:gd name="T12" fmla="*/ 2147483647 w 674"/>
              <a:gd name="T13" fmla="*/ 2147483647 h 671"/>
              <a:gd name="T14" fmla="*/ 2147483647 w 674"/>
              <a:gd name="T15" fmla="*/ 2147483647 h 671"/>
              <a:gd name="T16" fmla="*/ 2147483647 w 674"/>
              <a:gd name="T17" fmla="*/ 2147483647 h 671"/>
              <a:gd name="T18" fmla="*/ 2147483647 w 674"/>
              <a:gd name="T19" fmla="*/ 2147483647 h 671"/>
              <a:gd name="T20" fmla="*/ 2147483647 w 674"/>
              <a:gd name="T21" fmla="*/ 2147483647 h 671"/>
              <a:gd name="T22" fmla="*/ 2147483647 w 674"/>
              <a:gd name="T23" fmla="*/ 2147483647 h 671"/>
              <a:gd name="T24" fmla="*/ 2147483647 w 674"/>
              <a:gd name="T25" fmla="*/ 2147483647 h 671"/>
              <a:gd name="T26" fmla="*/ 2147483647 w 674"/>
              <a:gd name="T27" fmla="*/ 2147483647 h 671"/>
              <a:gd name="T28" fmla="*/ 2147483647 w 674"/>
              <a:gd name="T29" fmla="*/ 2147483647 h 671"/>
              <a:gd name="T30" fmla="*/ 2147483647 w 674"/>
              <a:gd name="T31" fmla="*/ 2147483647 h 671"/>
              <a:gd name="T32" fmla="*/ 2147483647 w 674"/>
              <a:gd name="T33" fmla="*/ 2147483647 h 671"/>
              <a:gd name="T34" fmla="*/ 2147483647 w 674"/>
              <a:gd name="T35" fmla="*/ 2147483647 h 671"/>
              <a:gd name="T36" fmla="*/ 2147483647 w 674"/>
              <a:gd name="T37" fmla="*/ 2147483647 h 671"/>
              <a:gd name="T38" fmla="*/ 2147483647 w 674"/>
              <a:gd name="T39" fmla="*/ 2147483647 h 671"/>
              <a:gd name="T40" fmla="*/ 2147483647 w 674"/>
              <a:gd name="T41" fmla="*/ 2147483647 h 671"/>
              <a:gd name="T42" fmla="*/ 2147483647 w 674"/>
              <a:gd name="T43" fmla="*/ 2147483647 h 671"/>
              <a:gd name="T44" fmla="*/ 2147483647 w 674"/>
              <a:gd name="T45" fmla="*/ 2147483647 h 671"/>
              <a:gd name="T46" fmla="*/ 0 w 674"/>
              <a:gd name="T47" fmla="*/ 2147483647 h 671"/>
              <a:gd name="T48" fmla="*/ 2147483647 w 674"/>
              <a:gd name="T49" fmla="*/ 2147483647 h 671"/>
              <a:gd name="T50" fmla="*/ 2147483647 w 674"/>
              <a:gd name="T51" fmla="*/ 2147483647 h 671"/>
              <a:gd name="T52" fmla="*/ 2147483647 w 674"/>
              <a:gd name="T53" fmla="*/ 2147483647 h 671"/>
              <a:gd name="T54" fmla="*/ 2147483647 w 674"/>
              <a:gd name="T55" fmla="*/ 2147483647 h 671"/>
              <a:gd name="T56" fmla="*/ 2147483647 w 674"/>
              <a:gd name="T57" fmla="*/ 2147483647 h 671"/>
              <a:gd name="T58" fmla="*/ 2147483647 w 674"/>
              <a:gd name="T59" fmla="*/ 2147483647 h 671"/>
              <a:gd name="T60" fmla="*/ 2147483647 w 674"/>
              <a:gd name="T61" fmla="*/ 2147483647 h 671"/>
              <a:gd name="T62" fmla="*/ 2147483647 w 674"/>
              <a:gd name="T63" fmla="*/ 2147483647 h 671"/>
              <a:gd name="T64" fmla="*/ 2147483647 w 674"/>
              <a:gd name="T65" fmla="*/ 2147483647 h 671"/>
              <a:gd name="T66" fmla="*/ 2147483647 w 674"/>
              <a:gd name="T67" fmla="*/ 2147483647 h 671"/>
              <a:gd name="T68" fmla="*/ 2147483647 w 674"/>
              <a:gd name="T69" fmla="*/ 2147483647 h 671"/>
              <a:gd name="T70" fmla="*/ 2147483647 w 674"/>
              <a:gd name="T71" fmla="*/ 2147483647 h 671"/>
              <a:gd name="T72" fmla="*/ 2147483647 w 674"/>
              <a:gd name="T73" fmla="*/ 2147483647 h 671"/>
              <a:gd name="T74" fmla="*/ 2147483647 w 674"/>
              <a:gd name="T75" fmla="*/ 2147483647 h 671"/>
              <a:gd name="T76" fmla="*/ 2147483647 w 674"/>
              <a:gd name="T77" fmla="*/ 2147483647 h 671"/>
              <a:gd name="T78" fmla="*/ 2147483647 w 674"/>
              <a:gd name="T79" fmla="*/ 2147483647 h 671"/>
              <a:gd name="T80" fmla="*/ 2147483647 w 674"/>
              <a:gd name="T81" fmla="*/ 2147483647 h 671"/>
              <a:gd name="T82" fmla="*/ 2147483647 w 674"/>
              <a:gd name="T83" fmla="*/ 2147483647 h 671"/>
              <a:gd name="T84" fmla="*/ 2147483647 w 674"/>
              <a:gd name="T85" fmla="*/ 2147483647 h 671"/>
              <a:gd name="T86" fmla="*/ 2147483647 w 674"/>
              <a:gd name="T87" fmla="*/ 2147483647 h 671"/>
              <a:gd name="T88" fmla="*/ 2147483647 w 674"/>
              <a:gd name="T89" fmla="*/ 2147483647 h 671"/>
              <a:gd name="T90" fmla="*/ 2147483647 w 674"/>
              <a:gd name="T91" fmla="*/ 2147483647 h 671"/>
              <a:gd name="T92" fmla="*/ 2147483647 w 674"/>
              <a:gd name="T93" fmla="*/ 2147483647 h 671"/>
              <a:gd name="T94" fmla="*/ 2147483647 w 674"/>
              <a:gd name="T95" fmla="*/ 2147483647 h 671"/>
              <a:gd name="T96" fmla="*/ 2147483647 w 674"/>
              <a:gd name="T97" fmla="*/ 2147483647 h 671"/>
              <a:gd name="T98" fmla="*/ 2147483647 w 674"/>
              <a:gd name="T99" fmla="*/ 2147483647 h 671"/>
              <a:gd name="T100" fmla="*/ 2147483647 w 674"/>
              <a:gd name="T101" fmla="*/ 2147483647 h 671"/>
              <a:gd name="T102" fmla="*/ 2147483647 w 674"/>
              <a:gd name="T103" fmla="*/ 2147483647 h 671"/>
              <a:gd name="T104" fmla="*/ 2147483647 w 674"/>
              <a:gd name="T105" fmla="*/ 2147483647 h 671"/>
              <a:gd name="T106" fmla="*/ 2147483647 w 674"/>
              <a:gd name="T107" fmla="*/ 2147483647 h 671"/>
              <a:gd name="T108" fmla="*/ 2147483647 w 674"/>
              <a:gd name="T109" fmla="*/ 2147483647 h 671"/>
              <a:gd name="T110" fmla="*/ 2147483647 w 674"/>
              <a:gd name="T111" fmla="*/ 2147483647 h 67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674"/>
              <a:gd name="T169" fmla="*/ 0 h 671"/>
              <a:gd name="T170" fmla="*/ 674 w 674"/>
              <a:gd name="T171" fmla="*/ 671 h 67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674" h="671">
                <a:moveTo>
                  <a:pt x="648" y="17"/>
                </a:moveTo>
                <a:lnTo>
                  <a:pt x="614" y="0"/>
                </a:lnTo>
                <a:lnTo>
                  <a:pt x="544" y="50"/>
                </a:lnTo>
                <a:lnTo>
                  <a:pt x="530" y="77"/>
                </a:lnTo>
                <a:lnTo>
                  <a:pt x="487" y="97"/>
                </a:lnTo>
                <a:lnTo>
                  <a:pt x="466" y="143"/>
                </a:lnTo>
                <a:lnTo>
                  <a:pt x="419" y="157"/>
                </a:lnTo>
                <a:lnTo>
                  <a:pt x="433" y="200"/>
                </a:lnTo>
                <a:lnTo>
                  <a:pt x="403" y="203"/>
                </a:lnTo>
                <a:lnTo>
                  <a:pt x="359" y="253"/>
                </a:lnTo>
                <a:lnTo>
                  <a:pt x="332" y="253"/>
                </a:lnTo>
                <a:lnTo>
                  <a:pt x="289" y="309"/>
                </a:lnTo>
                <a:lnTo>
                  <a:pt x="238" y="306"/>
                </a:lnTo>
                <a:lnTo>
                  <a:pt x="221" y="329"/>
                </a:lnTo>
                <a:lnTo>
                  <a:pt x="181" y="356"/>
                </a:lnTo>
                <a:lnTo>
                  <a:pt x="181" y="379"/>
                </a:lnTo>
                <a:lnTo>
                  <a:pt x="144" y="379"/>
                </a:lnTo>
                <a:lnTo>
                  <a:pt x="111" y="406"/>
                </a:lnTo>
                <a:lnTo>
                  <a:pt x="114" y="456"/>
                </a:lnTo>
                <a:lnTo>
                  <a:pt x="64" y="469"/>
                </a:lnTo>
                <a:lnTo>
                  <a:pt x="30" y="509"/>
                </a:lnTo>
                <a:lnTo>
                  <a:pt x="20" y="535"/>
                </a:lnTo>
                <a:lnTo>
                  <a:pt x="47" y="545"/>
                </a:lnTo>
                <a:lnTo>
                  <a:pt x="0" y="585"/>
                </a:lnTo>
                <a:lnTo>
                  <a:pt x="57" y="585"/>
                </a:lnTo>
                <a:lnTo>
                  <a:pt x="57" y="608"/>
                </a:lnTo>
                <a:lnTo>
                  <a:pt x="104" y="592"/>
                </a:lnTo>
                <a:lnTo>
                  <a:pt x="117" y="615"/>
                </a:lnTo>
                <a:lnTo>
                  <a:pt x="144" y="598"/>
                </a:lnTo>
                <a:lnTo>
                  <a:pt x="141" y="622"/>
                </a:lnTo>
                <a:lnTo>
                  <a:pt x="221" y="615"/>
                </a:lnTo>
                <a:lnTo>
                  <a:pt x="228" y="642"/>
                </a:lnTo>
                <a:lnTo>
                  <a:pt x="282" y="642"/>
                </a:lnTo>
                <a:lnTo>
                  <a:pt x="292" y="658"/>
                </a:lnTo>
                <a:lnTo>
                  <a:pt x="349" y="671"/>
                </a:lnTo>
                <a:lnTo>
                  <a:pt x="406" y="648"/>
                </a:lnTo>
                <a:lnTo>
                  <a:pt x="430" y="671"/>
                </a:lnTo>
                <a:lnTo>
                  <a:pt x="483" y="652"/>
                </a:lnTo>
                <a:lnTo>
                  <a:pt x="520" y="638"/>
                </a:lnTo>
                <a:lnTo>
                  <a:pt x="513" y="592"/>
                </a:lnTo>
                <a:lnTo>
                  <a:pt x="550" y="565"/>
                </a:lnTo>
                <a:lnTo>
                  <a:pt x="574" y="502"/>
                </a:lnTo>
                <a:lnTo>
                  <a:pt x="564" y="459"/>
                </a:lnTo>
                <a:lnTo>
                  <a:pt x="587" y="406"/>
                </a:lnTo>
                <a:lnTo>
                  <a:pt x="581" y="366"/>
                </a:lnTo>
                <a:lnTo>
                  <a:pt x="544" y="356"/>
                </a:lnTo>
                <a:lnTo>
                  <a:pt x="547" y="306"/>
                </a:lnTo>
                <a:lnTo>
                  <a:pt x="581" y="280"/>
                </a:lnTo>
                <a:lnTo>
                  <a:pt x="560" y="226"/>
                </a:lnTo>
                <a:lnTo>
                  <a:pt x="611" y="203"/>
                </a:lnTo>
                <a:lnTo>
                  <a:pt x="587" y="180"/>
                </a:lnTo>
                <a:lnTo>
                  <a:pt x="658" y="147"/>
                </a:lnTo>
                <a:lnTo>
                  <a:pt x="631" y="120"/>
                </a:lnTo>
                <a:lnTo>
                  <a:pt x="631" y="87"/>
                </a:lnTo>
                <a:lnTo>
                  <a:pt x="674" y="57"/>
                </a:lnTo>
                <a:lnTo>
                  <a:pt x="648" y="17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84" name="Freeform 61"/>
          <p:cNvSpPr>
            <a:spLocks/>
          </p:cNvSpPr>
          <p:nvPr/>
        </p:nvSpPr>
        <p:spPr bwMode="auto">
          <a:xfrm>
            <a:off x="5903913" y="3457575"/>
            <a:ext cx="101600" cy="127000"/>
          </a:xfrm>
          <a:custGeom>
            <a:avLst/>
            <a:gdLst>
              <a:gd name="T0" fmla="*/ 2147483647 w 64"/>
              <a:gd name="T1" fmla="*/ 2147483647 h 80"/>
              <a:gd name="T2" fmla="*/ 2147483647 w 64"/>
              <a:gd name="T3" fmla="*/ 2147483647 h 80"/>
              <a:gd name="T4" fmla="*/ 2147483647 w 64"/>
              <a:gd name="T5" fmla="*/ 0 h 80"/>
              <a:gd name="T6" fmla="*/ 2147483647 w 64"/>
              <a:gd name="T7" fmla="*/ 2147483647 h 80"/>
              <a:gd name="T8" fmla="*/ 0 w 64"/>
              <a:gd name="T9" fmla="*/ 2147483647 h 80"/>
              <a:gd name="T10" fmla="*/ 2147483647 w 64"/>
              <a:gd name="T11" fmla="*/ 2147483647 h 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4"/>
              <a:gd name="T19" fmla="*/ 0 h 80"/>
              <a:gd name="T20" fmla="*/ 64 w 64"/>
              <a:gd name="T21" fmla="*/ 80 h 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4" h="80">
                <a:moveTo>
                  <a:pt x="7" y="80"/>
                </a:moveTo>
                <a:lnTo>
                  <a:pt x="64" y="80"/>
                </a:lnTo>
                <a:lnTo>
                  <a:pt x="51" y="0"/>
                </a:lnTo>
                <a:lnTo>
                  <a:pt x="7" y="20"/>
                </a:lnTo>
                <a:lnTo>
                  <a:pt x="0" y="53"/>
                </a:lnTo>
                <a:lnTo>
                  <a:pt x="7" y="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85" name="Freeform 62"/>
          <p:cNvSpPr>
            <a:spLocks/>
          </p:cNvSpPr>
          <p:nvPr/>
        </p:nvSpPr>
        <p:spPr bwMode="auto">
          <a:xfrm>
            <a:off x="6532563" y="3605213"/>
            <a:ext cx="128587" cy="95250"/>
          </a:xfrm>
          <a:custGeom>
            <a:avLst/>
            <a:gdLst>
              <a:gd name="T0" fmla="*/ 0 w 81"/>
              <a:gd name="T1" fmla="*/ 2147483647 h 60"/>
              <a:gd name="T2" fmla="*/ 2147483647 w 81"/>
              <a:gd name="T3" fmla="*/ 0 h 60"/>
              <a:gd name="T4" fmla="*/ 2147483647 w 81"/>
              <a:gd name="T5" fmla="*/ 2147483647 h 60"/>
              <a:gd name="T6" fmla="*/ 2147483647 w 81"/>
              <a:gd name="T7" fmla="*/ 2147483647 h 60"/>
              <a:gd name="T8" fmla="*/ 0 w 81"/>
              <a:gd name="T9" fmla="*/ 2147483647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"/>
              <a:gd name="T16" fmla="*/ 0 h 60"/>
              <a:gd name="T17" fmla="*/ 81 w 81"/>
              <a:gd name="T18" fmla="*/ 60 h 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" h="60">
                <a:moveTo>
                  <a:pt x="0" y="26"/>
                </a:moveTo>
                <a:lnTo>
                  <a:pt x="57" y="0"/>
                </a:lnTo>
                <a:lnTo>
                  <a:pt x="81" y="36"/>
                </a:lnTo>
                <a:lnTo>
                  <a:pt x="17" y="60"/>
                </a:lnTo>
                <a:lnTo>
                  <a:pt x="0" y="26"/>
                </a:lnTo>
                <a:close/>
              </a:path>
            </a:pathLst>
          </a:custGeom>
          <a:solidFill>
            <a:srgbClr val="20202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86" name="Freeform 63"/>
          <p:cNvSpPr>
            <a:spLocks/>
          </p:cNvSpPr>
          <p:nvPr/>
        </p:nvSpPr>
        <p:spPr bwMode="auto">
          <a:xfrm>
            <a:off x="6751638" y="3568700"/>
            <a:ext cx="69850" cy="125413"/>
          </a:xfrm>
          <a:custGeom>
            <a:avLst/>
            <a:gdLst>
              <a:gd name="T0" fmla="*/ 2147483647 w 44"/>
              <a:gd name="T1" fmla="*/ 2147483647 h 79"/>
              <a:gd name="T2" fmla="*/ 2147483647 w 44"/>
              <a:gd name="T3" fmla="*/ 0 h 79"/>
              <a:gd name="T4" fmla="*/ 0 w 44"/>
              <a:gd name="T5" fmla="*/ 2147483647 h 79"/>
              <a:gd name="T6" fmla="*/ 2147483647 w 44"/>
              <a:gd name="T7" fmla="*/ 2147483647 h 79"/>
              <a:gd name="T8" fmla="*/ 2147483647 w 44"/>
              <a:gd name="T9" fmla="*/ 2147483647 h 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4"/>
              <a:gd name="T16" fmla="*/ 0 h 79"/>
              <a:gd name="T17" fmla="*/ 44 w 44"/>
              <a:gd name="T18" fmla="*/ 79 h 7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4" h="79">
                <a:moveTo>
                  <a:pt x="44" y="56"/>
                </a:moveTo>
                <a:lnTo>
                  <a:pt x="30" y="0"/>
                </a:lnTo>
                <a:lnTo>
                  <a:pt x="0" y="36"/>
                </a:lnTo>
                <a:lnTo>
                  <a:pt x="17" y="79"/>
                </a:lnTo>
                <a:lnTo>
                  <a:pt x="44" y="56"/>
                </a:lnTo>
                <a:close/>
              </a:path>
            </a:pathLst>
          </a:custGeom>
          <a:solidFill>
            <a:srgbClr val="20202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87" name="Freeform 64"/>
          <p:cNvSpPr>
            <a:spLocks/>
          </p:cNvSpPr>
          <p:nvPr/>
        </p:nvSpPr>
        <p:spPr bwMode="auto">
          <a:xfrm>
            <a:off x="6905625" y="2892425"/>
            <a:ext cx="65088" cy="117475"/>
          </a:xfrm>
          <a:custGeom>
            <a:avLst/>
            <a:gdLst>
              <a:gd name="T0" fmla="*/ 2147483647 w 41"/>
              <a:gd name="T1" fmla="*/ 0 h 74"/>
              <a:gd name="T2" fmla="*/ 2147483647 w 41"/>
              <a:gd name="T3" fmla="*/ 2147483647 h 74"/>
              <a:gd name="T4" fmla="*/ 2147483647 w 41"/>
              <a:gd name="T5" fmla="*/ 2147483647 h 74"/>
              <a:gd name="T6" fmla="*/ 0 w 41"/>
              <a:gd name="T7" fmla="*/ 2147483647 h 74"/>
              <a:gd name="T8" fmla="*/ 2147483647 w 41"/>
              <a:gd name="T9" fmla="*/ 0 h 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1"/>
              <a:gd name="T16" fmla="*/ 0 h 74"/>
              <a:gd name="T17" fmla="*/ 41 w 41"/>
              <a:gd name="T18" fmla="*/ 74 h 7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1" h="74">
                <a:moveTo>
                  <a:pt x="37" y="0"/>
                </a:moveTo>
                <a:lnTo>
                  <a:pt x="41" y="50"/>
                </a:lnTo>
                <a:lnTo>
                  <a:pt x="7" y="74"/>
                </a:lnTo>
                <a:lnTo>
                  <a:pt x="0" y="27"/>
                </a:lnTo>
                <a:lnTo>
                  <a:pt x="37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88" name="Freeform 65"/>
          <p:cNvSpPr>
            <a:spLocks/>
          </p:cNvSpPr>
          <p:nvPr/>
        </p:nvSpPr>
        <p:spPr bwMode="auto">
          <a:xfrm>
            <a:off x="6810375" y="2808288"/>
            <a:ext cx="74613" cy="84137"/>
          </a:xfrm>
          <a:custGeom>
            <a:avLst/>
            <a:gdLst>
              <a:gd name="T0" fmla="*/ 2147483647 w 47"/>
              <a:gd name="T1" fmla="*/ 0 h 53"/>
              <a:gd name="T2" fmla="*/ 0 w 47"/>
              <a:gd name="T3" fmla="*/ 2147483647 h 53"/>
              <a:gd name="T4" fmla="*/ 2147483647 w 47"/>
              <a:gd name="T5" fmla="*/ 2147483647 h 53"/>
              <a:gd name="T6" fmla="*/ 2147483647 w 47"/>
              <a:gd name="T7" fmla="*/ 0 h 53"/>
              <a:gd name="T8" fmla="*/ 0 60000 65536"/>
              <a:gd name="T9" fmla="*/ 0 60000 65536"/>
              <a:gd name="T10" fmla="*/ 0 60000 65536"/>
              <a:gd name="T11" fmla="*/ 0 60000 65536"/>
              <a:gd name="T12" fmla="*/ 0 w 47"/>
              <a:gd name="T13" fmla="*/ 0 h 53"/>
              <a:gd name="T14" fmla="*/ 47 w 47"/>
              <a:gd name="T15" fmla="*/ 53 h 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7" h="53">
                <a:moveTo>
                  <a:pt x="47" y="0"/>
                </a:moveTo>
                <a:lnTo>
                  <a:pt x="0" y="24"/>
                </a:lnTo>
                <a:lnTo>
                  <a:pt x="44" y="53"/>
                </a:lnTo>
                <a:lnTo>
                  <a:pt x="47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89" name="Freeform 66"/>
          <p:cNvSpPr>
            <a:spLocks/>
          </p:cNvSpPr>
          <p:nvPr/>
        </p:nvSpPr>
        <p:spPr bwMode="auto">
          <a:xfrm>
            <a:off x="7077075" y="3178175"/>
            <a:ext cx="122238" cy="84138"/>
          </a:xfrm>
          <a:custGeom>
            <a:avLst/>
            <a:gdLst>
              <a:gd name="T0" fmla="*/ 2147483647 w 77"/>
              <a:gd name="T1" fmla="*/ 2147483647 h 53"/>
              <a:gd name="T2" fmla="*/ 2147483647 w 77"/>
              <a:gd name="T3" fmla="*/ 2147483647 h 53"/>
              <a:gd name="T4" fmla="*/ 0 w 77"/>
              <a:gd name="T5" fmla="*/ 2147483647 h 53"/>
              <a:gd name="T6" fmla="*/ 2147483647 w 77"/>
              <a:gd name="T7" fmla="*/ 0 h 53"/>
              <a:gd name="T8" fmla="*/ 2147483647 w 77"/>
              <a:gd name="T9" fmla="*/ 2147483647 h 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7"/>
              <a:gd name="T16" fmla="*/ 0 h 53"/>
              <a:gd name="T17" fmla="*/ 77 w 77"/>
              <a:gd name="T18" fmla="*/ 53 h 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7" h="53">
                <a:moveTo>
                  <a:pt x="77" y="10"/>
                </a:moveTo>
                <a:lnTo>
                  <a:pt x="40" y="50"/>
                </a:lnTo>
                <a:lnTo>
                  <a:pt x="0" y="53"/>
                </a:lnTo>
                <a:lnTo>
                  <a:pt x="43" y="0"/>
                </a:lnTo>
                <a:lnTo>
                  <a:pt x="77" y="1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90" name="Freeform 67"/>
          <p:cNvSpPr>
            <a:spLocks/>
          </p:cNvSpPr>
          <p:nvPr/>
        </p:nvSpPr>
        <p:spPr bwMode="auto">
          <a:xfrm>
            <a:off x="7161213" y="3282950"/>
            <a:ext cx="69850" cy="90488"/>
          </a:xfrm>
          <a:custGeom>
            <a:avLst/>
            <a:gdLst>
              <a:gd name="T0" fmla="*/ 2147483647 w 44"/>
              <a:gd name="T1" fmla="*/ 0 h 57"/>
              <a:gd name="T2" fmla="*/ 2147483647 w 44"/>
              <a:gd name="T3" fmla="*/ 2147483647 h 57"/>
              <a:gd name="T4" fmla="*/ 0 w 44"/>
              <a:gd name="T5" fmla="*/ 2147483647 h 57"/>
              <a:gd name="T6" fmla="*/ 2147483647 w 44"/>
              <a:gd name="T7" fmla="*/ 0 h 57"/>
              <a:gd name="T8" fmla="*/ 0 60000 65536"/>
              <a:gd name="T9" fmla="*/ 0 60000 65536"/>
              <a:gd name="T10" fmla="*/ 0 60000 65536"/>
              <a:gd name="T11" fmla="*/ 0 60000 65536"/>
              <a:gd name="T12" fmla="*/ 0 w 44"/>
              <a:gd name="T13" fmla="*/ 0 h 57"/>
              <a:gd name="T14" fmla="*/ 44 w 44"/>
              <a:gd name="T15" fmla="*/ 57 h 5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4" h="57">
                <a:moveTo>
                  <a:pt x="34" y="0"/>
                </a:moveTo>
                <a:lnTo>
                  <a:pt x="44" y="43"/>
                </a:lnTo>
                <a:lnTo>
                  <a:pt x="0" y="57"/>
                </a:lnTo>
                <a:lnTo>
                  <a:pt x="34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91" name="Freeform 68"/>
          <p:cNvSpPr>
            <a:spLocks/>
          </p:cNvSpPr>
          <p:nvPr/>
        </p:nvSpPr>
        <p:spPr bwMode="auto">
          <a:xfrm>
            <a:off x="6921500" y="3014663"/>
            <a:ext cx="112713" cy="100012"/>
          </a:xfrm>
          <a:custGeom>
            <a:avLst/>
            <a:gdLst>
              <a:gd name="T0" fmla="*/ 2147483647 w 71"/>
              <a:gd name="T1" fmla="*/ 0 h 63"/>
              <a:gd name="T2" fmla="*/ 2147483647 w 71"/>
              <a:gd name="T3" fmla="*/ 2147483647 h 63"/>
              <a:gd name="T4" fmla="*/ 2147483647 w 71"/>
              <a:gd name="T5" fmla="*/ 2147483647 h 63"/>
              <a:gd name="T6" fmla="*/ 2147483647 w 71"/>
              <a:gd name="T7" fmla="*/ 2147483647 h 63"/>
              <a:gd name="T8" fmla="*/ 0 w 71"/>
              <a:gd name="T9" fmla="*/ 2147483647 h 63"/>
              <a:gd name="T10" fmla="*/ 2147483647 w 71"/>
              <a:gd name="T11" fmla="*/ 0 h 6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1"/>
              <a:gd name="T19" fmla="*/ 0 h 63"/>
              <a:gd name="T20" fmla="*/ 71 w 71"/>
              <a:gd name="T21" fmla="*/ 63 h 6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1" h="63">
                <a:moveTo>
                  <a:pt x="64" y="0"/>
                </a:moveTo>
                <a:lnTo>
                  <a:pt x="71" y="36"/>
                </a:lnTo>
                <a:lnTo>
                  <a:pt x="47" y="46"/>
                </a:lnTo>
                <a:lnTo>
                  <a:pt x="37" y="36"/>
                </a:lnTo>
                <a:lnTo>
                  <a:pt x="0" y="63"/>
                </a:lnTo>
                <a:lnTo>
                  <a:pt x="64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92" name="Freeform 69"/>
          <p:cNvSpPr>
            <a:spLocks/>
          </p:cNvSpPr>
          <p:nvPr/>
        </p:nvSpPr>
        <p:spPr bwMode="auto">
          <a:xfrm>
            <a:off x="7204075" y="3509963"/>
            <a:ext cx="101600" cy="74612"/>
          </a:xfrm>
          <a:custGeom>
            <a:avLst/>
            <a:gdLst>
              <a:gd name="T0" fmla="*/ 2147483647 w 64"/>
              <a:gd name="T1" fmla="*/ 2147483647 h 47"/>
              <a:gd name="T2" fmla="*/ 2147483647 w 64"/>
              <a:gd name="T3" fmla="*/ 2147483647 h 47"/>
              <a:gd name="T4" fmla="*/ 0 w 64"/>
              <a:gd name="T5" fmla="*/ 2147483647 h 47"/>
              <a:gd name="T6" fmla="*/ 2147483647 w 64"/>
              <a:gd name="T7" fmla="*/ 0 h 47"/>
              <a:gd name="T8" fmla="*/ 2147483647 w 64"/>
              <a:gd name="T9" fmla="*/ 2147483647 h 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4"/>
              <a:gd name="T16" fmla="*/ 0 h 47"/>
              <a:gd name="T17" fmla="*/ 64 w 64"/>
              <a:gd name="T18" fmla="*/ 47 h 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4" h="47">
                <a:moveTo>
                  <a:pt x="64" y="3"/>
                </a:moveTo>
                <a:lnTo>
                  <a:pt x="37" y="47"/>
                </a:lnTo>
                <a:lnTo>
                  <a:pt x="0" y="47"/>
                </a:lnTo>
                <a:lnTo>
                  <a:pt x="30" y="0"/>
                </a:lnTo>
                <a:lnTo>
                  <a:pt x="64" y="3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93" name="Freeform 70"/>
          <p:cNvSpPr>
            <a:spLocks/>
          </p:cNvSpPr>
          <p:nvPr/>
        </p:nvSpPr>
        <p:spPr bwMode="auto">
          <a:xfrm>
            <a:off x="7683500" y="3468688"/>
            <a:ext cx="85725" cy="46037"/>
          </a:xfrm>
          <a:custGeom>
            <a:avLst/>
            <a:gdLst>
              <a:gd name="T0" fmla="*/ 2147483647 w 54"/>
              <a:gd name="T1" fmla="*/ 0 h 29"/>
              <a:gd name="T2" fmla="*/ 0 w 54"/>
              <a:gd name="T3" fmla="*/ 2147483647 h 29"/>
              <a:gd name="T4" fmla="*/ 2147483647 w 54"/>
              <a:gd name="T5" fmla="*/ 2147483647 h 29"/>
              <a:gd name="T6" fmla="*/ 2147483647 w 54"/>
              <a:gd name="T7" fmla="*/ 2147483647 h 29"/>
              <a:gd name="T8" fmla="*/ 2147483647 w 54"/>
              <a:gd name="T9" fmla="*/ 0 h 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"/>
              <a:gd name="T16" fmla="*/ 0 h 29"/>
              <a:gd name="T17" fmla="*/ 54 w 54"/>
              <a:gd name="T18" fmla="*/ 29 h 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" h="29">
                <a:moveTo>
                  <a:pt x="20" y="0"/>
                </a:moveTo>
                <a:lnTo>
                  <a:pt x="0" y="16"/>
                </a:lnTo>
                <a:lnTo>
                  <a:pt x="30" y="29"/>
                </a:lnTo>
                <a:lnTo>
                  <a:pt x="54" y="6"/>
                </a:lnTo>
                <a:lnTo>
                  <a:pt x="20" y="0"/>
                </a:lnTo>
                <a:close/>
              </a:path>
            </a:pathLst>
          </a:custGeom>
          <a:solidFill>
            <a:srgbClr val="20202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94" name="Freeform 71"/>
          <p:cNvSpPr>
            <a:spLocks/>
          </p:cNvSpPr>
          <p:nvPr/>
        </p:nvSpPr>
        <p:spPr bwMode="auto">
          <a:xfrm>
            <a:off x="7683500" y="3494088"/>
            <a:ext cx="47625" cy="63500"/>
          </a:xfrm>
          <a:custGeom>
            <a:avLst/>
            <a:gdLst>
              <a:gd name="T0" fmla="*/ 0 w 30"/>
              <a:gd name="T1" fmla="*/ 0 h 40"/>
              <a:gd name="T2" fmla="*/ 2147483647 w 30"/>
              <a:gd name="T3" fmla="*/ 2147483647 h 40"/>
              <a:gd name="T4" fmla="*/ 2147483647 w 30"/>
              <a:gd name="T5" fmla="*/ 2147483647 h 40"/>
              <a:gd name="T6" fmla="*/ 0 w 30"/>
              <a:gd name="T7" fmla="*/ 2147483647 h 40"/>
              <a:gd name="T8" fmla="*/ 0 w 30"/>
              <a:gd name="T9" fmla="*/ 0 h 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0"/>
              <a:gd name="T17" fmla="*/ 30 w 30"/>
              <a:gd name="T18" fmla="*/ 40 h 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0">
                <a:moveTo>
                  <a:pt x="0" y="0"/>
                </a:moveTo>
                <a:lnTo>
                  <a:pt x="30" y="13"/>
                </a:lnTo>
                <a:lnTo>
                  <a:pt x="27" y="40"/>
                </a:lnTo>
                <a:lnTo>
                  <a:pt x="0" y="2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95" name="Freeform 72"/>
          <p:cNvSpPr>
            <a:spLocks/>
          </p:cNvSpPr>
          <p:nvPr/>
        </p:nvSpPr>
        <p:spPr bwMode="auto">
          <a:xfrm>
            <a:off x="7726363" y="3478213"/>
            <a:ext cx="53975" cy="79375"/>
          </a:xfrm>
          <a:custGeom>
            <a:avLst/>
            <a:gdLst>
              <a:gd name="T0" fmla="*/ 2147483647 w 34"/>
              <a:gd name="T1" fmla="*/ 0 h 50"/>
              <a:gd name="T2" fmla="*/ 2147483647 w 34"/>
              <a:gd name="T3" fmla="*/ 2147483647 h 50"/>
              <a:gd name="T4" fmla="*/ 2147483647 w 34"/>
              <a:gd name="T5" fmla="*/ 2147483647 h 50"/>
              <a:gd name="T6" fmla="*/ 2147483647 w 34"/>
              <a:gd name="T7" fmla="*/ 2147483647 h 50"/>
              <a:gd name="T8" fmla="*/ 2147483647 w 34"/>
              <a:gd name="T9" fmla="*/ 2147483647 h 50"/>
              <a:gd name="T10" fmla="*/ 0 w 34"/>
              <a:gd name="T11" fmla="*/ 2147483647 h 50"/>
              <a:gd name="T12" fmla="*/ 2147483647 w 34"/>
              <a:gd name="T13" fmla="*/ 2147483647 h 50"/>
              <a:gd name="T14" fmla="*/ 2147483647 w 34"/>
              <a:gd name="T15" fmla="*/ 0 h 5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4"/>
              <a:gd name="T25" fmla="*/ 0 h 50"/>
              <a:gd name="T26" fmla="*/ 34 w 34"/>
              <a:gd name="T27" fmla="*/ 50 h 5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4" h="50">
                <a:moveTo>
                  <a:pt x="27" y="0"/>
                </a:moveTo>
                <a:lnTo>
                  <a:pt x="34" y="13"/>
                </a:lnTo>
                <a:lnTo>
                  <a:pt x="30" y="23"/>
                </a:lnTo>
                <a:lnTo>
                  <a:pt x="34" y="30"/>
                </a:lnTo>
                <a:lnTo>
                  <a:pt x="24" y="43"/>
                </a:lnTo>
                <a:lnTo>
                  <a:pt x="0" y="50"/>
                </a:lnTo>
                <a:lnTo>
                  <a:pt x="3" y="23"/>
                </a:lnTo>
                <a:lnTo>
                  <a:pt x="27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96" name="Freeform 73"/>
          <p:cNvSpPr>
            <a:spLocks/>
          </p:cNvSpPr>
          <p:nvPr/>
        </p:nvSpPr>
        <p:spPr bwMode="auto">
          <a:xfrm>
            <a:off x="5643563" y="3546475"/>
            <a:ext cx="47625" cy="84138"/>
          </a:xfrm>
          <a:custGeom>
            <a:avLst/>
            <a:gdLst>
              <a:gd name="T0" fmla="*/ 2147483647 w 30"/>
              <a:gd name="T1" fmla="*/ 2147483647 h 53"/>
              <a:gd name="T2" fmla="*/ 2147483647 w 30"/>
              <a:gd name="T3" fmla="*/ 2147483647 h 53"/>
              <a:gd name="T4" fmla="*/ 0 w 30"/>
              <a:gd name="T5" fmla="*/ 2147483647 h 53"/>
              <a:gd name="T6" fmla="*/ 2147483647 w 30"/>
              <a:gd name="T7" fmla="*/ 0 h 53"/>
              <a:gd name="T8" fmla="*/ 2147483647 w 30"/>
              <a:gd name="T9" fmla="*/ 2147483647 h 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53"/>
              <a:gd name="T17" fmla="*/ 30 w 30"/>
              <a:gd name="T18" fmla="*/ 53 h 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53">
                <a:moveTo>
                  <a:pt x="30" y="34"/>
                </a:moveTo>
                <a:lnTo>
                  <a:pt x="13" y="53"/>
                </a:lnTo>
                <a:lnTo>
                  <a:pt x="0" y="24"/>
                </a:lnTo>
                <a:lnTo>
                  <a:pt x="24" y="0"/>
                </a:lnTo>
                <a:lnTo>
                  <a:pt x="30" y="34"/>
                </a:lnTo>
                <a:close/>
              </a:path>
            </a:pathLst>
          </a:custGeom>
          <a:solidFill>
            <a:srgbClr val="20202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97" name="Freeform 74"/>
          <p:cNvSpPr>
            <a:spLocks/>
          </p:cNvSpPr>
          <p:nvPr/>
        </p:nvSpPr>
        <p:spPr bwMode="auto">
          <a:xfrm>
            <a:off x="5607050" y="3584575"/>
            <a:ext cx="57150" cy="46038"/>
          </a:xfrm>
          <a:custGeom>
            <a:avLst/>
            <a:gdLst>
              <a:gd name="T0" fmla="*/ 2147483647 w 36"/>
              <a:gd name="T1" fmla="*/ 2147483647 h 29"/>
              <a:gd name="T2" fmla="*/ 2147483647 w 36"/>
              <a:gd name="T3" fmla="*/ 0 h 29"/>
              <a:gd name="T4" fmla="*/ 0 w 36"/>
              <a:gd name="T5" fmla="*/ 2147483647 h 29"/>
              <a:gd name="T6" fmla="*/ 2147483647 w 36"/>
              <a:gd name="T7" fmla="*/ 2147483647 h 29"/>
              <a:gd name="T8" fmla="*/ 2147483647 w 36"/>
              <a:gd name="T9" fmla="*/ 2147483647 h 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6"/>
              <a:gd name="T16" fmla="*/ 0 h 29"/>
              <a:gd name="T17" fmla="*/ 36 w 36"/>
              <a:gd name="T18" fmla="*/ 29 h 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6" h="29">
                <a:moveTo>
                  <a:pt x="36" y="29"/>
                </a:moveTo>
                <a:lnTo>
                  <a:pt x="23" y="0"/>
                </a:lnTo>
                <a:lnTo>
                  <a:pt x="0" y="3"/>
                </a:lnTo>
                <a:lnTo>
                  <a:pt x="13" y="29"/>
                </a:lnTo>
                <a:lnTo>
                  <a:pt x="36" y="2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98" name="Freeform 75"/>
          <p:cNvSpPr>
            <a:spLocks/>
          </p:cNvSpPr>
          <p:nvPr/>
        </p:nvSpPr>
        <p:spPr bwMode="auto">
          <a:xfrm>
            <a:off x="5607050" y="3536950"/>
            <a:ext cx="74613" cy="52388"/>
          </a:xfrm>
          <a:custGeom>
            <a:avLst/>
            <a:gdLst>
              <a:gd name="T0" fmla="*/ 2147483647 w 47"/>
              <a:gd name="T1" fmla="*/ 2147483647 h 33"/>
              <a:gd name="T2" fmla="*/ 2147483647 w 47"/>
              <a:gd name="T3" fmla="*/ 0 h 33"/>
              <a:gd name="T4" fmla="*/ 2147483647 w 47"/>
              <a:gd name="T5" fmla="*/ 2147483647 h 33"/>
              <a:gd name="T6" fmla="*/ 2147483647 w 47"/>
              <a:gd name="T7" fmla="*/ 0 h 33"/>
              <a:gd name="T8" fmla="*/ 2147483647 w 47"/>
              <a:gd name="T9" fmla="*/ 2147483647 h 33"/>
              <a:gd name="T10" fmla="*/ 0 w 47"/>
              <a:gd name="T11" fmla="*/ 2147483647 h 33"/>
              <a:gd name="T12" fmla="*/ 2147483647 w 47"/>
              <a:gd name="T13" fmla="*/ 2147483647 h 33"/>
              <a:gd name="T14" fmla="*/ 2147483647 w 47"/>
              <a:gd name="T15" fmla="*/ 2147483647 h 3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7"/>
              <a:gd name="T25" fmla="*/ 0 h 33"/>
              <a:gd name="T26" fmla="*/ 47 w 47"/>
              <a:gd name="T27" fmla="*/ 33 h 3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7" h="33">
                <a:moveTo>
                  <a:pt x="47" y="6"/>
                </a:moveTo>
                <a:lnTo>
                  <a:pt x="33" y="0"/>
                </a:lnTo>
                <a:lnTo>
                  <a:pt x="23" y="3"/>
                </a:lnTo>
                <a:lnTo>
                  <a:pt x="16" y="0"/>
                </a:lnTo>
                <a:lnTo>
                  <a:pt x="3" y="10"/>
                </a:lnTo>
                <a:lnTo>
                  <a:pt x="0" y="33"/>
                </a:lnTo>
                <a:lnTo>
                  <a:pt x="23" y="33"/>
                </a:lnTo>
                <a:lnTo>
                  <a:pt x="47" y="6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4999" name="Freeform 76"/>
          <p:cNvSpPr>
            <a:spLocks/>
          </p:cNvSpPr>
          <p:nvPr/>
        </p:nvSpPr>
        <p:spPr bwMode="auto">
          <a:xfrm>
            <a:off x="6400800" y="3489325"/>
            <a:ext cx="74613" cy="57150"/>
          </a:xfrm>
          <a:custGeom>
            <a:avLst/>
            <a:gdLst>
              <a:gd name="T0" fmla="*/ 2147483647 w 47"/>
              <a:gd name="T1" fmla="*/ 0 h 36"/>
              <a:gd name="T2" fmla="*/ 0 w 47"/>
              <a:gd name="T3" fmla="*/ 2147483647 h 36"/>
              <a:gd name="T4" fmla="*/ 2147483647 w 47"/>
              <a:gd name="T5" fmla="*/ 2147483647 h 36"/>
              <a:gd name="T6" fmla="*/ 2147483647 w 47"/>
              <a:gd name="T7" fmla="*/ 0 h 36"/>
              <a:gd name="T8" fmla="*/ 0 60000 65536"/>
              <a:gd name="T9" fmla="*/ 0 60000 65536"/>
              <a:gd name="T10" fmla="*/ 0 60000 65536"/>
              <a:gd name="T11" fmla="*/ 0 60000 65536"/>
              <a:gd name="T12" fmla="*/ 0 w 47"/>
              <a:gd name="T13" fmla="*/ 0 h 36"/>
              <a:gd name="T14" fmla="*/ 47 w 47"/>
              <a:gd name="T15" fmla="*/ 36 h 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7" h="36">
                <a:moveTo>
                  <a:pt x="33" y="0"/>
                </a:moveTo>
                <a:lnTo>
                  <a:pt x="0" y="20"/>
                </a:lnTo>
                <a:lnTo>
                  <a:pt x="47" y="36"/>
                </a:lnTo>
                <a:lnTo>
                  <a:pt x="33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5000" name="Freeform 77"/>
          <p:cNvSpPr>
            <a:spLocks/>
          </p:cNvSpPr>
          <p:nvPr/>
        </p:nvSpPr>
        <p:spPr bwMode="auto">
          <a:xfrm>
            <a:off x="6554788" y="2971800"/>
            <a:ext cx="42862" cy="58738"/>
          </a:xfrm>
          <a:custGeom>
            <a:avLst/>
            <a:gdLst>
              <a:gd name="T0" fmla="*/ 2147483647 w 27"/>
              <a:gd name="T1" fmla="*/ 0 h 37"/>
              <a:gd name="T2" fmla="*/ 0 w 27"/>
              <a:gd name="T3" fmla="*/ 2147483647 h 37"/>
              <a:gd name="T4" fmla="*/ 2147483647 w 27"/>
              <a:gd name="T5" fmla="*/ 2147483647 h 37"/>
              <a:gd name="T6" fmla="*/ 2147483647 w 27"/>
              <a:gd name="T7" fmla="*/ 0 h 37"/>
              <a:gd name="T8" fmla="*/ 0 60000 65536"/>
              <a:gd name="T9" fmla="*/ 0 60000 65536"/>
              <a:gd name="T10" fmla="*/ 0 60000 65536"/>
              <a:gd name="T11" fmla="*/ 0 60000 65536"/>
              <a:gd name="T12" fmla="*/ 0 w 27"/>
              <a:gd name="T13" fmla="*/ 0 h 37"/>
              <a:gd name="T14" fmla="*/ 27 w 27"/>
              <a:gd name="T15" fmla="*/ 37 h 3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" h="37">
                <a:moveTo>
                  <a:pt x="27" y="0"/>
                </a:moveTo>
                <a:lnTo>
                  <a:pt x="0" y="30"/>
                </a:lnTo>
                <a:lnTo>
                  <a:pt x="23" y="37"/>
                </a:lnTo>
                <a:lnTo>
                  <a:pt x="27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5001" name="Freeform 78"/>
          <p:cNvSpPr>
            <a:spLocks/>
          </p:cNvSpPr>
          <p:nvPr/>
        </p:nvSpPr>
        <p:spPr bwMode="auto">
          <a:xfrm>
            <a:off x="6735763" y="3246438"/>
            <a:ext cx="79375" cy="68262"/>
          </a:xfrm>
          <a:custGeom>
            <a:avLst/>
            <a:gdLst>
              <a:gd name="T0" fmla="*/ 2147483647 w 50"/>
              <a:gd name="T1" fmla="*/ 2147483647 h 43"/>
              <a:gd name="T2" fmla="*/ 2147483647 w 50"/>
              <a:gd name="T3" fmla="*/ 0 h 43"/>
              <a:gd name="T4" fmla="*/ 0 w 50"/>
              <a:gd name="T5" fmla="*/ 2147483647 h 43"/>
              <a:gd name="T6" fmla="*/ 2147483647 w 50"/>
              <a:gd name="T7" fmla="*/ 2147483647 h 43"/>
              <a:gd name="T8" fmla="*/ 0 60000 65536"/>
              <a:gd name="T9" fmla="*/ 0 60000 65536"/>
              <a:gd name="T10" fmla="*/ 0 60000 65536"/>
              <a:gd name="T11" fmla="*/ 0 60000 65536"/>
              <a:gd name="T12" fmla="*/ 0 w 50"/>
              <a:gd name="T13" fmla="*/ 0 h 43"/>
              <a:gd name="T14" fmla="*/ 50 w 50"/>
              <a:gd name="T15" fmla="*/ 43 h 4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0" h="43">
                <a:moveTo>
                  <a:pt x="50" y="37"/>
                </a:moveTo>
                <a:lnTo>
                  <a:pt x="30" y="0"/>
                </a:lnTo>
                <a:lnTo>
                  <a:pt x="0" y="43"/>
                </a:lnTo>
                <a:lnTo>
                  <a:pt x="50" y="37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5002" name="Freeform 79"/>
          <p:cNvSpPr>
            <a:spLocks/>
          </p:cNvSpPr>
          <p:nvPr/>
        </p:nvSpPr>
        <p:spPr bwMode="auto">
          <a:xfrm>
            <a:off x="6213475" y="3094038"/>
            <a:ext cx="63500" cy="68262"/>
          </a:xfrm>
          <a:custGeom>
            <a:avLst/>
            <a:gdLst>
              <a:gd name="T0" fmla="*/ 2147483647 w 40"/>
              <a:gd name="T1" fmla="*/ 0 h 43"/>
              <a:gd name="T2" fmla="*/ 0 w 40"/>
              <a:gd name="T3" fmla="*/ 2147483647 h 43"/>
              <a:gd name="T4" fmla="*/ 2147483647 w 40"/>
              <a:gd name="T5" fmla="*/ 2147483647 h 43"/>
              <a:gd name="T6" fmla="*/ 2147483647 w 40"/>
              <a:gd name="T7" fmla="*/ 0 h 43"/>
              <a:gd name="T8" fmla="*/ 0 60000 65536"/>
              <a:gd name="T9" fmla="*/ 0 60000 65536"/>
              <a:gd name="T10" fmla="*/ 0 60000 65536"/>
              <a:gd name="T11" fmla="*/ 0 60000 65536"/>
              <a:gd name="T12" fmla="*/ 0 w 40"/>
              <a:gd name="T13" fmla="*/ 0 h 43"/>
              <a:gd name="T14" fmla="*/ 40 w 40"/>
              <a:gd name="T15" fmla="*/ 43 h 4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0" h="43">
                <a:moveTo>
                  <a:pt x="40" y="0"/>
                </a:moveTo>
                <a:lnTo>
                  <a:pt x="0" y="26"/>
                </a:lnTo>
                <a:lnTo>
                  <a:pt x="37" y="43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5003" name="Freeform 80"/>
          <p:cNvSpPr>
            <a:spLocks/>
          </p:cNvSpPr>
          <p:nvPr/>
        </p:nvSpPr>
        <p:spPr bwMode="auto">
          <a:xfrm>
            <a:off x="6292850" y="3346450"/>
            <a:ext cx="58738" cy="74613"/>
          </a:xfrm>
          <a:custGeom>
            <a:avLst/>
            <a:gdLst>
              <a:gd name="T0" fmla="*/ 2147483647 w 37"/>
              <a:gd name="T1" fmla="*/ 0 h 47"/>
              <a:gd name="T2" fmla="*/ 0 w 37"/>
              <a:gd name="T3" fmla="*/ 2147483647 h 47"/>
              <a:gd name="T4" fmla="*/ 2147483647 w 37"/>
              <a:gd name="T5" fmla="*/ 2147483647 h 47"/>
              <a:gd name="T6" fmla="*/ 2147483647 w 37"/>
              <a:gd name="T7" fmla="*/ 2147483647 h 47"/>
              <a:gd name="T8" fmla="*/ 2147483647 w 37"/>
              <a:gd name="T9" fmla="*/ 0 h 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"/>
              <a:gd name="T16" fmla="*/ 0 h 47"/>
              <a:gd name="T17" fmla="*/ 37 w 37"/>
              <a:gd name="T18" fmla="*/ 47 h 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" h="47">
                <a:moveTo>
                  <a:pt x="31" y="0"/>
                </a:moveTo>
                <a:lnTo>
                  <a:pt x="0" y="23"/>
                </a:lnTo>
                <a:lnTo>
                  <a:pt x="10" y="47"/>
                </a:lnTo>
                <a:lnTo>
                  <a:pt x="37" y="37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5004" name="Freeform 81"/>
          <p:cNvSpPr>
            <a:spLocks/>
          </p:cNvSpPr>
          <p:nvPr/>
        </p:nvSpPr>
        <p:spPr bwMode="auto">
          <a:xfrm>
            <a:off x="6102350" y="3468688"/>
            <a:ext cx="74613" cy="115887"/>
          </a:xfrm>
          <a:custGeom>
            <a:avLst/>
            <a:gdLst>
              <a:gd name="T0" fmla="*/ 2147483647 w 47"/>
              <a:gd name="T1" fmla="*/ 2147483647 h 73"/>
              <a:gd name="T2" fmla="*/ 2147483647 w 47"/>
              <a:gd name="T3" fmla="*/ 0 h 73"/>
              <a:gd name="T4" fmla="*/ 2147483647 w 47"/>
              <a:gd name="T5" fmla="*/ 2147483647 h 73"/>
              <a:gd name="T6" fmla="*/ 0 w 47"/>
              <a:gd name="T7" fmla="*/ 2147483647 h 73"/>
              <a:gd name="T8" fmla="*/ 2147483647 w 47"/>
              <a:gd name="T9" fmla="*/ 2147483647 h 7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7"/>
              <a:gd name="T16" fmla="*/ 0 h 73"/>
              <a:gd name="T17" fmla="*/ 47 w 47"/>
              <a:gd name="T18" fmla="*/ 73 h 7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7" h="73">
                <a:moveTo>
                  <a:pt x="10" y="26"/>
                </a:moveTo>
                <a:lnTo>
                  <a:pt x="47" y="0"/>
                </a:lnTo>
                <a:lnTo>
                  <a:pt x="47" y="53"/>
                </a:lnTo>
                <a:lnTo>
                  <a:pt x="0" y="73"/>
                </a:lnTo>
                <a:lnTo>
                  <a:pt x="10" y="2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5005" name="Freeform 82"/>
          <p:cNvSpPr>
            <a:spLocks/>
          </p:cNvSpPr>
          <p:nvPr/>
        </p:nvSpPr>
        <p:spPr bwMode="auto">
          <a:xfrm>
            <a:off x="5894388" y="3257550"/>
            <a:ext cx="74612" cy="52388"/>
          </a:xfrm>
          <a:custGeom>
            <a:avLst/>
            <a:gdLst>
              <a:gd name="T0" fmla="*/ 2147483647 w 47"/>
              <a:gd name="T1" fmla="*/ 0 h 33"/>
              <a:gd name="T2" fmla="*/ 0 w 47"/>
              <a:gd name="T3" fmla="*/ 2147483647 h 33"/>
              <a:gd name="T4" fmla="*/ 2147483647 w 47"/>
              <a:gd name="T5" fmla="*/ 2147483647 h 33"/>
              <a:gd name="T6" fmla="*/ 2147483647 w 47"/>
              <a:gd name="T7" fmla="*/ 0 h 33"/>
              <a:gd name="T8" fmla="*/ 0 60000 65536"/>
              <a:gd name="T9" fmla="*/ 0 60000 65536"/>
              <a:gd name="T10" fmla="*/ 0 60000 65536"/>
              <a:gd name="T11" fmla="*/ 0 60000 65536"/>
              <a:gd name="T12" fmla="*/ 0 w 47"/>
              <a:gd name="T13" fmla="*/ 0 h 33"/>
              <a:gd name="T14" fmla="*/ 47 w 47"/>
              <a:gd name="T15" fmla="*/ 33 h 3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7" h="33">
                <a:moveTo>
                  <a:pt x="47" y="0"/>
                </a:moveTo>
                <a:lnTo>
                  <a:pt x="0" y="6"/>
                </a:lnTo>
                <a:lnTo>
                  <a:pt x="10" y="33"/>
                </a:lnTo>
                <a:lnTo>
                  <a:pt x="4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5006" name="Freeform 83"/>
          <p:cNvSpPr>
            <a:spLocks/>
          </p:cNvSpPr>
          <p:nvPr/>
        </p:nvSpPr>
        <p:spPr bwMode="auto">
          <a:xfrm>
            <a:off x="6292850" y="2687638"/>
            <a:ext cx="101600" cy="104775"/>
          </a:xfrm>
          <a:custGeom>
            <a:avLst/>
            <a:gdLst>
              <a:gd name="T0" fmla="*/ 0 w 64"/>
              <a:gd name="T1" fmla="*/ 2147483647 h 66"/>
              <a:gd name="T2" fmla="*/ 2147483647 w 64"/>
              <a:gd name="T3" fmla="*/ 2147483647 h 66"/>
              <a:gd name="T4" fmla="*/ 2147483647 w 64"/>
              <a:gd name="T5" fmla="*/ 0 h 66"/>
              <a:gd name="T6" fmla="*/ 2147483647 w 64"/>
              <a:gd name="T7" fmla="*/ 2147483647 h 66"/>
              <a:gd name="T8" fmla="*/ 0 w 64"/>
              <a:gd name="T9" fmla="*/ 2147483647 h 6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4"/>
              <a:gd name="T16" fmla="*/ 0 h 66"/>
              <a:gd name="T17" fmla="*/ 64 w 64"/>
              <a:gd name="T18" fmla="*/ 66 h 6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4" h="66">
                <a:moveTo>
                  <a:pt x="0" y="66"/>
                </a:moveTo>
                <a:lnTo>
                  <a:pt x="21" y="20"/>
                </a:lnTo>
                <a:lnTo>
                  <a:pt x="64" y="0"/>
                </a:lnTo>
                <a:lnTo>
                  <a:pt x="47" y="53"/>
                </a:lnTo>
                <a:lnTo>
                  <a:pt x="0" y="66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5007" name="Freeform 84"/>
          <p:cNvSpPr>
            <a:spLocks/>
          </p:cNvSpPr>
          <p:nvPr/>
        </p:nvSpPr>
        <p:spPr bwMode="auto">
          <a:xfrm>
            <a:off x="6122988" y="2887663"/>
            <a:ext cx="79375" cy="84137"/>
          </a:xfrm>
          <a:custGeom>
            <a:avLst/>
            <a:gdLst>
              <a:gd name="T0" fmla="*/ 2147483647 w 50"/>
              <a:gd name="T1" fmla="*/ 0 h 53"/>
              <a:gd name="T2" fmla="*/ 0 w 50"/>
              <a:gd name="T3" fmla="*/ 2147483647 h 53"/>
              <a:gd name="T4" fmla="*/ 2147483647 w 50"/>
              <a:gd name="T5" fmla="*/ 2147483647 h 53"/>
              <a:gd name="T6" fmla="*/ 2147483647 w 50"/>
              <a:gd name="T7" fmla="*/ 0 h 53"/>
              <a:gd name="T8" fmla="*/ 0 60000 65536"/>
              <a:gd name="T9" fmla="*/ 0 60000 65536"/>
              <a:gd name="T10" fmla="*/ 0 60000 65536"/>
              <a:gd name="T11" fmla="*/ 0 60000 65536"/>
              <a:gd name="T12" fmla="*/ 0 w 50"/>
              <a:gd name="T13" fmla="*/ 0 h 53"/>
              <a:gd name="T14" fmla="*/ 50 w 50"/>
              <a:gd name="T15" fmla="*/ 53 h 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0" h="53">
                <a:moveTo>
                  <a:pt x="44" y="0"/>
                </a:moveTo>
                <a:lnTo>
                  <a:pt x="0" y="53"/>
                </a:lnTo>
                <a:lnTo>
                  <a:pt x="50" y="37"/>
                </a:lnTo>
                <a:lnTo>
                  <a:pt x="44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5008" name="Freeform 85"/>
          <p:cNvSpPr>
            <a:spLocks/>
          </p:cNvSpPr>
          <p:nvPr/>
        </p:nvSpPr>
        <p:spPr bwMode="auto">
          <a:xfrm>
            <a:off x="5722938" y="3167063"/>
            <a:ext cx="85725" cy="115887"/>
          </a:xfrm>
          <a:custGeom>
            <a:avLst/>
            <a:gdLst>
              <a:gd name="T0" fmla="*/ 2147483647 w 54"/>
              <a:gd name="T1" fmla="*/ 2147483647 h 73"/>
              <a:gd name="T2" fmla="*/ 0 w 54"/>
              <a:gd name="T3" fmla="*/ 2147483647 h 73"/>
              <a:gd name="T4" fmla="*/ 2147483647 w 54"/>
              <a:gd name="T5" fmla="*/ 0 h 73"/>
              <a:gd name="T6" fmla="*/ 2147483647 w 54"/>
              <a:gd name="T7" fmla="*/ 2147483647 h 73"/>
              <a:gd name="T8" fmla="*/ 2147483647 w 54"/>
              <a:gd name="T9" fmla="*/ 2147483647 h 73"/>
              <a:gd name="T10" fmla="*/ 2147483647 w 54"/>
              <a:gd name="T11" fmla="*/ 2147483647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4"/>
              <a:gd name="T19" fmla="*/ 0 h 73"/>
              <a:gd name="T20" fmla="*/ 54 w 54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4" h="73">
                <a:moveTo>
                  <a:pt x="7" y="73"/>
                </a:moveTo>
                <a:lnTo>
                  <a:pt x="0" y="23"/>
                </a:lnTo>
                <a:lnTo>
                  <a:pt x="41" y="0"/>
                </a:lnTo>
                <a:lnTo>
                  <a:pt x="54" y="50"/>
                </a:lnTo>
                <a:lnTo>
                  <a:pt x="27" y="53"/>
                </a:lnTo>
                <a:lnTo>
                  <a:pt x="7" y="73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5009" name="Freeform 86"/>
          <p:cNvSpPr>
            <a:spLocks/>
          </p:cNvSpPr>
          <p:nvPr/>
        </p:nvSpPr>
        <p:spPr bwMode="auto">
          <a:xfrm>
            <a:off x="5903913" y="3046413"/>
            <a:ext cx="112712" cy="47625"/>
          </a:xfrm>
          <a:custGeom>
            <a:avLst/>
            <a:gdLst>
              <a:gd name="T0" fmla="*/ 0 w 71"/>
              <a:gd name="T1" fmla="*/ 2147483647 h 30"/>
              <a:gd name="T2" fmla="*/ 2147483647 w 71"/>
              <a:gd name="T3" fmla="*/ 0 h 30"/>
              <a:gd name="T4" fmla="*/ 2147483647 w 71"/>
              <a:gd name="T5" fmla="*/ 2147483647 h 30"/>
              <a:gd name="T6" fmla="*/ 2147483647 w 71"/>
              <a:gd name="T7" fmla="*/ 2147483647 h 30"/>
              <a:gd name="T8" fmla="*/ 0 w 71"/>
              <a:gd name="T9" fmla="*/ 214748364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1"/>
              <a:gd name="T16" fmla="*/ 0 h 30"/>
              <a:gd name="T17" fmla="*/ 71 w 71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1" h="30">
                <a:moveTo>
                  <a:pt x="0" y="23"/>
                </a:moveTo>
                <a:lnTo>
                  <a:pt x="17" y="0"/>
                </a:lnTo>
                <a:lnTo>
                  <a:pt x="71" y="6"/>
                </a:lnTo>
                <a:lnTo>
                  <a:pt x="54" y="30"/>
                </a:lnTo>
                <a:lnTo>
                  <a:pt x="0" y="23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5010" name="Freeform 87"/>
          <p:cNvSpPr>
            <a:spLocks/>
          </p:cNvSpPr>
          <p:nvPr/>
        </p:nvSpPr>
        <p:spPr bwMode="auto">
          <a:xfrm>
            <a:off x="5553075" y="3430588"/>
            <a:ext cx="85725" cy="63500"/>
          </a:xfrm>
          <a:custGeom>
            <a:avLst/>
            <a:gdLst>
              <a:gd name="T0" fmla="*/ 2147483647 w 54"/>
              <a:gd name="T1" fmla="*/ 0 h 40"/>
              <a:gd name="T2" fmla="*/ 0 w 54"/>
              <a:gd name="T3" fmla="*/ 2147483647 h 40"/>
              <a:gd name="T4" fmla="*/ 2147483647 w 54"/>
              <a:gd name="T5" fmla="*/ 2147483647 h 40"/>
              <a:gd name="T6" fmla="*/ 2147483647 w 54"/>
              <a:gd name="T7" fmla="*/ 0 h 40"/>
              <a:gd name="T8" fmla="*/ 0 60000 65536"/>
              <a:gd name="T9" fmla="*/ 0 60000 65536"/>
              <a:gd name="T10" fmla="*/ 0 60000 65536"/>
              <a:gd name="T11" fmla="*/ 0 60000 65536"/>
              <a:gd name="T12" fmla="*/ 0 w 54"/>
              <a:gd name="T13" fmla="*/ 0 h 40"/>
              <a:gd name="T14" fmla="*/ 54 w 54"/>
              <a:gd name="T15" fmla="*/ 40 h 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4" h="40">
                <a:moveTo>
                  <a:pt x="44" y="0"/>
                </a:moveTo>
                <a:lnTo>
                  <a:pt x="0" y="40"/>
                </a:lnTo>
                <a:lnTo>
                  <a:pt x="54" y="40"/>
                </a:lnTo>
                <a:lnTo>
                  <a:pt x="44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5011" name="Freeform 88"/>
          <p:cNvSpPr>
            <a:spLocks/>
          </p:cNvSpPr>
          <p:nvPr/>
        </p:nvSpPr>
        <p:spPr bwMode="auto">
          <a:xfrm>
            <a:off x="6581775" y="2519363"/>
            <a:ext cx="31750" cy="73025"/>
          </a:xfrm>
          <a:custGeom>
            <a:avLst/>
            <a:gdLst>
              <a:gd name="T0" fmla="*/ 2147483647 w 20"/>
              <a:gd name="T1" fmla="*/ 0 h 46"/>
              <a:gd name="T2" fmla="*/ 2147483647 w 20"/>
              <a:gd name="T3" fmla="*/ 2147483647 h 46"/>
              <a:gd name="T4" fmla="*/ 2147483647 w 20"/>
              <a:gd name="T5" fmla="*/ 2147483647 h 46"/>
              <a:gd name="T6" fmla="*/ 0 w 20"/>
              <a:gd name="T7" fmla="*/ 2147483647 h 46"/>
              <a:gd name="T8" fmla="*/ 2147483647 w 20"/>
              <a:gd name="T9" fmla="*/ 0 h 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"/>
              <a:gd name="T16" fmla="*/ 0 h 46"/>
              <a:gd name="T17" fmla="*/ 20 w 20"/>
              <a:gd name="T18" fmla="*/ 46 h 4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" h="46">
                <a:moveTo>
                  <a:pt x="6" y="0"/>
                </a:moveTo>
                <a:lnTo>
                  <a:pt x="20" y="29"/>
                </a:lnTo>
                <a:lnTo>
                  <a:pt x="3" y="46"/>
                </a:lnTo>
                <a:lnTo>
                  <a:pt x="0" y="20"/>
                </a:lnTo>
                <a:lnTo>
                  <a:pt x="6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5012" name="Freeform 89"/>
          <p:cNvSpPr>
            <a:spLocks/>
          </p:cNvSpPr>
          <p:nvPr/>
        </p:nvSpPr>
        <p:spPr bwMode="auto">
          <a:xfrm>
            <a:off x="7561263" y="3562350"/>
            <a:ext cx="53975" cy="84138"/>
          </a:xfrm>
          <a:custGeom>
            <a:avLst/>
            <a:gdLst>
              <a:gd name="T0" fmla="*/ 0 w 34"/>
              <a:gd name="T1" fmla="*/ 2147483647 h 53"/>
              <a:gd name="T2" fmla="*/ 2147483647 w 34"/>
              <a:gd name="T3" fmla="*/ 2147483647 h 53"/>
              <a:gd name="T4" fmla="*/ 2147483647 w 34"/>
              <a:gd name="T5" fmla="*/ 2147483647 h 53"/>
              <a:gd name="T6" fmla="*/ 2147483647 w 34"/>
              <a:gd name="T7" fmla="*/ 0 h 53"/>
              <a:gd name="T8" fmla="*/ 0 w 34"/>
              <a:gd name="T9" fmla="*/ 2147483647 h 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"/>
              <a:gd name="T16" fmla="*/ 0 h 53"/>
              <a:gd name="T17" fmla="*/ 34 w 34"/>
              <a:gd name="T18" fmla="*/ 53 h 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" h="53">
                <a:moveTo>
                  <a:pt x="0" y="34"/>
                </a:moveTo>
                <a:lnTo>
                  <a:pt x="17" y="53"/>
                </a:lnTo>
                <a:lnTo>
                  <a:pt x="34" y="27"/>
                </a:lnTo>
                <a:lnTo>
                  <a:pt x="7" y="0"/>
                </a:lnTo>
                <a:lnTo>
                  <a:pt x="0" y="3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5013" name="Freeform 90"/>
          <p:cNvSpPr>
            <a:spLocks/>
          </p:cNvSpPr>
          <p:nvPr/>
        </p:nvSpPr>
        <p:spPr bwMode="auto">
          <a:xfrm>
            <a:off x="7588250" y="3600450"/>
            <a:ext cx="63500" cy="46038"/>
          </a:xfrm>
          <a:custGeom>
            <a:avLst/>
            <a:gdLst>
              <a:gd name="T0" fmla="*/ 0 w 40"/>
              <a:gd name="T1" fmla="*/ 2147483647 h 29"/>
              <a:gd name="T2" fmla="*/ 2147483647 w 40"/>
              <a:gd name="T3" fmla="*/ 0 h 29"/>
              <a:gd name="T4" fmla="*/ 2147483647 w 40"/>
              <a:gd name="T5" fmla="*/ 2147483647 h 29"/>
              <a:gd name="T6" fmla="*/ 2147483647 w 40"/>
              <a:gd name="T7" fmla="*/ 2147483647 h 29"/>
              <a:gd name="T8" fmla="*/ 0 w 40"/>
              <a:gd name="T9" fmla="*/ 2147483647 h 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"/>
              <a:gd name="T16" fmla="*/ 0 h 29"/>
              <a:gd name="T17" fmla="*/ 40 w 40"/>
              <a:gd name="T18" fmla="*/ 29 h 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" h="29">
                <a:moveTo>
                  <a:pt x="0" y="29"/>
                </a:moveTo>
                <a:lnTo>
                  <a:pt x="13" y="0"/>
                </a:lnTo>
                <a:lnTo>
                  <a:pt x="40" y="3"/>
                </a:lnTo>
                <a:lnTo>
                  <a:pt x="27" y="29"/>
                </a:lnTo>
                <a:lnTo>
                  <a:pt x="0" y="2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5014" name="Freeform 91"/>
          <p:cNvSpPr>
            <a:spLocks/>
          </p:cNvSpPr>
          <p:nvPr/>
        </p:nvSpPr>
        <p:spPr bwMode="auto">
          <a:xfrm>
            <a:off x="7572375" y="3557588"/>
            <a:ext cx="79375" cy="47625"/>
          </a:xfrm>
          <a:custGeom>
            <a:avLst/>
            <a:gdLst>
              <a:gd name="T0" fmla="*/ 0 w 50"/>
              <a:gd name="T1" fmla="*/ 2147483647 h 30"/>
              <a:gd name="T2" fmla="*/ 2147483647 w 50"/>
              <a:gd name="T3" fmla="*/ 0 h 30"/>
              <a:gd name="T4" fmla="*/ 2147483647 w 50"/>
              <a:gd name="T5" fmla="*/ 0 h 30"/>
              <a:gd name="T6" fmla="*/ 2147483647 w 50"/>
              <a:gd name="T7" fmla="*/ 0 h 30"/>
              <a:gd name="T8" fmla="*/ 2147483647 w 50"/>
              <a:gd name="T9" fmla="*/ 2147483647 h 30"/>
              <a:gd name="T10" fmla="*/ 2147483647 w 50"/>
              <a:gd name="T11" fmla="*/ 2147483647 h 30"/>
              <a:gd name="T12" fmla="*/ 2147483647 w 50"/>
              <a:gd name="T13" fmla="*/ 2147483647 h 30"/>
              <a:gd name="T14" fmla="*/ 0 w 50"/>
              <a:gd name="T15" fmla="*/ 2147483647 h 3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0"/>
              <a:gd name="T25" fmla="*/ 0 h 30"/>
              <a:gd name="T26" fmla="*/ 50 w 50"/>
              <a:gd name="T27" fmla="*/ 30 h 3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0" h="30">
                <a:moveTo>
                  <a:pt x="0" y="3"/>
                </a:moveTo>
                <a:lnTo>
                  <a:pt x="17" y="0"/>
                </a:lnTo>
                <a:lnTo>
                  <a:pt x="27" y="0"/>
                </a:lnTo>
                <a:lnTo>
                  <a:pt x="33" y="0"/>
                </a:lnTo>
                <a:lnTo>
                  <a:pt x="43" y="10"/>
                </a:lnTo>
                <a:lnTo>
                  <a:pt x="50" y="30"/>
                </a:lnTo>
                <a:lnTo>
                  <a:pt x="23" y="30"/>
                </a:lnTo>
                <a:lnTo>
                  <a:pt x="0" y="3"/>
                </a:lnTo>
                <a:close/>
              </a:path>
            </a:pathLst>
          </a:custGeom>
          <a:solidFill>
            <a:srgbClr val="20202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5015" name="Rectangle 92"/>
          <p:cNvSpPr>
            <a:spLocks noChangeArrowheads="1"/>
          </p:cNvSpPr>
          <p:nvPr/>
        </p:nvSpPr>
        <p:spPr bwMode="auto">
          <a:xfrm>
            <a:off x="1118061" y="4168776"/>
            <a:ext cx="2133600" cy="178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strike="noStrike" kern="1200" cap="none" spc="0" normalizeH="0" baseline="0" noProof="0" dirty="0">
                <a:ln>
                  <a:noFill/>
                </a:ln>
                <a:solidFill>
                  <a:srgbClr val="945200"/>
                </a:solidFill>
                <a:effectLst/>
                <a:uLnTx/>
                <a:uFillTx/>
                <a:latin typeface="Gill Sans MT" panose="020B0502020104020203" pitchFamily="34" charset="77"/>
                <a:ea typeface="ヒラギノ角ゴ Pro W3" charset="-128"/>
              </a:rPr>
              <a:t>Brush/Leaves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5200"/>
                </a:solidFill>
                <a:effectLst/>
                <a:uLnTx/>
                <a:uFillTx/>
                <a:latin typeface="Gill Sans MT" panose="020B0502020104020203" pitchFamily="34" charset="77"/>
                <a:ea typeface="ヒラギノ角ゴ Pro W3" charset="-128"/>
              </a:rPr>
              <a:t>Low 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5200"/>
                </a:solidFill>
                <a:effectLst/>
                <a:uLnTx/>
                <a:uFillTx/>
                <a:latin typeface="Gill Sans MT" panose="020B0502020104020203" pitchFamily="34" charset="77"/>
                <a:ea typeface="ヒラギノ角ゴ Pro W3" charset="-128"/>
              </a:rPr>
              <a:t>Dry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5200"/>
                </a:solidFill>
                <a:effectLst/>
                <a:uLnTx/>
                <a:uFillTx/>
                <a:latin typeface="Gill Sans MT" panose="020B0502020104020203" pitchFamily="34" charset="77"/>
                <a:ea typeface="ヒラギノ角ゴ Pro W3" charset="-128"/>
              </a:rPr>
              <a:t>Bulky</a:t>
            </a:r>
          </a:p>
        </p:txBody>
      </p:sp>
      <p:grpSp>
        <p:nvGrpSpPr>
          <p:cNvPr id="125016" name="Group 93"/>
          <p:cNvGrpSpPr>
            <a:grpSpLocks/>
          </p:cNvGrpSpPr>
          <p:nvPr/>
        </p:nvGrpSpPr>
        <p:grpSpPr bwMode="auto">
          <a:xfrm>
            <a:off x="2263775" y="2428875"/>
            <a:ext cx="2141538" cy="1223963"/>
            <a:chOff x="1164" y="2655"/>
            <a:chExt cx="1349" cy="771"/>
          </a:xfrm>
        </p:grpSpPr>
        <p:sp>
          <p:nvSpPr>
            <p:cNvPr id="125057" name="Freeform 94"/>
            <p:cNvSpPr>
              <a:spLocks/>
            </p:cNvSpPr>
            <p:nvPr/>
          </p:nvSpPr>
          <p:spPr bwMode="auto">
            <a:xfrm>
              <a:off x="1164" y="2655"/>
              <a:ext cx="1349" cy="771"/>
            </a:xfrm>
            <a:custGeom>
              <a:avLst/>
              <a:gdLst>
                <a:gd name="T0" fmla="*/ 698 w 1349"/>
                <a:gd name="T1" fmla="*/ 23 h 771"/>
                <a:gd name="T2" fmla="*/ 654 w 1349"/>
                <a:gd name="T3" fmla="*/ 27 h 771"/>
                <a:gd name="T4" fmla="*/ 648 w 1349"/>
                <a:gd name="T5" fmla="*/ 73 h 771"/>
                <a:gd name="T6" fmla="*/ 544 w 1349"/>
                <a:gd name="T7" fmla="*/ 106 h 771"/>
                <a:gd name="T8" fmla="*/ 487 w 1349"/>
                <a:gd name="T9" fmla="*/ 153 h 771"/>
                <a:gd name="T10" fmla="*/ 419 w 1349"/>
                <a:gd name="T11" fmla="*/ 213 h 771"/>
                <a:gd name="T12" fmla="*/ 403 w 1349"/>
                <a:gd name="T13" fmla="*/ 259 h 771"/>
                <a:gd name="T14" fmla="*/ 329 w 1349"/>
                <a:gd name="T15" fmla="*/ 309 h 771"/>
                <a:gd name="T16" fmla="*/ 238 w 1349"/>
                <a:gd name="T17" fmla="*/ 362 h 771"/>
                <a:gd name="T18" fmla="*/ 181 w 1349"/>
                <a:gd name="T19" fmla="*/ 412 h 771"/>
                <a:gd name="T20" fmla="*/ 144 w 1349"/>
                <a:gd name="T21" fmla="*/ 435 h 771"/>
                <a:gd name="T22" fmla="*/ 114 w 1349"/>
                <a:gd name="T23" fmla="*/ 512 h 771"/>
                <a:gd name="T24" fmla="*/ 30 w 1349"/>
                <a:gd name="T25" fmla="*/ 565 h 771"/>
                <a:gd name="T26" fmla="*/ 47 w 1349"/>
                <a:gd name="T27" fmla="*/ 601 h 771"/>
                <a:gd name="T28" fmla="*/ 57 w 1349"/>
                <a:gd name="T29" fmla="*/ 641 h 771"/>
                <a:gd name="T30" fmla="*/ 104 w 1349"/>
                <a:gd name="T31" fmla="*/ 648 h 771"/>
                <a:gd name="T32" fmla="*/ 144 w 1349"/>
                <a:gd name="T33" fmla="*/ 654 h 771"/>
                <a:gd name="T34" fmla="*/ 221 w 1349"/>
                <a:gd name="T35" fmla="*/ 671 h 771"/>
                <a:gd name="T36" fmla="*/ 282 w 1349"/>
                <a:gd name="T37" fmla="*/ 698 h 771"/>
                <a:gd name="T38" fmla="*/ 349 w 1349"/>
                <a:gd name="T39" fmla="*/ 727 h 771"/>
                <a:gd name="T40" fmla="*/ 430 w 1349"/>
                <a:gd name="T41" fmla="*/ 727 h 771"/>
                <a:gd name="T42" fmla="*/ 490 w 1349"/>
                <a:gd name="T43" fmla="*/ 744 h 771"/>
                <a:gd name="T44" fmla="*/ 554 w 1349"/>
                <a:gd name="T45" fmla="*/ 751 h 771"/>
                <a:gd name="T46" fmla="*/ 638 w 1349"/>
                <a:gd name="T47" fmla="*/ 771 h 771"/>
                <a:gd name="T48" fmla="*/ 772 w 1349"/>
                <a:gd name="T49" fmla="*/ 764 h 771"/>
                <a:gd name="T50" fmla="*/ 825 w 1349"/>
                <a:gd name="T51" fmla="*/ 741 h 771"/>
                <a:gd name="T52" fmla="*/ 879 w 1349"/>
                <a:gd name="T53" fmla="*/ 721 h 771"/>
                <a:gd name="T54" fmla="*/ 956 w 1349"/>
                <a:gd name="T55" fmla="*/ 698 h 771"/>
                <a:gd name="T56" fmla="*/ 1030 w 1349"/>
                <a:gd name="T57" fmla="*/ 701 h 771"/>
                <a:gd name="T58" fmla="*/ 1138 w 1349"/>
                <a:gd name="T59" fmla="*/ 711 h 771"/>
                <a:gd name="T60" fmla="*/ 1208 w 1349"/>
                <a:gd name="T61" fmla="*/ 638 h 771"/>
                <a:gd name="T62" fmla="*/ 1319 w 1349"/>
                <a:gd name="T63" fmla="*/ 628 h 771"/>
                <a:gd name="T64" fmla="*/ 1349 w 1349"/>
                <a:gd name="T65" fmla="*/ 575 h 771"/>
                <a:gd name="T66" fmla="*/ 1289 w 1349"/>
                <a:gd name="T67" fmla="*/ 512 h 771"/>
                <a:gd name="T68" fmla="*/ 1242 w 1349"/>
                <a:gd name="T69" fmla="*/ 478 h 771"/>
                <a:gd name="T70" fmla="*/ 1188 w 1349"/>
                <a:gd name="T71" fmla="*/ 458 h 771"/>
                <a:gd name="T72" fmla="*/ 1164 w 1349"/>
                <a:gd name="T73" fmla="*/ 392 h 771"/>
                <a:gd name="T74" fmla="*/ 1124 w 1349"/>
                <a:gd name="T75" fmla="*/ 302 h 771"/>
                <a:gd name="T76" fmla="*/ 1037 w 1349"/>
                <a:gd name="T77" fmla="*/ 246 h 771"/>
                <a:gd name="T78" fmla="*/ 953 w 1349"/>
                <a:gd name="T79" fmla="*/ 226 h 771"/>
                <a:gd name="T80" fmla="*/ 909 w 1349"/>
                <a:gd name="T81" fmla="*/ 186 h 771"/>
                <a:gd name="T82" fmla="*/ 856 w 1349"/>
                <a:gd name="T83" fmla="*/ 146 h 771"/>
                <a:gd name="T84" fmla="*/ 815 w 1349"/>
                <a:gd name="T85" fmla="*/ 96 h 771"/>
                <a:gd name="T86" fmla="*/ 782 w 1349"/>
                <a:gd name="T87" fmla="*/ 56 h 77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349"/>
                <a:gd name="T133" fmla="*/ 0 h 771"/>
                <a:gd name="T134" fmla="*/ 1349 w 1349"/>
                <a:gd name="T135" fmla="*/ 771 h 77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349" h="771">
                  <a:moveTo>
                    <a:pt x="748" y="0"/>
                  </a:moveTo>
                  <a:lnTo>
                    <a:pt x="698" y="23"/>
                  </a:lnTo>
                  <a:lnTo>
                    <a:pt x="685" y="3"/>
                  </a:lnTo>
                  <a:lnTo>
                    <a:pt x="654" y="27"/>
                  </a:lnTo>
                  <a:lnTo>
                    <a:pt x="668" y="56"/>
                  </a:lnTo>
                  <a:lnTo>
                    <a:pt x="648" y="73"/>
                  </a:lnTo>
                  <a:lnTo>
                    <a:pt x="614" y="56"/>
                  </a:lnTo>
                  <a:lnTo>
                    <a:pt x="544" y="106"/>
                  </a:lnTo>
                  <a:lnTo>
                    <a:pt x="530" y="133"/>
                  </a:lnTo>
                  <a:lnTo>
                    <a:pt x="487" y="153"/>
                  </a:lnTo>
                  <a:lnTo>
                    <a:pt x="466" y="199"/>
                  </a:lnTo>
                  <a:lnTo>
                    <a:pt x="419" y="213"/>
                  </a:lnTo>
                  <a:lnTo>
                    <a:pt x="433" y="256"/>
                  </a:lnTo>
                  <a:lnTo>
                    <a:pt x="403" y="259"/>
                  </a:lnTo>
                  <a:lnTo>
                    <a:pt x="359" y="309"/>
                  </a:lnTo>
                  <a:lnTo>
                    <a:pt x="329" y="309"/>
                  </a:lnTo>
                  <a:lnTo>
                    <a:pt x="289" y="365"/>
                  </a:lnTo>
                  <a:lnTo>
                    <a:pt x="238" y="362"/>
                  </a:lnTo>
                  <a:lnTo>
                    <a:pt x="221" y="385"/>
                  </a:lnTo>
                  <a:lnTo>
                    <a:pt x="181" y="412"/>
                  </a:lnTo>
                  <a:lnTo>
                    <a:pt x="181" y="435"/>
                  </a:lnTo>
                  <a:lnTo>
                    <a:pt x="144" y="435"/>
                  </a:lnTo>
                  <a:lnTo>
                    <a:pt x="111" y="462"/>
                  </a:lnTo>
                  <a:lnTo>
                    <a:pt x="114" y="512"/>
                  </a:lnTo>
                  <a:lnTo>
                    <a:pt x="64" y="525"/>
                  </a:lnTo>
                  <a:lnTo>
                    <a:pt x="30" y="565"/>
                  </a:lnTo>
                  <a:lnTo>
                    <a:pt x="20" y="591"/>
                  </a:lnTo>
                  <a:lnTo>
                    <a:pt x="47" y="601"/>
                  </a:lnTo>
                  <a:lnTo>
                    <a:pt x="0" y="641"/>
                  </a:lnTo>
                  <a:lnTo>
                    <a:pt x="57" y="641"/>
                  </a:lnTo>
                  <a:lnTo>
                    <a:pt x="57" y="664"/>
                  </a:lnTo>
                  <a:lnTo>
                    <a:pt x="104" y="648"/>
                  </a:lnTo>
                  <a:lnTo>
                    <a:pt x="117" y="671"/>
                  </a:lnTo>
                  <a:lnTo>
                    <a:pt x="144" y="654"/>
                  </a:lnTo>
                  <a:lnTo>
                    <a:pt x="141" y="678"/>
                  </a:lnTo>
                  <a:lnTo>
                    <a:pt x="221" y="671"/>
                  </a:lnTo>
                  <a:lnTo>
                    <a:pt x="228" y="698"/>
                  </a:lnTo>
                  <a:lnTo>
                    <a:pt x="282" y="698"/>
                  </a:lnTo>
                  <a:lnTo>
                    <a:pt x="292" y="714"/>
                  </a:lnTo>
                  <a:lnTo>
                    <a:pt x="349" y="727"/>
                  </a:lnTo>
                  <a:lnTo>
                    <a:pt x="406" y="704"/>
                  </a:lnTo>
                  <a:lnTo>
                    <a:pt x="430" y="727"/>
                  </a:lnTo>
                  <a:lnTo>
                    <a:pt x="483" y="708"/>
                  </a:lnTo>
                  <a:lnTo>
                    <a:pt x="490" y="744"/>
                  </a:lnTo>
                  <a:lnTo>
                    <a:pt x="544" y="734"/>
                  </a:lnTo>
                  <a:lnTo>
                    <a:pt x="554" y="751"/>
                  </a:lnTo>
                  <a:lnTo>
                    <a:pt x="621" y="741"/>
                  </a:lnTo>
                  <a:lnTo>
                    <a:pt x="638" y="771"/>
                  </a:lnTo>
                  <a:lnTo>
                    <a:pt x="695" y="751"/>
                  </a:lnTo>
                  <a:lnTo>
                    <a:pt x="772" y="764"/>
                  </a:lnTo>
                  <a:lnTo>
                    <a:pt x="799" y="744"/>
                  </a:lnTo>
                  <a:lnTo>
                    <a:pt x="825" y="741"/>
                  </a:lnTo>
                  <a:lnTo>
                    <a:pt x="832" y="694"/>
                  </a:lnTo>
                  <a:lnTo>
                    <a:pt x="879" y="721"/>
                  </a:lnTo>
                  <a:lnTo>
                    <a:pt x="923" y="724"/>
                  </a:lnTo>
                  <a:lnTo>
                    <a:pt x="956" y="698"/>
                  </a:lnTo>
                  <a:lnTo>
                    <a:pt x="993" y="671"/>
                  </a:lnTo>
                  <a:lnTo>
                    <a:pt x="1030" y="701"/>
                  </a:lnTo>
                  <a:lnTo>
                    <a:pt x="1077" y="698"/>
                  </a:lnTo>
                  <a:lnTo>
                    <a:pt x="1138" y="711"/>
                  </a:lnTo>
                  <a:lnTo>
                    <a:pt x="1191" y="684"/>
                  </a:lnTo>
                  <a:lnTo>
                    <a:pt x="1208" y="638"/>
                  </a:lnTo>
                  <a:lnTo>
                    <a:pt x="1265" y="644"/>
                  </a:lnTo>
                  <a:lnTo>
                    <a:pt x="1319" y="628"/>
                  </a:lnTo>
                  <a:lnTo>
                    <a:pt x="1305" y="581"/>
                  </a:lnTo>
                  <a:lnTo>
                    <a:pt x="1349" y="575"/>
                  </a:lnTo>
                  <a:lnTo>
                    <a:pt x="1336" y="528"/>
                  </a:lnTo>
                  <a:lnTo>
                    <a:pt x="1289" y="512"/>
                  </a:lnTo>
                  <a:lnTo>
                    <a:pt x="1238" y="505"/>
                  </a:lnTo>
                  <a:lnTo>
                    <a:pt x="1242" y="478"/>
                  </a:lnTo>
                  <a:lnTo>
                    <a:pt x="1211" y="458"/>
                  </a:lnTo>
                  <a:lnTo>
                    <a:pt x="1188" y="458"/>
                  </a:lnTo>
                  <a:lnTo>
                    <a:pt x="1201" y="402"/>
                  </a:lnTo>
                  <a:lnTo>
                    <a:pt x="1164" y="392"/>
                  </a:lnTo>
                  <a:lnTo>
                    <a:pt x="1174" y="345"/>
                  </a:lnTo>
                  <a:lnTo>
                    <a:pt x="1124" y="302"/>
                  </a:lnTo>
                  <a:lnTo>
                    <a:pt x="1091" y="252"/>
                  </a:lnTo>
                  <a:lnTo>
                    <a:pt x="1037" y="246"/>
                  </a:lnTo>
                  <a:lnTo>
                    <a:pt x="1013" y="213"/>
                  </a:lnTo>
                  <a:lnTo>
                    <a:pt x="953" y="226"/>
                  </a:lnTo>
                  <a:lnTo>
                    <a:pt x="946" y="186"/>
                  </a:lnTo>
                  <a:lnTo>
                    <a:pt x="909" y="186"/>
                  </a:lnTo>
                  <a:lnTo>
                    <a:pt x="906" y="146"/>
                  </a:lnTo>
                  <a:lnTo>
                    <a:pt x="856" y="146"/>
                  </a:lnTo>
                  <a:lnTo>
                    <a:pt x="859" y="100"/>
                  </a:lnTo>
                  <a:lnTo>
                    <a:pt x="815" y="96"/>
                  </a:lnTo>
                  <a:lnTo>
                    <a:pt x="815" y="76"/>
                  </a:lnTo>
                  <a:lnTo>
                    <a:pt x="782" y="56"/>
                  </a:lnTo>
                  <a:lnTo>
                    <a:pt x="748" y="0"/>
                  </a:lnTo>
                  <a:close/>
                </a:path>
              </a:pathLst>
            </a:custGeom>
            <a:solidFill>
              <a:srgbClr val="996633"/>
            </a:solidFill>
            <a:ln w="9525">
              <a:solidFill>
                <a:srgbClr val="996633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anose="020B0502020104020203" pitchFamily="34" charset="77"/>
                <a:ea typeface="ヒラギノ角ゴ Pro W3" charset="-128"/>
              </a:endParaRPr>
            </a:p>
          </p:txBody>
        </p:sp>
        <p:sp>
          <p:nvSpPr>
            <p:cNvPr id="125058" name="Freeform 95"/>
            <p:cNvSpPr>
              <a:spLocks/>
            </p:cNvSpPr>
            <p:nvPr/>
          </p:nvSpPr>
          <p:spPr bwMode="auto">
            <a:xfrm>
              <a:off x="1164" y="2658"/>
              <a:ext cx="1104" cy="768"/>
            </a:xfrm>
            <a:custGeom>
              <a:avLst/>
              <a:gdLst>
                <a:gd name="T0" fmla="*/ 698 w 1104"/>
                <a:gd name="T1" fmla="*/ 20 h 768"/>
                <a:gd name="T2" fmla="*/ 654 w 1104"/>
                <a:gd name="T3" fmla="*/ 24 h 768"/>
                <a:gd name="T4" fmla="*/ 648 w 1104"/>
                <a:gd name="T5" fmla="*/ 70 h 768"/>
                <a:gd name="T6" fmla="*/ 544 w 1104"/>
                <a:gd name="T7" fmla="*/ 103 h 768"/>
                <a:gd name="T8" fmla="*/ 487 w 1104"/>
                <a:gd name="T9" fmla="*/ 150 h 768"/>
                <a:gd name="T10" fmla="*/ 419 w 1104"/>
                <a:gd name="T11" fmla="*/ 210 h 768"/>
                <a:gd name="T12" fmla="*/ 403 w 1104"/>
                <a:gd name="T13" fmla="*/ 256 h 768"/>
                <a:gd name="T14" fmla="*/ 332 w 1104"/>
                <a:gd name="T15" fmla="*/ 306 h 768"/>
                <a:gd name="T16" fmla="*/ 238 w 1104"/>
                <a:gd name="T17" fmla="*/ 359 h 768"/>
                <a:gd name="T18" fmla="*/ 181 w 1104"/>
                <a:gd name="T19" fmla="*/ 409 h 768"/>
                <a:gd name="T20" fmla="*/ 144 w 1104"/>
                <a:gd name="T21" fmla="*/ 432 h 768"/>
                <a:gd name="T22" fmla="*/ 114 w 1104"/>
                <a:gd name="T23" fmla="*/ 509 h 768"/>
                <a:gd name="T24" fmla="*/ 30 w 1104"/>
                <a:gd name="T25" fmla="*/ 562 h 768"/>
                <a:gd name="T26" fmla="*/ 47 w 1104"/>
                <a:gd name="T27" fmla="*/ 598 h 768"/>
                <a:gd name="T28" fmla="*/ 57 w 1104"/>
                <a:gd name="T29" fmla="*/ 638 h 768"/>
                <a:gd name="T30" fmla="*/ 104 w 1104"/>
                <a:gd name="T31" fmla="*/ 645 h 768"/>
                <a:gd name="T32" fmla="*/ 144 w 1104"/>
                <a:gd name="T33" fmla="*/ 651 h 768"/>
                <a:gd name="T34" fmla="*/ 221 w 1104"/>
                <a:gd name="T35" fmla="*/ 668 h 768"/>
                <a:gd name="T36" fmla="*/ 282 w 1104"/>
                <a:gd name="T37" fmla="*/ 695 h 768"/>
                <a:gd name="T38" fmla="*/ 349 w 1104"/>
                <a:gd name="T39" fmla="*/ 724 h 768"/>
                <a:gd name="T40" fmla="*/ 430 w 1104"/>
                <a:gd name="T41" fmla="*/ 724 h 768"/>
                <a:gd name="T42" fmla="*/ 490 w 1104"/>
                <a:gd name="T43" fmla="*/ 741 h 768"/>
                <a:gd name="T44" fmla="*/ 554 w 1104"/>
                <a:gd name="T45" fmla="*/ 748 h 768"/>
                <a:gd name="T46" fmla="*/ 638 w 1104"/>
                <a:gd name="T47" fmla="*/ 768 h 768"/>
                <a:gd name="T48" fmla="*/ 772 w 1104"/>
                <a:gd name="T49" fmla="*/ 761 h 768"/>
                <a:gd name="T50" fmla="*/ 825 w 1104"/>
                <a:gd name="T51" fmla="*/ 738 h 768"/>
                <a:gd name="T52" fmla="*/ 883 w 1104"/>
                <a:gd name="T53" fmla="*/ 718 h 768"/>
                <a:gd name="T54" fmla="*/ 956 w 1104"/>
                <a:gd name="T55" fmla="*/ 695 h 768"/>
                <a:gd name="T56" fmla="*/ 1030 w 1104"/>
                <a:gd name="T57" fmla="*/ 698 h 768"/>
                <a:gd name="T58" fmla="*/ 1104 w 1104"/>
                <a:gd name="T59" fmla="*/ 651 h 768"/>
                <a:gd name="T60" fmla="*/ 1057 w 1104"/>
                <a:gd name="T61" fmla="*/ 548 h 768"/>
                <a:gd name="T62" fmla="*/ 1000 w 1104"/>
                <a:gd name="T63" fmla="*/ 489 h 768"/>
                <a:gd name="T64" fmla="*/ 1000 w 1104"/>
                <a:gd name="T65" fmla="*/ 439 h 768"/>
                <a:gd name="T66" fmla="*/ 973 w 1104"/>
                <a:gd name="T67" fmla="*/ 369 h 768"/>
                <a:gd name="T68" fmla="*/ 926 w 1104"/>
                <a:gd name="T69" fmla="*/ 336 h 768"/>
                <a:gd name="T70" fmla="*/ 889 w 1104"/>
                <a:gd name="T71" fmla="*/ 259 h 768"/>
                <a:gd name="T72" fmla="*/ 839 w 1104"/>
                <a:gd name="T73" fmla="*/ 206 h 768"/>
                <a:gd name="T74" fmla="*/ 785 w 1104"/>
                <a:gd name="T75" fmla="*/ 186 h 768"/>
                <a:gd name="T76" fmla="*/ 748 w 1104"/>
                <a:gd name="T77" fmla="*/ 117 h 768"/>
                <a:gd name="T78" fmla="*/ 728 w 1104"/>
                <a:gd name="T79" fmla="*/ 60 h 76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104"/>
                <a:gd name="T121" fmla="*/ 0 h 768"/>
                <a:gd name="T122" fmla="*/ 1104 w 1104"/>
                <a:gd name="T123" fmla="*/ 768 h 76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104" h="768">
                  <a:moveTo>
                    <a:pt x="728" y="60"/>
                  </a:moveTo>
                  <a:lnTo>
                    <a:pt x="698" y="20"/>
                  </a:lnTo>
                  <a:lnTo>
                    <a:pt x="685" y="0"/>
                  </a:lnTo>
                  <a:lnTo>
                    <a:pt x="654" y="24"/>
                  </a:lnTo>
                  <a:lnTo>
                    <a:pt x="668" y="53"/>
                  </a:lnTo>
                  <a:lnTo>
                    <a:pt x="648" y="70"/>
                  </a:lnTo>
                  <a:lnTo>
                    <a:pt x="614" y="53"/>
                  </a:lnTo>
                  <a:lnTo>
                    <a:pt x="544" y="103"/>
                  </a:lnTo>
                  <a:lnTo>
                    <a:pt x="530" y="130"/>
                  </a:lnTo>
                  <a:lnTo>
                    <a:pt x="487" y="150"/>
                  </a:lnTo>
                  <a:lnTo>
                    <a:pt x="466" y="196"/>
                  </a:lnTo>
                  <a:lnTo>
                    <a:pt x="419" y="210"/>
                  </a:lnTo>
                  <a:lnTo>
                    <a:pt x="433" y="253"/>
                  </a:lnTo>
                  <a:lnTo>
                    <a:pt x="403" y="256"/>
                  </a:lnTo>
                  <a:lnTo>
                    <a:pt x="359" y="306"/>
                  </a:lnTo>
                  <a:lnTo>
                    <a:pt x="332" y="306"/>
                  </a:lnTo>
                  <a:lnTo>
                    <a:pt x="289" y="362"/>
                  </a:lnTo>
                  <a:lnTo>
                    <a:pt x="238" y="359"/>
                  </a:lnTo>
                  <a:lnTo>
                    <a:pt x="221" y="382"/>
                  </a:lnTo>
                  <a:lnTo>
                    <a:pt x="181" y="409"/>
                  </a:lnTo>
                  <a:lnTo>
                    <a:pt x="181" y="432"/>
                  </a:lnTo>
                  <a:lnTo>
                    <a:pt x="144" y="432"/>
                  </a:lnTo>
                  <a:lnTo>
                    <a:pt x="111" y="459"/>
                  </a:lnTo>
                  <a:lnTo>
                    <a:pt x="114" y="509"/>
                  </a:lnTo>
                  <a:lnTo>
                    <a:pt x="64" y="522"/>
                  </a:lnTo>
                  <a:lnTo>
                    <a:pt x="30" y="562"/>
                  </a:lnTo>
                  <a:lnTo>
                    <a:pt x="20" y="588"/>
                  </a:lnTo>
                  <a:lnTo>
                    <a:pt x="47" y="598"/>
                  </a:lnTo>
                  <a:lnTo>
                    <a:pt x="0" y="638"/>
                  </a:lnTo>
                  <a:lnTo>
                    <a:pt x="57" y="638"/>
                  </a:lnTo>
                  <a:lnTo>
                    <a:pt x="57" y="661"/>
                  </a:lnTo>
                  <a:lnTo>
                    <a:pt x="104" y="645"/>
                  </a:lnTo>
                  <a:lnTo>
                    <a:pt x="117" y="668"/>
                  </a:lnTo>
                  <a:lnTo>
                    <a:pt x="144" y="651"/>
                  </a:lnTo>
                  <a:lnTo>
                    <a:pt x="141" y="675"/>
                  </a:lnTo>
                  <a:lnTo>
                    <a:pt x="221" y="668"/>
                  </a:lnTo>
                  <a:lnTo>
                    <a:pt x="228" y="695"/>
                  </a:lnTo>
                  <a:lnTo>
                    <a:pt x="282" y="695"/>
                  </a:lnTo>
                  <a:lnTo>
                    <a:pt x="292" y="711"/>
                  </a:lnTo>
                  <a:lnTo>
                    <a:pt x="349" y="724"/>
                  </a:lnTo>
                  <a:lnTo>
                    <a:pt x="406" y="701"/>
                  </a:lnTo>
                  <a:lnTo>
                    <a:pt x="430" y="724"/>
                  </a:lnTo>
                  <a:lnTo>
                    <a:pt x="483" y="705"/>
                  </a:lnTo>
                  <a:lnTo>
                    <a:pt x="490" y="741"/>
                  </a:lnTo>
                  <a:lnTo>
                    <a:pt x="544" y="731"/>
                  </a:lnTo>
                  <a:lnTo>
                    <a:pt x="554" y="748"/>
                  </a:lnTo>
                  <a:lnTo>
                    <a:pt x="621" y="738"/>
                  </a:lnTo>
                  <a:lnTo>
                    <a:pt x="638" y="768"/>
                  </a:lnTo>
                  <a:lnTo>
                    <a:pt x="695" y="748"/>
                  </a:lnTo>
                  <a:lnTo>
                    <a:pt x="772" y="761"/>
                  </a:lnTo>
                  <a:lnTo>
                    <a:pt x="799" y="741"/>
                  </a:lnTo>
                  <a:lnTo>
                    <a:pt x="825" y="738"/>
                  </a:lnTo>
                  <a:lnTo>
                    <a:pt x="832" y="691"/>
                  </a:lnTo>
                  <a:lnTo>
                    <a:pt x="883" y="718"/>
                  </a:lnTo>
                  <a:lnTo>
                    <a:pt x="923" y="721"/>
                  </a:lnTo>
                  <a:lnTo>
                    <a:pt x="956" y="695"/>
                  </a:lnTo>
                  <a:lnTo>
                    <a:pt x="993" y="668"/>
                  </a:lnTo>
                  <a:lnTo>
                    <a:pt x="1030" y="698"/>
                  </a:lnTo>
                  <a:lnTo>
                    <a:pt x="1077" y="695"/>
                  </a:lnTo>
                  <a:lnTo>
                    <a:pt x="1104" y="651"/>
                  </a:lnTo>
                  <a:lnTo>
                    <a:pt x="1087" y="598"/>
                  </a:lnTo>
                  <a:lnTo>
                    <a:pt x="1057" y="548"/>
                  </a:lnTo>
                  <a:lnTo>
                    <a:pt x="1047" y="505"/>
                  </a:lnTo>
                  <a:lnTo>
                    <a:pt x="1000" y="489"/>
                  </a:lnTo>
                  <a:lnTo>
                    <a:pt x="1037" y="449"/>
                  </a:lnTo>
                  <a:lnTo>
                    <a:pt x="1000" y="439"/>
                  </a:lnTo>
                  <a:lnTo>
                    <a:pt x="970" y="419"/>
                  </a:lnTo>
                  <a:lnTo>
                    <a:pt x="973" y="369"/>
                  </a:lnTo>
                  <a:lnTo>
                    <a:pt x="933" y="372"/>
                  </a:lnTo>
                  <a:lnTo>
                    <a:pt x="926" y="336"/>
                  </a:lnTo>
                  <a:lnTo>
                    <a:pt x="896" y="306"/>
                  </a:lnTo>
                  <a:lnTo>
                    <a:pt x="889" y="259"/>
                  </a:lnTo>
                  <a:lnTo>
                    <a:pt x="832" y="259"/>
                  </a:lnTo>
                  <a:lnTo>
                    <a:pt x="839" y="206"/>
                  </a:lnTo>
                  <a:lnTo>
                    <a:pt x="819" y="183"/>
                  </a:lnTo>
                  <a:lnTo>
                    <a:pt x="785" y="186"/>
                  </a:lnTo>
                  <a:lnTo>
                    <a:pt x="762" y="163"/>
                  </a:lnTo>
                  <a:lnTo>
                    <a:pt x="748" y="117"/>
                  </a:lnTo>
                  <a:lnTo>
                    <a:pt x="711" y="120"/>
                  </a:lnTo>
                  <a:lnTo>
                    <a:pt x="728" y="60"/>
                  </a:lnTo>
                  <a:close/>
                </a:path>
              </a:pathLst>
            </a:custGeom>
            <a:solidFill>
              <a:srgbClr val="996633"/>
            </a:solidFill>
            <a:ln w="9525">
              <a:solidFill>
                <a:srgbClr val="996633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anose="020B0502020104020203" pitchFamily="34" charset="77"/>
                <a:ea typeface="ヒラギノ角ゴ Pro W3" charset="-128"/>
              </a:endParaRPr>
            </a:p>
          </p:txBody>
        </p:sp>
        <p:sp>
          <p:nvSpPr>
            <p:cNvPr id="125059" name="Freeform 96"/>
            <p:cNvSpPr>
              <a:spLocks/>
            </p:cNvSpPr>
            <p:nvPr/>
          </p:nvSpPr>
          <p:spPr bwMode="auto">
            <a:xfrm>
              <a:off x="1164" y="2711"/>
              <a:ext cx="674" cy="671"/>
            </a:xfrm>
            <a:custGeom>
              <a:avLst/>
              <a:gdLst>
                <a:gd name="T0" fmla="*/ 648 w 674"/>
                <a:gd name="T1" fmla="*/ 17 h 671"/>
                <a:gd name="T2" fmla="*/ 614 w 674"/>
                <a:gd name="T3" fmla="*/ 0 h 671"/>
                <a:gd name="T4" fmla="*/ 544 w 674"/>
                <a:gd name="T5" fmla="*/ 50 h 671"/>
                <a:gd name="T6" fmla="*/ 530 w 674"/>
                <a:gd name="T7" fmla="*/ 77 h 671"/>
                <a:gd name="T8" fmla="*/ 487 w 674"/>
                <a:gd name="T9" fmla="*/ 97 h 671"/>
                <a:gd name="T10" fmla="*/ 466 w 674"/>
                <a:gd name="T11" fmla="*/ 143 h 671"/>
                <a:gd name="T12" fmla="*/ 419 w 674"/>
                <a:gd name="T13" fmla="*/ 157 h 671"/>
                <a:gd name="T14" fmla="*/ 433 w 674"/>
                <a:gd name="T15" fmla="*/ 200 h 671"/>
                <a:gd name="T16" fmla="*/ 403 w 674"/>
                <a:gd name="T17" fmla="*/ 203 h 671"/>
                <a:gd name="T18" fmla="*/ 359 w 674"/>
                <a:gd name="T19" fmla="*/ 253 h 671"/>
                <a:gd name="T20" fmla="*/ 332 w 674"/>
                <a:gd name="T21" fmla="*/ 253 h 671"/>
                <a:gd name="T22" fmla="*/ 289 w 674"/>
                <a:gd name="T23" fmla="*/ 309 h 671"/>
                <a:gd name="T24" fmla="*/ 238 w 674"/>
                <a:gd name="T25" fmla="*/ 306 h 671"/>
                <a:gd name="T26" fmla="*/ 221 w 674"/>
                <a:gd name="T27" fmla="*/ 329 h 671"/>
                <a:gd name="T28" fmla="*/ 181 w 674"/>
                <a:gd name="T29" fmla="*/ 356 h 671"/>
                <a:gd name="T30" fmla="*/ 181 w 674"/>
                <a:gd name="T31" fmla="*/ 379 h 671"/>
                <a:gd name="T32" fmla="*/ 144 w 674"/>
                <a:gd name="T33" fmla="*/ 379 h 671"/>
                <a:gd name="T34" fmla="*/ 111 w 674"/>
                <a:gd name="T35" fmla="*/ 406 h 671"/>
                <a:gd name="T36" fmla="*/ 114 w 674"/>
                <a:gd name="T37" fmla="*/ 456 h 671"/>
                <a:gd name="T38" fmla="*/ 64 w 674"/>
                <a:gd name="T39" fmla="*/ 469 h 671"/>
                <a:gd name="T40" fmla="*/ 30 w 674"/>
                <a:gd name="T41" fmla="*/ 509 h 671"/>
                <a:gd name="T42" fmla="*/ 20 w 674"/>
                <a:gd name="T43" fmla="*/ 535 h 671"/>
                <a:gd name="T44" fmla="*/ 47 w 674"/>
                <a:gd name="T45" fmla="*/ 545 h 671"/>
                <a:gd name="T46" fmla="*/ 0 w 674"/>
                <a:gd name="T47" fmla="*/ 585 h 671"/>
                <a:gd name="T48" fmla="*/ 57 w 674"/>
                <a:gd name="T49" fmla="*/ 585 h 671"/>
                <a:gd name="T50" fmla="*/ 57 w 674"/>
                <a:gd name="T51" fmla="*/ 608 h 671"/>
                <a:gd name="T52" fmla="*/ 104 w 674"/>
                <a:gd name="T53" fmla="*/ 592 h 671"/>
                <a:gd name="T54" fmla="*/ 117 w 674"/>
                <a:gd name="T55" fmla="*/ 615 h 671"/>
                <a:gd name="T56" fmla="*/ 144 w 674"/>
                <a:gd name="T57" fmla="*/ 598 h 671"/>
                <a:gd name="T58" fmla="*/ 141 w 674"/>
                <a:gd name="T59" fmla="*/ 622 h 671"/>
                <a:gd name="T60" fmla="*/ 221 w 674"/>
                <a:gd name="T61" fmla="*/ 615 h 671"/>
                <a:gd name="T62" fmla="*/ 228 w 674"/>
                <a:gd name="T63" fmla="*/ 642 h 671"/>
                <a:gd name="T64" fmla="*/ 282 w 674"/>
                <a:gd name="T65" fmla="*/ 642 h 671"/>
                <a:gd name="T66" fmla="*/ 292 w 674"/>
                <a:gd name="T67" fmla="*/ 658 h 671"/>
                <a:gd name="T68" fmla="*/ 349 w 674"/>
                <a:gd name="T69" fmla="*/ 671 h 671"/>
                <a:gd name="T70" fmla="*/ 406 w 674"/>
                <a:gd name="T71" fmla="*/ 648 h 671"/>
                <a:gd name="T72" fmla="*/ 430 w 674"/>
                <a:gd name="T73" fmla="*/ 671 h 671"/>
                <a:gd name="T74" fmla="*/ 483 w 674"/>
                <a:gd name="T75" fmla="*/ 652 h 671"/>
                <a:gd name="T76" fmla="*/ 520 w 674"/>
                <a:gd name="T77" fmla="*/ 638 h 671"/>
                <a:gd name="T78" fmla="*/ 513 w 674"/>
                <a:gd name="T79" fmla="*/ 592 h 671"/>
                <a:gd name="T80" fmla="*/ 550 w 674"/>
                <a:gd name="T81" fmla="*/ 565 h 671"/>
                <a:gd name="T82" fmla="*/ 574 w 674"/>
                <a:gd name="T83" fmla="*/ 502 h 671"/>
                <a:gd name="T84" fmla="*/ 564 w 674"/>
                <a:gd name="T85" fmla="*/ 459 h 671"/>
                <a:gd name="T86" fmla="*/ 587 w 674"/>
                <a:gd name="T87" fmla="*/ 406 h 671"/>
                <a:gd name="T88" fmla="*/ 581 w 674"/>
                <a:gd name="T89" fmla="*/ 366 h 671"/>
                <a:gd name="T90" fmla="*/ 544 w 674"/>
                <a:gd name="T91" fmla="*/ 356 h 671"/>
                <a:gd name="T92" fmla="*/ 547 w 674"/>
                <a:gd name="T93" fmla="*/ 306 h 671"/>
                <a:gd name="T94" fmla="*/ 581 w 674"/>
                <a:gd name="T95" fmla="*/ 280 h 671"/>
                <a:gd name="T96" fmla="*/ 560 w 674"/>
                <a:gd name="T97" fmla="*/ 226 h 671"/>
                <a:gd name="T98" fmla="*/ 611 w 674"/>
                <a:gd name="T99" fmla="*/ 203 h 671"/>
                <a:gd name="T100" fmla="*/ 587 w 674"/>
                <a:gd name="T101" fmla="*/ 180 h 671"/>
                <a:gd name="T102" fmla="*/ 658 w 674"/>
                <a:gd name="T103" fmla="*/ 147 h 671"/>
                <a:gd name="T104" fmla="*/ 631 w 674"/>
                <a:gd name="T105" fmla="*/ 120 h 671"/>
                <a:gd name="T106" fmla="*/ 631 w 674"/>
                <a:gd name="T107" fmla="*/ 87 h 671"/>
                <a:gd name="T108" fmla="*/ 674 w 674"/>
                <a:gd name="T109" fmla="*/ 57 h 671"/>
                <a:gd name="T110" fmla="*/ 648 w 674"/>
                <a:gd name="T111" fmla="*/ 17 h 67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74"/>
                <a:gd name="T169" fmla="*/ 0 h 671"/>
                <a:gd name="T170" fmla="*/ 674 w 674"/>
                <a:gd name="T171" fmla="*/ 671 h 67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74" h="671">
                  <a:moveTo>
                    <a:pt x="648" y="17"/>
                  </a:moveTo>
                  <a:lnTo>
                    <a:pt x="614" y="0"/>
                  </a:lnTo>
                  <a:lnTo>
                    <a:pt x="544" y="50"/>
                  </a:lnTo>
                  <a:lnTo>
                    <a:pt x="530" y="77"/>
                  </a:lnTo>
                  <a:lnTo>
                    <a:pt x="487" y="97"/>
                  </a:lnTo>
                  <a:lnTo>
                    <a:pt x="466" y="143"/>
                  </a:lnTo>
                  <a:lnTo>
                    <a:pt x="419" y="157"/>
                  </a:lnTo>
                  <a:lnTo>
                    <a:pt x="433" y="200"/>
                  </a:lnTo>
                  <a:lnTo>
                    <a:pt x="403" y="203"/>
                  </a:lnTo>
                  <a:lnTo>
                    <a:pt x="359" y="253"/>
                  </a:lnTo>
                  <a:lnTo>
                    <a:pt x="332" y="253"/>
                  </a:lnTo>
                  <a:lnTo>
                    <a:pt x="289" y="309"/>
                  </a:lnTo>
                  <a:lnTo>
                    <a:pt x="238" y="306"/>
                  </a:lnTo>
                  <a:lnTo>
                    <a:pt x="221" y="329"/>
                  </a:lnTo>
                  <a:lnTo>
                    <a:pt x="181" y="356"/>
                  </a:lnTo>
                  <a:lnTo>
                    <a:pt x="181" y="379"/>
                  </a:lnTo>
                  <a:lnTo>
                    <a:pt x="144" y="379"/>
                  </a:lnTo>
                  <a:lnTo>
                    <a:pt x="111" y="406"/>
                  </a:lnTo>
                  <a:lnTo>
                    <a:pt x="114" y="456"/>
                  </a:lnTo>
                  <a:lnTo>
                    <a:pt x="64" y="469"/>
                  </a:lnTo>
                  <a:lnTo>
                    <a:pt x="30" y="509"/>
                  </a:lnTo>
                  <a:lnTo>
                    <a:pt x="20" y="535"/>
                  </a:lnTo>
                  <a:lnTo>
                    <a:pt x="47" y="545"/>
                  </a:lnTo>
                  <a:lnTo>
                    <a:pt x="0" y="585"/>
                  </a:lnTo>
                  <a:lnTo>
                    <a:pt x="57" y="585"/>
                  </a:lnTo>
                  <a:lnTo>
                    <a:pt x="57" y="608"/>
                  </a:lnTo>
                  <a:lnTo>
                    <a:pt x="104" y="592"/>
                  </a:lnTo>
                  <a:lnTo>
                    <a:pt x="117" y="615"/>
                  </a:lnTo>
                  <a:lnTo>
                    <a:pt x="144" y="598"/>
                  </a:lnTo>
                  <a:lnTo>
                    <a:pt x="141" y="622"/>
                  </a:lnTo>
                  <a:lnTo>
                    <a:pt x="221" y="615"/>
                  </a:lnTo>
                  <a:lnTo>
                    <a:pt x="228" y="642"/>
                  </a:lnTo>
                  <a:lnTo>
                    <a:pt x="282" y="642"/>
                  </a:lnTo>
                  <a:lnTo>
                    <a:pt x="292" y="658"/>
                  </a:lnTo>
                  <a:lnTo>
                    <a:pt x="349" y="671"/>
                  </a:lnTo>
                  <a:lnTo>
                    <a:pt x="406" y="648"/>
                  </a:lnTo>
                  <a:lnTo>
                    <a:pt x="430" y="671"/>
                  </a:lnTo>
                  <a:lnTo>
                    <a:pt x="483" y="652"/>
                  </a:lnTo>
                  <a:lnTo>
                    <a:pt x="520" y="638"/>
                  </a:lnTo>
                  <a:lnTo>
                    <a:pt x="513" y="592"/>
                  </a:lnTo>
                  <a:lnTo>
                    <a:pt x="550" y="565"/>
                  </a:lnTo>
                  <a:lnTo>
                    <a:pt x="574" y="502"/>
                  </a:lnTo>
                  <a:lnTo>
                    <a:pt x="564" y="459"/>
                  </a:lnTo>
                  <a:lnTo>
                    <a:pt x="587" y="406"/>
                  </a:lnTo>
                  <a:lnTo>
                    <a:pt x="581" y="366"/>
                  </a:lnTo>
                  <a:lnTo>
                    <a:pt x="544" y="356"/>
                  </a:lnTo>
                  <a:lnTo>
                    <a:pt x="547" y="306"/>
                  </a:lnTo>
                  <a:lnTo>
                    <a:pt x="581" y="280"/>
                  </a:lnTo>
                  <a:lnTo>
                    <a:pt x="560" y="226"/>
                  </a:lnTo>
                  <a:lnTo>
                    <a:pt x="611" y="203"/>
                  </a:lnTo>
                  <a:lnTo>
                    <a:pt x="587" y="180"/>
                  </a:lnTo>
                  <a:lnTo>
                    <a:pt x="658" y="147"/>
                  </a:lnTo>
                  <a:lnTo>
                    <a:pt x="631" y="120"/>
                  </a:lnTo>
                  <a:lnTo>
                    <a:pt x="631" y="87"/>
                  </a:lnTo>
                  <a:lnTo>
                    <a:pt x="674" y="57"/>
                  </a:lnTo>
                  <a:lnTo>
                    <a:pt x="648" y="17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anose="020B0502020104020203" pitchFamily="34" charset="77"/>
                <a:ea typeface="ヒラギノ角ゴ Pro W3" charset="-128"/>
              </a:endParaRPr>
            </a:p>
          </p:txBody>
        </p:sp>
      </p:grpSp>
      <p:sp>
        <p:nvSpPr>
          <p:cNvPr id="125017" name="Freeform 97"/>
          <p:cNvSpPr>
            <a:spLocks/>
          </p:cNvSpPr>
          <p:nvPr/>
        </p:nvSpPr>
        <p:spPr bwMode="auto">
          <a:xfrm>
            <a:off x="4068763" y="3386138"/>
            <a:ext cx="128587" cy="115887"/>
          </a:xfrm>
          <a:custGeom>
            <a:avLst/>
            <a:gdLst>
              <a:gd name="T0" fmla="*/ 2147483647 w 81"/>
              <a:gd name="T1" fmla="*/ 0 h 73"/>
              <a:gd name="T2" fmla="*/ 2147483647 w 81"/>
              <a:gd name="T3" fmla="*/ 0 h 73"/>
              <a:gd name="T4" fmla="*/ 0 w 81"/>
              <a:gd name="T5" fmla="*/ 2147483647 h 73"/>
              <a:gd name="T6" fmla="*/ 2147483647 w 81"/>
              <a:gd name="T7" fmla="*/ 2147483647 h 73"/>
              <a:gd name="T8" fmla="*/ 2147483647 w 81"/>
              <a:gd name="T9" fmla="*/ 2147483647 h 73"/>
              <a:gd name="T10" fmla="*/ 2147483647 w 81"/>
              <a:gd name="T11" fmla="*/ 0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1"/>
              <a:gd name="T19" fmla="*/ 0 h 73"/>
              <a:gd name="T20" fmla="*/ 81 w 81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1" h="73">
                <a:moveTo>
                  <a:pt x="81" y="0"/>
                </a:moveTo>
                <a:lnTo>
                  <a:pt x="40" y="0"/>
                </a:lnTo>
                <a:lnTo>
                  <a:pt x="0" y="36"/>
                </a:lnTo>
                <a:lnTo>
                  <a:pt x="14" y="73"/>
                </a:lnTo>
                <a:lnTo>
                  <a:pt x="67" y="43"/>
                </a:lnTo>
                <a:lnTo>
                  <a:pt x="81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5018" name="Freeform 98"/>
          <p:cNvSpPr>
            <a:spLocks/>
          </p:cNvSpPr>
          <p:nvPr/>
        </p:nvSpPr>
        <p:spPr bwMode="auto">
          <a:xfrm>
            <a:off x="4346575" y="3211513"/>
            <a:ext cx="84138" cy="84137"/>
          </a:xfrm>
          <a:custGeom>
            <a:avLst/>
            <a:gdLst>
              <a:gd name="T0" fmla="*/ 2147483647 w 53"/>
              <a:gd name="T1" fmla="*/ 0 h 53"/>
              <a:gd name="T2" fmla="*/ 0 w 53"/>
              <a:gd name="T3" fmla="*/ 2147483647 h 53"/>
              <a:gd name="T4" fmla="*/ 2147483647 w 53"/>
              <a:gd name="T5" fmla="*/ 2147483647 h 53"/>
              <a:gd name="T6" fmla="*/ 2147483647 w 53"/>
              <a:gd name="T7" fmla="*/ 2147483647 h 53"/>
              <a:gd name="T8" fmla="*/ 2147483647 w 53"/>
              <a:gd name="T9" fmla="*/ 0 h 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3"/>
              <a:gd name="T16" fmla="*/ 0 h 53"/>
              <a:gd name="T17" fmla="*/ 53 w 53"/>
              <a:gd name="T18" fmla="*/ 53 h 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3" h="53">
                <a:moveTo>
                  <a:pt x="37" y="0"/>
                </a:moveTo>
                <a:lnTo>
                  <a:pt x="0" y="7"/>
                </a:lnTo>
                <a:lnTo>
                  <a:pt x="3" y="53"/>
                </a:lnTo>
                <a:lnTo>
                  <a:pt x="53" y="47"/>
                </a:lnTo>
                <a:lnTo>
                  <a:pt x="37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5019" name="Freeform 99"/>
          <p:cNvSpPr>
            <a:spLocks/>
          </p:cNvSpPr>
          <p:nvPr/>
        </p:nvSpPr>
        <p:spPr bwMode="auto">
          <a:xfrm>
            <a:off x="4191000" y="3222625"/>
            <a:ext cx="90488" cy="63500"/>
          </a:xfrm>
          <a:custGeom>
            <a:avLst/>
            <a:gdLst>
              <a:gd name="T0" fmla="*/ 2147483647 w 57"/>
              <a:gd name="T1" fmla="*/ 0 h 40"/>
              <a:gd name="T2" fmla="*/ 2147483647 w 57"/>
              <a:gd name="T3" fmla="*/ 2147483647 h 40"/>
              <a:gd name="T4" fmla="*/ 0 w 57"/>
              <a:gd name="T5" fmla="*/ 2147483647 h 40"/>
              <a:gd name="T6" fmla="*/ 2147483647 w 57"/>
              <a:gd name="T7" fmla="*/ 0 h 40"/>
              <a:gd name="T8" fmla="*/ 0 60000 65536"/>
              <a:gd name="T9" fmla="*/ 0 60000 65536"/>
              <a:gd name="T10" fmla="*/ 0 60000 65536"/>
              <a:gd name="T11" fmla="*/ 0 60000 65536"/>
              <a:gd name="T12" fmla="*/ 0 w 57"/>
              <a:gd name="T13" fmla="*/ 0 h 40"/>
              <a:gd name="T14" fmla="*/ 57 w 57"/>
              <a:gd name="T15" fmla="*/ 40 h 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" h="40">
                <a:moveTo>
                  <a:pt x="10" y="0"/>
                </a:moveTo>
                <a:lnTo>
                  <a:pt x="57" y="40"/>
                </a:lnTo>
                <a:lnTo>
                  <a:pt x="0" y="40"/>
                </a:lnTo>
                <a:lnTo>
                  <a:pt x="10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5020" name="Freeform 100"/>
          <p:cNvSpPr>
            <a:spLocks/>
          </p:cNvSpPr>
          <p:nvPr/>
        </p:nvSpPr>
        <p:spPr bwMode="auto">
          <a:xfrm>
            <a:off x="3584575" y="2536825"/>
            <a:ext cx="58738" cy="127000"/>
          </a:xfrm>
          <a:custGeom>
            <a:avLst/>
            <a:gdLst>
              <a:gd name="T0" fmla="*/ 2147483647 w 37"/>
              <a:gd name="T1" fmla="*/ 0 h 80"/>
              <a:gd name="T2" fmla="*/ 0 w 37"/>
              <a:gd name="T3" fmla="*/ 2147483647 h 80"/>
              <a:gd name="T4" fmla="*/ 0 w 37"/>
              <a:gd name="T5" fmla="*/ 2147483647 h 80"/>
              <a:gd name="T6" fmla="*/ 2147483647 w 37"/>
              <a:gd name="T7" fmla="*/ 2147483647 h 80"/>
              <a:gd name="T8" fmla="*/ 2147483647 w 37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"/>
              <a:gd name="T16" fmla="*/ 0 h 80"/>
              <a:gd name="T17" fmla="*/ 37 w 37"/>
              <a:gd name="T18" fmla="*/ 80 h 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" h="80">
                <a:moveTo>
                  <a:pt x="37" y="0"/>
                </a:moveTo>
                <a:lnTo>
                  <a:pt x="0" y="30"/>
                </a:lnTo>
                <a:lnTo>
                  <a:pt x="0" y="80"/>
                </a:lnTo>
                <a:lnTo>
                  <a:pt x="37" y="43"/>
                </a:lnTo>
                <a:lnTo>
                  <a:pt x="37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5021" name="Freeform 101"/>
          <p:cNvSpPr>
            <a:spLocks/>
          </p:cNvSpPr>
          <p:nvPr/>
        </p:nvSpPr>
        <p:spPr bwMode="auto">
          <a:xfrm>
            <a:off x="3503613" y="2468563"/>
            <a:ext cx="74612" cy="68262"/>
          </a:xfrm>
          <a:custGeom>
            <a:avLst/>
            <a:gdLst>
              <a:gd name="T0" fmla="*/ 2147483647 w 47"/>
              <a:gd name="T1" fmla="*/ 0 h 43"/>
              <a:gd name="T2" fmla="*/ 0 w 47"/>
              <a:gd name="T3" fmla="*/ 2147483647 h 43"/>
              <a:gd name="T4" fmla="*/ 2147483647 w 47"/>
              <a:gd name="T5" fmla="*/ 2147483647 h 43"/>
              <a:gd name="T6" fmla="*/ 2147483647 w 47"/>
              <a:gd name="T7" fmla="*/ 0 h 43"/>
              <a:gd name="T8" fmla="*/ 0 60000 65536"/>
              <a:gd name="T9" fmla="*/ 0 60000 65536"/>
              <a:gd name="T10" fmla="*/ 0 60000 65536"/>
              <a:gd name="T11" fmla="*/ 0 60000 65536"/>
              <a:gd name="T12" fmla="*/ 0 w 47"/>
              <a:gd name="T13" fmla="*/ 0 h 43"/>
              <a:gd name="T14" fmla="*/ 47 w 47"/>
              <a:gd name="T15" fmla="*/ 43 h 4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7" h="43">
                <a:moveTo>
                  <a:pt x="11" y="0"/>
                </a:moveTo>
                <a:lnTo>
                  <a:pt x="0" y="43"/>
                </a:lnTo>
                <a:lnTo>
                  <a:pt x="47" y="20"/>
                </a:lnTo>
                <a:lnTo>
                  <a:pt x="11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5022" name="Freeform 102"/>
          <p:cNvSpPr>
            <a:spLocks/>
          </p:cNvSpPr>
          <p:nvPr/>
        </p:nvSpPr>
        <p:spPr bwMode="auto">
          <a:xfrm>
            <a:off x="3749675" y="2673350"/>
            <a:ext cx="47625" cy="111125"/>
          </a:xfrm>
          <a:custGeom>
            <a:avLst/>
            <a:gdLst>
              <a:gd name="T0" fmla="*/ 2147483647 w 30"/>
              <a:gd name="T1" fmla="*/ 0 h 70"/>
              <a:gd name="T2" fmla="*/ 0 w 30"/>
              <a:gd name="T3" fmla="*/ 2147483647 h 70"/>
              <a:gd name="T4" fmla="*/ 2147483647 w 30"/>
              <a:gd name="T5" fmla="*/ 2147483647 h 70"/>
              <a:gd name="T6" fmla="*/ 2147483647 w 30"/>
              <a:gd name="T7" fmla="*/ 0 h 70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70"/>
              <a:gd name="T14" fmla="*/ 30 w 30"/>
              <a:gd name="T15" fmla="*/ 70 h 7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70">
                <a:moveTo>
                  <a:pt x="20" y="0"/>
                </a:moveTo>
                <a:lnTo>
                  <a:pt x="0" y="70"/>
                </a:lnTo>
                <a:lnTo>
                  <a:pt x="30" y="40"/>
                </a:lnTo>
                <a:lnTo>
                  <a:pt x="20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5023" name="Freeform 103"/>
          <p:cNvSpPr>
            <a:spLocks/>
          </p:cNvSpPr>
          <p:nvPr/>
        </p:nvSpPr>
        <p:spPr bwMode="auto">
          <a:xfrm>
            <a:off x="4048125" y="2859088"/>
            <a:ext cx="95250" cy="77787"/>
          </a:xfrm>
          <a:custGeom>
            <a:avLst/>
            <a:gdLst>
              <a:gd name="T0" fmla="*/ 2147483647 w 60"/>
              <a:gd name="T1" fmla="*/ 2147483647 h 49"/>
              <a:gd name="T2" fmla="*/ 2147483647 w 60"/>
              <a:gd name="T3" fmla="*/ 0 h 49"/>
              <a:gd name="T4" fmla="*/ 0 w 60"/>
              <a:gd name="T5" fmla="*/ 2147483647 h 49"/>
              <a:gd name="T6" fmla="*/ 2147483647 w 60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60"/>
              <a:gd name="T13" fmla="*/ 0 h 49"/>
              <a:gd name="T14" fmla="*/ 60 w 60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0" h="49">
                <a:moveTo>
                  <a:pt x="60" y="39"/>
                </a:moveTo>
                <a:lnTo>
                  <a:pt x="13" y="0"/>
                </a:lnTo>
                <a:lnTo>
                  <a:pt x="0" y="49"/>
                </a:lnTo>
                <a:lnTo>
                  <a:pt x="60" y="3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5024" name="Freeform 104"/>
          <p:cNvSpPr>
            <a:spLocks/>
          </p:cNvSpPr>
          <p:nvPr/>
        </p:nvSpPr>
        <p:spPr bwMode="auto">
          <a:xfrm>
            <a:off x="4106863" y="3016250"/>
            <a:ext cx="79375" cy="111125"/>
          </a:xfrm>
          <a:custGeom>
            <a:avLst/>
            <a:gdLst>
              <a:gd name="T0" fmla="*/ 2147483647 w 50"/>
              <a:gd name="T1" fmla="*/ 0 h 70"/>
              <a:gd name="T2" fmla="*/ 0 w 50"/>
              <a:gd name="T3" fmla="*/ 2147483647 h 70"/>
              <a:gd name="T4" fmla="*/ 2147483647 w 50"/>
              <a:gd name="T5" fmla="*/ 2147483647 h 70"/>
              <a:gd name="T6" fmla="*/ 2147483647 w 50"/>
              <a:gd name="T7" fmla="*/ 0 h 70"/>
              <a:gd name="T8" fmla="*/ 0 60000 65536"/>
              <a:gd name="T9" fmla="*/ 0 60000 65536"/>
              <a:gd name="T10" fmla="*/ 0 60000 65536"/>
              <a:gd name="T11" fmla="*/ 0 60000 65536"/>
              <a:gd name="T12" fmla="*/ 0 w 50"/>
              <a:gd name="T13" fmla="*/ 0 h 70"/>
              <a:gd name="T14" fmla="*/ 50 w 50"/>
              <a:gd name="T15" fmla="*/ 70 h 7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0" h="70">
                <a:moveTo>
                  <a:pt x="50" y="0"/>
                </a:moveTo>
                <a:lnTo>
                  <a:pt x="0" y="70"/>
                </a:lnTo>
                <a:lnTo>
                  <a:pt x="40" y="57"/>
                </a:lnTo>
                <a:lnTo>
                  <a:pt x="5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5025" name="Freeform 105"/>
          <p:cNvSpPr>
            <a:spLocks/>
          </p:cNvSpPr>
          <p:nvPr/>
        </p:nvSpPr>
        <p:spPr bwMode="auto">
          <a:xfrm>
            <a:off x="2635250" y="3354388"/>
            <a:ext cx="101600" cy="127000"/>
          </a:xfrm>
          <a:custGeom>
            <a:avLst/>
            <a:gdLst>
              <a:gd name="T0" fmla="*/ 2147483647 w 64"/>
              <a:gd name="T1" fmla="*/ 2147483647 h 80"/>
              <a:gd name="T2" fmla="*/ 2147483647 w 64"/>
              <a:gd name="T3" fmla="*/ 2147483647 h 80"/>
              <a:gd name="T4" fmla="*/ 2147483647 w 64"/>
              <a:gd name="T5" fmla="*/ 0 h 80"/>
              <a:gd name="T6" fmla="*/ 2147483647 w 64"/>
              <a:gd name="T7" fmla="*/ 2147483647 h 80"/>
              <a:gd name="T8" fmla="*/ 0 w 64"/>
              <a:gd name="T9" fmla="*/ 2147483647 h 80"/>
              <a:gd name="T10" fmla="*/ 2147483647 w 64"/>
              <a:gd name="T11" fmla="*/ 2147483647 h 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4"/>
              <a:gd name="T19" fmla="*/ 0 h 80"/>
              <a:gd name="T20" fmla="*/ 64 w 64"/>
              <a:gd name="T21" fmla="*/ 80 h 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4" h="80">
                <a:moveTo>
                  <a:pt x="7" y="80"/>
                </a:moveTo>
                <a:lnTo>
                  <a:pt x="64" y="80"/>
                </a:lnTo>
                <a:lnTo>
                  <a:pt x="51" y="0"/>
                </a:lnTo>
                <a:lnTo>
                  <a:pt x="7" y="20"/>
                </a:lnTo>
                <a:lnTo>
                  <a:pt x="0" y="53"/>
                </a:lnTo>
                <a:lnTo>
                  <a:pt x="7" y="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5026" name="Freeform 106"/>
          <p:cNvSpPr>
            <a:spLocks/>
          </p:cNvSpPr>
          <p:nvPr/>
        </p:nvSpPr>
        <p:spPr bwMode="auto">
          <a:xfrm>
            <a:off x="3263900" y="3502025"/>
            <a:ext cx="128588" cy="95250"/>
          </a:xfrm>
          <a:custGeom>
            <a:avLst/>
            <a:gdLst>
              <a:gd name="T0" fmla="*/ 0 w 81"/>
              <a:gd name="T1" fmla="*/ 2147483647 h 60"/>
              <a:gd name="T2" fmla="*/ 2147483647 w 81"/>
              <a:gd name="T3" fmla="*/ 0 h 60"/>
              <a:gd name="T4" fmla="*/ 2147483647 w 81"/>
              <a:gd name="T5" fmla="*/ 2147483647 h 60"/>
              <a:gd name="T6" fmla="*/ 2147483647 w 81"/>
              <a:gd name="T7" fmla="*/ 2147483647 h 60"/>
              <a:gd name="T8" fmla="*/ 0 w 81"/>
              <a:gd name="T9" fmla="*/ 2147483647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"/>
              <a:gd name="T16" fmla="*/ 0 h 60"/>
              <a:gd name="T17" fmla="*/ 81 w 81"/>
              <a:gd name="T18" fmla="*/ 60 h 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" h="60">
                <a:moveTo>
                  <a:pt x="0" y="26"/>
                </a:moveTo>
                <a:lnTo>
                  <a:pt x="57" y="0"/>
                </a:lnTo>
                <a:lnTo>
                  <a:pt x="81" y="36"/>
                </a:lnTo>
                <a:lnTo>
                  <a:pt x="17" y="60"/>
                </a:lnTo>
                <a:lnTo>
                  <a:pt x="0" y="26"/>
                </a:lnTo>
                <a:close/>
              </a:path>
            </a:pathLst>
          </a:custGeom>
          <a:solidFill>
            <a:srgbClr val="20202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5027" name="Freeform 107"/>
          <p:cNvSpPr>
            <a:spLocks/>
          </p:cNvSpPr>
          <p:nvPr/>
        </p:nvSpPr>
        <p:spPr bwMode="auto">
          <a:xfrm>
            <a:off x="3482975" y="3465513"/>
            <a:ext cx="69850" cy="125412"/>
          </a:xfrm>
          <a:custGeom>
            <a:avLst/>
            <a:gdLst>
              <a:gd name="T0" fmla="*/ 2147483647 w 44"/>
              <a:gd name="T1" fmla="*/ 2147483647 h 79"/>
              <a:gd name="T2" fmla="*/ 2147483647 w 44"/>
              <a:gd name="T3" fmla="*/ 0 h 79"/>
              <a:gd name="T4" fmla="*/ 0 w 44"/>
              <a:gd name="T5" fmla="*/ 2147483647 h 79"/>
              <a:gd name="T6" fmla="*/ 2147483647 w 44"/>
              <a:gd name="T7" fmla="*/ 2147483647 h 79"/>
              <a:gd name="T8" fmla="*/ 2147483647 w 44"/>
              <a:gd name="T9" fmla="*/ 2147483647 h 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4"/>
              <a:gd name="T16" fmla="*/ 0 h 79"/>
              <a:gd name="T17" fmla="*/ 44 w 44"/>
              <a:gd name="T18" fmla="*/ 79 h 7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4" h="79">
                <a:moveTo>
                  <a:pt x="44" y="56"/>
                </a:moveTo>
                <a:lnTo>
                  <a:pt x="30" y="0"/>
                </a:lnTo>
                <a:lnTo>
                  <a:pt x="0" y="36"/>
                </a:lnTo>
                <a:lnTo>
                  <a:pt x="17" y="79"/>
                </a:lnTo>
                <a:lnTo>
                  <a:pt x="44" y="56"/>
                </a:lnTo>
                <a:close/>
              </a:path>
            </a:pathLst>
          </a:custGeom>
          <a:solidFill>
            <a:srgbClr val="20202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5028" name="Freeform 108"/>
          <p:cNvSpPr>
            <a:spLocks/>
          </p:cNvSpPr>
          <p:nvPr/>
        </p:nvSpPr>
        <p:spPr bwMode="auto">
          <a:xfrm>
            <a:off x="3636963" y="2789238"/>
            <a:ext cx="65087" cy="117475"/>
          </a:xfrm>
          <a:custGeom>
            <a:avLst/>
            <a:gdLst>
              <a:gd name="T0" fmla="*/ 2147483647 w 41"/>
              <a:gd name="T1" fmla="*/ 0 h 74"/>
              <a:gd name="T2" fmla="*/ 2147483647 w 41"/>
              <a:gd name="T3" fmla="*/ 2147483647 h 74"/>
              <a:gd name="T4" fmla="*/ 2147483647 w 41"/>
              <a:gd name="T5" fmla="*/ 2147483647 h 74"/>
              <a:gd name="T6" fmla="*/ 0 w 41"/>
              <a:gd name="T7" fmla="*/ 2147483647 h 74"/>
              <a:gd name="T8" fmla="*/ 2147483647 w 41"/>
              <a:gd name="T9" fmla="*/ 0 h 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1"/>
              <a:gd name="T16" fmla="*/ 0 h 74"/>
              <a:gd name="T17" fmla="*/ 41 w 41"/>
              <a:gd name="T18" fmla="*/ 74 h 7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1" h="74">
                <a:moveTo>
                  <a:pt x="37" y="0"/>
                </a:moveTo>
                <a:lnTo>
                  <a:pt x="41" y="50"/>
                </a:lnTo>
                <a:lnTo>
                  <a:pt x="7" y="74"/>
                </a:lnTo>
                <a:lnTo>
                  <a:pt x="0" y="27"/>
                </a:lnTo>
                <a:lnTo>
                  <a:pt x="37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5029" name="Freeform 109"/>
          <p:cNvSpPr>
            <a:spLocks/>
          </p:cNvSpPr>
          <p:nvPr/>
        </p:nvSpPr>
        <p:spPr bwMode="auto">
          <a:xfrm>
            <a:off x="3541713" y="2705100"/>
            <a:ext cx="74612" cy="84138"/>
          </a:xfrm>
          <a:custGeom>
            <a:avLst/>
            <a:gdLst>
              <a:gd name="T0" fmla="*/ 2147483647 w 47"/>
              <a:gd name="T1" fmla="*/ 0 h 53"/>
              <a:gd name="T2" fmla="*/ 0 w 47"/>
              <a:gd name="T3" fmla="*/ 2147483647 h 53"/>
              <a:gd name="T4" fmla="*/ 2147483647 w 47"/>
              <a:gd name="T5" fmla="*/ 2147483647 h 53"/>
              <a:gd name="T6" fmla="*/ 2147483647 w 47"/>
              <a:gd name="T7" fmla="*/ 0 h 53"/>
              <a:gd name="T8" fmla="*/ 0 60000 65536"/>
              <a:gd name="T9" fmla="*/ 0 60000 65536"/>
              <a:gd name="T10" fmla="*/ 0 60000 65536"/>
              <a:gd name="T11" fmla="*/ 0 60000 65536"/>
              <a:gd name="T12" fmla="*/ 0 w 47"/>
              <a:gd name="T13" fmla="*/ 0 h 53"/>
              <a:gd name="T14" fmla="*/ 47 w 47"/>
              <a:gd name="T15" fmla="*/ 53 h 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7" h="53">
                <a:moveTo>
                  <a:pt x="47" y="0"/>
                </a:moveTo>
                <a:lnTo>
                  <a:pt x="0" y="24"/>
                </a:lnTo>
                <a:lnTo>
                  <a:pt x="44" y="53"/>
                </a:lnTo>
                <a:lnTo>
                  <a:pt x="47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5030" name="Freeform 110"/>
          <p:cNvSpPr>
            <a:spLocks/>
          </p:cNvSpPr>
          <p:nvPr/>
        </p:nvSpPr>
        <p:spPr bwMode="auto">
          <a:xfrm>
            <a:off x="3808413" y="3074988"/>
            <a:ext cx="122237" cy="84137"/>
          </a:xfrm>
          <a:custGeom>
            <a:avLst/>
            <a:gdLst>
              <a:gd name="T0" fmla="*/ 2147483647 w 77"/>
              <a:gd name="T1" fmla="*/ 2147483647 h 53"/>
              <a:gd name="T2" fmla="*/ 2147483647 w 77"/>
              <a:gd name="T3" fmla="*/ 2147483647 h 53"/>
              <a:gd name="T4" fmla="*/ 0 w 77"/>
              <a:gd name="T5" fmla="*/ 2147483647 h 53"/>
              <a:gd name="T6" fmla="*/ 2147483647 w 77"/>
              <a:gd name="T7" fmla="*/ 0 h 53"/>
              <a:gd name="T8" fmla="*/ 2147483647 w 77"/>
              <a:gd name="T9" fmla="*/ 2147483647 h 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7"/>
              <a:gd name="T16" fmla="*/ 0 h 53"/>
              <a:gd name="T17" fmla="*/ 77 w 77"/>
              <a:gd name="T18" fmla="*/ 53 h 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7" h="53">
                <a:moveTo>
                  <a:pt x="77" y="10"/>
                </a:moveTo>
                <a:lnTo>
                  <a:pt x="40" y="50"/>
                </a:lnTo>
                <a:lnTo>
                  <a:pt x="0" y="53"/>
                </a:lnTo>
                <a:lnTo>
                  <a:pt x="43" y="0"/>
                </a:lnTo>
                <a:lnTo>
                  <a:pt x="77" y="1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5031" name="Freeform 111"/>
          <p:cNvSpPr>
            <a:spLocks/>
          </p:cNvSpPr>
          <p:nvPr/>
        </p:nvSpPr>
        <p:spPr bwMode="auto">
          <a:xfrm>
            <a:off x="3892550" y="3179763"/>
            <a:ext cx="69850" cy="90487"/>
          </a:xfrm>
          <a:custGeom>
            <a:avLst/>
            <a:gdLst>
              <a:gd name="T0" fmla="*/ 2147483647 w 44"/>
              <a:gd name="T1" fmla="*/ 0 h 57"/>
              <a:gd name="T2" fmla="*/ 2147483647 w 44"/>
              <a:gd name="T3" fmla="*/ 2147483647 h 57"/>
              <a:gd name="T4" fmla="*/ 0 w 44"/>
              <a:gd name="T5" fmla="*/ 2147483647 h 57"/>
              <a:gd name="T6" fmla="*/ 2147483647 w 44"/>
              <a:gd name="T7" fmla="*/ 0 h 57"/>
              <a:gd name="T8" fmla="*/ 0 60000 65536"/>
              <a:gd name="T9" fmla="*/ 0 60000 65536"/>
              <a:gd name="T10" fmla="*/ 0 60000 65536"/>
              <a:gd name="T11" fmla="*/ 0 60000 65536"/>
              <a:gd name="T12" fmla="*/ 0 w 44"/>
              <a:gd name="T13" fmla="*/ 0 h 57"/>
              <a:gd name="T14" fmla="*/ 44 w 44"/>
              <a:gd name="T15" fmla="*/ 57 h 5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4" h="57">
                <a:moveTo>
                  <a:pt x="34" y="0"/>
                </a:moveTo>
                <a:lnTo>
                  <a:pt x="44" y="43"/>
                </a:lnTo>
                <a:lnTo>
                  <a:pt x="0" y="57"/>
                </a:lnTo>
                <a:lnTo>
                  <a:pt x="34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5032" name="Freeform 112"/>
          <p:cNvSpPr>
            <a:spLocks/>
          </p:cNvSpPr>
          <p:nvPr/>
        </p:nvSpPr>
        <p:spPr bwMode="auto">
          <a:xfrm>
            <a:off x="3652838" y="2911475"/>
            <a:ext cx="112712" cy="100013"/>
          </a:xfrm>
          <a:custGeom>
            <a:avLst/>
            <a:gdLst>
              <a:gd name="T0" fmla="*/ 2147483647 w 71"/>
              <a:gd name="T1" fmla="*/ 0 h 63"/>
              <a:gd name="T2" fmla="*/ 2147483647 w 71"/>
              <a:gd name="T3" fmla="*/ 2147483647 h 63"/>
              <a:gd name="T4" fmla="*/ 2147483647 w 71"/>
              <a:gd name="T5" fmla="*/ 2147483647 h 63"/>
              <a:gd name="T6" fmla="*/ 2147483647 w 71"/>
              <a:gd name="T7" fmla="*/ 2147483647 h 63"/>
              <a:gd name="T8" fmla="*/ 0 w 71"/>
              <a:gd name="T9" fmla="*/ 2147483647 h 63"/>
              <a:gd name="T10" fmla="*/ 2147483647 w 71"/>
              <a:gd name="T11" fmla="*/ 0 h 6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1"/>
              <a:gd name="T19" fmla="*/ 0 h 63"/>
              <a:gd name="T20" fmla="*/ 71 w 71"/>
              <a:gd name="T21" fmla="*/ 63 h 6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1" h="63">
                <a:moveTo>
                  <a:pt x="64" y="0"/>
                </a:moveTo>
                <a:lnTo>
                  <a:pt x="71" y="36"/>
                </a:lnTo>
                <a:lnTo>
                  <a:pt x="47" y="46"/>
                </a:lnTo>
                <a:lnTo>
                  <a:pt x="37" y="36"/>
                </a:lnTo>
                <a:lnTo>
                  <a:pt x="0" y="63"/>
                </a:lnTo>
                <a:lnTo>
                  <a:pt x="64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5033" name="Freeform 113"/>
          <p:cNvSpPr>
            <a:spLocks/>
          </p:cNvSpPr>
          <p:nvPr/>
        </p:nvSpPr>
        <p:spPr bwMode="auto">
          <a:xfrm>
            <a:off x="3935413" y="3406775"/>
            <a:ext cx="101600" cy="74613"/>
          </a:xfrm>
          <a:custGeom>
            <a:avLst/>
            <a:gdLst>
              <a:gd name="T0" fmla="*/ 2147483647 w 64"/>
              <a:gd name="T1" fmla="*/ 2147483647 h 47"/>
              <a:gd name="T2" fmla="*/ 2147483647 w 64"/>
              <a:gd name="T3" fmla="*/ 2147483647 h 47"/>
              <a:gd name="T4" fmla="*/ 0 w 64"/>
              <a:gd name="T5" fmla="*/ 2147483647 h 47"/>
              <a:gd name="T6" fmla="*/ 2147483647 w 64"/>
              <a:gd name="T7" fmla="*/ 0 h 47"/>
              <a:gd name="T8" fmla="*/ 2147483647 w 64"/>
              <a:gd name="T9" fmla="*/ 2147483647 h 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4"/>
              <a:gd name="T16" fmla="*/ 0 h 47"/>
              <a:gd name="T17" fmla="*/ 64 w 64"/>
              <a:gd name="T18" fmla="*/ 47 h 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4" h="47">
                <a:moveTo>
                  <a:pt x="64" y="3"/>
                </a:moveTo>
                <a:lnTo>
                  <a:pt x="37" y="47"/>
                </a:lnTo>
                <a:lnTo>
                  <a:pt x="0" y="47"/>
                </a:lnTo>
                <a:lnTo>
                  <a:pt x="30" y="0"/>
                </a:lnTo>
                <a:lnTo>
                  <a:pt x="64" y="3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5034" name="Freeform 114"/>
          <p:cNvSpPr>
            <a:spLocks/>
          </p:cNvSpPr>
          <p:nvPr/>
        </p:nvSpPr>
        <p:spPr bwMode="auto">
          <a:xfrm>
            <a:off x="4414838" y="3365500"/>
            <a:ext cx="85725" cy="46038"/>
          </a:xfrm>
          <a:custGeom>
            <a:avLst/>
            <a:gdLst>
              <a:gd name="T0" fmla="*/ 2147483647 w 54"/>
              <a:gd name="T1" fmla="*/ 0 h 29"/>
              <a:gd name="T2" fmla="*/ 0 w 54"/>
              <a:gd name="T3" fmla="*/ 2147483647 h 29"/>
              <a:gd name="T4" fmla="*/ 2147483647 w 54"/>
              <a:gd name="T5" fmla="*/ 2147483647 h 29"/>
              <a:gd name="T6" fmla="*/ 2147483647 w 54"/>
              <a:gd name="T7" fmla="*/ 2147483647 h 29"/>
              <a:gd name="T8" fmla="*/ 2147483647 w 54"/>
              <a:gd name="T9" fmla="*/ 0 h 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"/>
              <a:gd name="T16" fmla="*/ 0 h 29"/>
              <a:gd name="T17" fmla="*/ 54 w 54"/>
              <a:gd name="T18" fmla="*/ 29 h 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" h="29">
                <a:moveTo>
                  <a:pt x="20" y="0"/>
                </a:moveTo>
                <a:lnTo>
                  <a:pt x="0" y="16"/>
                </a:lnTo>
                <a:lnTo>
                  <a:pt x="30" y="29"/>
                </a:lnTo>
                <a:lnTo>
                  <a:pt x="54" y="6"/>
                </a:lnTo>
                <a:lnTo>
                  <a:pt x="20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5035" name="Freeform 115"/>
          <p:cNvSpPr>
            <a:spLocks/>
          </p:cNvSpPr>
          <p:nvPr/>
        </p:nvSpPr>
        <p:spPr bwMode="auto">
          <a:xfrm>
            <a:off x="4414838" y="3390900"/>
            <a:ext cx="47625" cy="63500"/>
          </a:xfrm>
          <a:custGeom>
            <a:avLst/>
            <a:gdLst>
              <a:gd name="T0" fmla="*/ 0 w 30"/>
              <a:gd name="T1" fmla="*/ 0 h 40"/>
              <a:gd name="T2" fmla="*/ 2147483647 w 30"/>
              <a:gd name="T3" fmla="*/ 2147483647 h 40"/>
              <a:gd name="T4" fmla="*/ 2147483647 w 30"/>
              <a:gd name="T5" fmla="*/ 2147483647 h 40"/>
              <a:gd name="T6" fmla="*/ 0 w 30"/>
              <a:gd name="T7" fmla="*/ 2147483647 h 40"/>
              <a:gd name="T8" fmla="*/ 0 w 30"/>
              <a:gd name="T9" fmla="*/ 0 h 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0"/>
              <a:gd name="T17" fmla="*/ 30 w 30"/>
              <a:gd name="T18" fmla="*/ 40 h 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0">
                <a:moveTo>
                  <a:pt x="0" y="0"/>
                </a:moveTo>
                <a:lnTo>
                  <a:pt x="30" y="13"/>
                </a:lnTo>
                <a:lnTo>
                  <a:pt x="27" y="40"/>
                </a:lnTo>
                <a:lnTo>
                  <a:pt x="0" y="23"/>
                </a:lnTo>
                <a:lnTo>
                  <a:pt x="0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5036" name="Freeform 116"/>
          <p:cNvSpPr>
            <a:spLocks/>
          </p:cNvSpPr>
          <p:nvPr/>
        </p:nvSpPr>
        <p:spPr bwMode="auto">
          <a:xfrm>
            <a:off x="4457700" y="3375025"/>
            <a:ext cx="53975" cy="79375"/>
          </a:xfrm>
          <a:custGeom>
            <a:avLst/>
            <a:gdLst>
              <a:gd name="T0" fmla="*/ 2147483647 w 34"/>
              <a:gd name="T1" fmla="*/ 0 h 50"/>
              <a:gd name="T2" fmla="*/ 2147483647 w 34"/>
              <a:gd name="T3" fmla="*/ 2147483647 h 50"/>
              <a:gd name="T4" fmla="*/ 2147483647 w 34"/>
              <a:gd name="T5" fmla="*/ 2147483647 h 50"/>
              <a:gd name="T6" fmla="*/ 2147483647 w 34"/>
              <a:gd name="T7" fmla="*/ 2147483647 h 50"/>
              <a:gd name="T8" fmla="*/ 2147483647 w 34"/>
              <a:gd name="T9" fmla="*/ 2147483647 h 50"/>
              <a:gd name="T10" fmla="*/ 0 w 34"/>
              <a:gd name="T11" fmla="*/ 2147483647 h 50"/>
              <a:gd name="T12" fmla="*/ 2147483647 w 34"/>
              <a:gd name="T13" fmla="*/ 2147483647 h 50"/>
              <a:gd name="T14" fmla="*/ 2147483647 w 34"/>
              <a:gd name="T15" fmla="*/ 0 h 5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4"/>
              <a:gd name="T25" fmla="*/ 0 h 50"/>
              <a:gd name="T26" fmla="*/ 34 w 34"/>
              <a:gd name="T27" fmla="*/ 50 h 5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4" h="50">
                <a:moveTo>
                  <a:pt x="27" y="0"/>
                </a:moveTo>
                <a:lnTo>
                  <a:pt x="34" y="13"/>
                </a:lnTo>
                <a:lnTo>
                  <a:pt x="30" y="23"/>
                </a:lnTo>
                <a:lnTo>
                  <a:pt x="34" y="30"/>
                </a:lnTo>
                <a:lnTo>
                  <a:pt x="24" y="43"/>
                </a:lnTo>
                <a:lnTo>
                  <a:pt x="0" y="50"/>
                </a:lnTo>
                <a:lnTo>
                  <a:pt x="3" y="23"/>
                </a:lnTo>
                <a:lnTo>
                  <a:pt x="27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5037" name="Freeform 117"/>
          <p:cNvSpPr>
            <a:spLocks/>
          </p:cNvSpPr>
          <p:nvPr/>
        </p:nvSpPr>
        <p:spPr bwMode="auto">
          <a:xfrm>
            <a:off x="2374900" y="3443288"/>
            <a:ext cx="47625" cy="84137"/>
          </a:xfrm>
          <a:custGeom>
            <a:avLst/>
            <a:gdLst>
              <a:gd name="T0" fmla="*/ 2147483647 w 30"/>
              <a:gd name="T1" fmla="*/ 2147483647 h 53"/>
              <a:gd name="T2" fmla="*/ 2147483647 w 30"/>
              <a:gd name="T3" fmla="*/ 2147483647 h 53"/>
              <a:gd name="T4" fmla="*/ 0 w 30"/>
              <a:gd name="T5" fmla="*/ 2147483647 h 53"/>
              <a:gd name="T6" fmla="*/ 2147483647 w 30"/>
              <a:gd name="T7" fmla="*/ 0 h 53"/>
              <a:gd name="T8" fmla="*/ 2147483647 w 30"/>
              <a:gd name="T9" fmla="*/ 2147483647 h 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53"/>
              <a:gd name="T17" fmla="*/ 30 w 30"/>
              <a:gd name="T18" fmla="*/ 53 h 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53">
                <a:moveTo>
                  <a:pt x="30" y="34"/>
                </a:moveTo>
                <a:lnTo>
                  <a:pt x="13" y="53"/>
                </a:lnTo>
                <a:lnTo>
                  <a:pt x="0" y="24"/>
                </a:lnTo>
                <a:lnTo>
                  <a:pt x="24" y="0"/>
                </a:lnTo>
                <a:lnTo>
                  <a:pt x="30" y="34"/>
                </a:lnTo>
                <a:close/>
              </a:path>
            </a:pathLst>
          </a:custGeom>
          <a:solidFill>
            <a:srgbClr val="20202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5038" name="Freeform 118"/>
          <p:cNvSpPr>
            <a:spLocks/>
          </p:cNvSpPr>
          <p:nvPr/>
        </p:nvSpPr>
        <p:spPr bwMode="auto">
          <a:xfrm>
            <a:off x="2338388" y="3481388"/>
            <a:ext cx="57150" cy="46037"/>
          </a:xfrm>
          <a:custGeom>
            <a:avLst/>
            <a:gdLst>
              <a:gd name="T0" fmla="*/ 2147483647 w 36"/>
              <a:gd name="T1" fmla="*/ 2147483647 h 29"/>
              <a:gd name="T2" fmla="*/ 2147483647 w 36"/>
              <a:gd name="T3" fmla="*/ 0 h 29"/>
              <a:gd name="T4" fmla="*/ 0 w 36"/>
              <a:gd name="T5" fmla="*/ 2147483647 h 29"/>
              <a:gd name="T6" fmla="*/ 2147483647 w 36"/>
              <a:gd name="T7" fmla="*/ 2147483647 h 29"/>
              <a:gd name="T8" fmla="*/ 2147483647 w 36"/>
              <a:gd name="T9" fmla="*/ 2147483647 h 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6"/>
              <a:gd name="T16" fmla="*/ 0 h 29"/>
              <a:gd name="T17" fmla="*/ 36 w 36"/>
              <a:gd name="T18" fmla="*/ 29 h 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6" h="29">
                <a:moveTo>
                  <a:pt x="36" y="29"/>
                </a:moveTo>
                <a:lnTo>
                  <a:pt x="23" y="0"/>
                </a:lnTo>
                <a:lnTo>
                  <a:pt x="0" y="3"/>
                </a:lnTo>
                <a:lnTo>
                  <a:pt x="13" y="29"/>
                </a:lnTo>
                <a:lnTo>
                  <a:pt x="36" y="2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5039" name="Freeform 119"/>
          <p:cNvSpPr>
            <a:spLocks/>
          </p:cNvSpPr>
          <p:nvPr/>
        </p:nvSpPr>
        <p:spPr bwMode="auto">
          <a:xfrm>
            <a:off x="2338388" y="3433763"/>
            <a:ext cx="74612" cy="52387"/>
          </a:xfrm>
          <a:custGeom>
            <a:avLst/>
            <a:gdLst>
              <a:gd name="T0" fmla="*/ 2147483647 w 47"/>
              <a:gd name="T1" fmla="*/ 2147483647 h 33"/>
              <a:gd name="T2" fmla="*/ 2147483647 w 47"/>
              <a:gd name="T3" fmla="*/ 0 h 33"/>
              <a:gd name="T4" fmla="*/ 2147483647 w 47"/>
              <a:gd name="T5" fmla="*/ 2147483647 h 33"/>
              <a:gd name="T6" fmla="*/ 2147483647 w 47"/>
              <a:gd name="T7" fmla="*/ 0 h 33"/>
              <a:gd name="T8" fmla="*/ 2147483647 w 47"/>
              <a:gd name="T9" fmla="*/ 2147483647 h 33"/>
              <a:gd name="T10" fmla="*/ 0 w 47"/>
              <a:gd name="T11" fmla="*/ 2147483647 h 33"/>
              <a:gd name="T12" fmla="*/ 2147483647 w 47"/>
              <a:gd name="T13" fmla="*/ 2147483647 h 33"/>
              <a:gd name="T14" fmla="*/ 2147483647 w 47"/>
              <a:gd name="T15" fmla="*/ 2147483647 h 3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7"/>
              <a:gd name="T25" fmla="*/ 0 h 33"/>
              <a:gd name="T26" fmla="*/ 47 w 47"/>
              <a:gd name="T27" fmla="*/ 33 h 3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7" h="33">
                <a:moveTo>
                  <a:pt x="47" y="6"/>
                </a:moveTo>
                <a:lnTo>
                  <a:pt x="33" y="0"/>
                </a:lnTo>
                <a:lnTo>
                  <a:pt x="23" y="3"/>
                </a:lnTo>
                <a:lnTo>
                  <a:pt x="16" y="0"/>
                </a:lnTo>
                <a:lnTo>
                  <a:pt x="3" y="10"/>
                </a:lnTo>
                <a:lnTo>
                  <a:pt x="0" y="33"/>
                </a:lnTo>
                <a:lnTo>
                  <a:pt x="23" y="33"/>
                </a:lnTo>
                <a:lnTo>
                  <a:pt x="47" y="6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5040" name="Freeform 120"/>
          <p:cNvSpPr>
            <a:spLocks/>
          </p:cNvSpPr>
          <p:nvPr/>
        </p:nvSpPr>
        <p:spPr bwMode="auto">
          <a:xfrm>
            <a:off x="3132138" y="3386138"/>
            <a:ext cx="74612" cy="57150"/>
          </a:xfrm>
          <a:custGeom>
            <a:avLst/>
            <a:gdLst>
              <a:gd name="T0" fmla="*/ 2147483647 w 47"/>
              <a:gd name="T1" fmla="*/ 0 h 36"/>
              <a:gd name="T2" fmla="*/ 0 w 47"/>
              <a:gd name="T3" fmla="*/ 2147483647 h 36"/>
              <a:gd name="T4" fmla="*/ 2147483647 w 47"/>
              <a:gd name="T5" fmla="*/ 2147483647 h 36"/>
              <a:gd name="T6" fmla="*/ 2147483647 w 47"/>
              <a:gd name="T7" fmla="*/ 0 h 36"/>
              <a:gd name="T8" fmla="*/ 0 60000 65536"/>
              <a:gd name="T9" fmla="*/ 0 60000 65536"/>
              <a:gd name="T10" fmla="*/ 0 60000 65536"/>
              <a:gd name="T11" fmla="*/ 0 60000 65536"/>
              <a:gd name="T12" fmla="*/ 0 w 47"/>
              <a:gd name="T13" fmla="*/ 0 h 36"/>
              <a:gd name="T14" fmla="*/ 47 w 47"/>
              <a:gd name="T15" fmla="*/ 36 h 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7" h="36">
                <a:moveTo>
                  <a:pt x="33" y="0"/>
                </a:moveTo>
                <a:lnTo>
                  <a:pt x="0" y="20"/>
                </a:lnTo>
                <a:lnTo>
                  <a:pt x="47" y="36"/>
                </a:ln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5041" name="Freeform 121"/>
          <p:cNvSpPr>
            <a:spLocks/>
          </p:cNvSpPr>
          <p:nvPr/>
        </p:nvSpPr>
        <p:spPr bwMode="auto">
          <a:xfrm>
            <a:off x="3286125" y="2868613"/>
            <a:ext cx="42863" cy="58737"/>
          </a:xfrm>
          <a:custGeom>
            <a:avLst/>
            <a:gdLst>
              <a:gd name="T0" fmla="*/ 2147483647 w 27"/>
              <a:gd name="T1" fmla="*/ 0 h 37"/>
              <a:gd name="T2" fmla="*/ 0 w 27"/>
              <a:gd name="T3" fmla="*/ 2147483647 h 37"/>
              <a:gd name="T4" fmla="*/ 2147483647 w 27"/>
              <a:gd name="T5" fmla="*/ 2147483647 h 37"/>
              <a:gd name="T6" fmla="*/ 2147483647 w 27"/>
              <a:gd name="T7" fmla="*/ 0 h 37"/>
              <a:gd name="T8" fmla="*/ 0 60000 65536"/>
              <a:gd name="T9" fmla="*/ 0 60000 65536"/>
              <a:gd name="T10" fmla="*/ 0 60000 65536"/>
              <a:gd name="T11" fmla="*/ 0 60000 65536"/>
              <a:gd name="T12" fmla="*/ 0 w 27"/>
              <a:gd name="T13" fmla="*/ 0 h 37"/>
              <a:gd name="T14" fmla="*/ 27 w 27"/>
              <a:gd name="T15" fmla="*/ 37 h 3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" h="37">
                <a:moveTo>
                  <a:pt x="27" y="0"/>
                </a:moveTo>
                <a:lnTo>
                  <a:pt x="0" y="30"/>
                </a:lnTo>
                <a:lnTo>
                  <a:pt x="23" y="37"/>
                </a:lnTo>
                <a:lnTo>
                  <a:pt x="27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5042" name="Freeform 122"/>
          <p:cNvSpPr>
            <a:spLocks/>
          </p:cNvSpPr>
          <p:nvPr/>
        </p:nvSpPr>
        <p:spPr bwMode="auto">
          <a:xfrm>
            <a:off x="3467100" y="3143250"/>
            <a:ext cx="79375" cy="68263"/>
          </a:xfrm>
          <a:custGeom>
            <a:avLst/>
            <a:gdLst>
              <a:gd name="T0" fmla="*/ 2147483647 w 50"/>
              <a:gd name="T1" fmla="*/ 2147483647 h 43"/>
              <a:gd name="T2" fmla="*/ 2147483647 w 50"/>
              <a:gd name="T3" fmla="*/ 0 h 43"/>
              <a:gd name="T4" fmla="*/ 0 w 50"/>
              <a:gd name="T5" fmla="*/ 2147483647 h 43"/>
              <a:gd name="T6" fmla="*/ 2147483647 w 50"/>
              <a:gd name="T7" fmla="*/ 2147483647 h 43"/>
              <a:gd name="T8" fmla="*/ 0 60000 65536"/>
              <a:gd name="T9" fmla="*/ 0 60000 65536"/>
              <a:gd name="T10" fmla="*/ 0 60000 65536"/>
              <a:gd name="T11" fmla="*/ 0 60000 65536"/>
              <a:gd name="T12" fmla="*/ 0 w 50"/>
              <a:gd name="T13" fmla="*/ 0 h 43"/>
              <a:gd name="T14" fmla="*/ 50 w 50"/>
              <a:gd name="T15" fmla="*/ 43 h 4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0" h="43">
                <a:moveTo>
                  <a:pt x="50" y="37"/>
                </a:moveTo>
                <a:lnTo>
                  <a:pt x="30" y="0"/>
                </a:lnTo>
                <a:lnTo>
                  <a:pt x="0" y="43"/>
                </a:lnTo>
                <a:lnTo>
                  <a:pt x="50" y="37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5043" name="Freeform 123"/>
          <p:cNvSpPr>
            <a:spLocks/>
          </p:cNvSpPr>
          <p:nvPr/>
        </p:nvSpPr>
        <p:spPr bwMode="auto">
          <a:xfrm>
            <a:off x="2944813" y="2990850"/>
            <a:ext cx="63500" cy="68263"/>
          </a:xfrm>
          <a:custGeom>
            <a:avLst/>
            <a:gdLst>
              <a:gd name="T0" fmla="*/ 2147483647 w 40"/>
              <a:gd name="T1" fmla="*/ 0 h 43"/>
              <a:gd name="T2" fmla="*/ 0 w 40"/>
              <a:gd name="T3" fmla="*/ 2147483647 h 43"/>
              <a:gd name="T4" fmla="*/ 2147483647 w 40"/>
              <a:gd name="T5" fmla="*/ 2147483647 h 43"/>
              <a:gd name="T6" fmla="*/ 2147483647 w 40"/>
              <a:gd name="T7" fmla="*/ 0 h 43"/>
              <a:gd name="T8" fmla="*/ 0 60000 65536"/>
              <a:gd name="T9" fmla="*/ 0 60000 65536"/>
              <a:gd name="T10" fmla="*/ 0 60000 65536"/>
              <a:gd name="T11" fmla="*/ 0 60000 65536"/>
              <a:gd name="T12" fmla="*/ 0 w 40"/>
              <a:gd name="T13" fmla="*/ 0 h 43"/>
              <a:gd name="T14" fmla="*/ 40 w 40"/>
              <a:gd name="T15" fmla="*/ 43 h 4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0" h="43">
                <a:moveTo>
                  <a:pt x="40" y="0"/>
                </a:moveTo>
                <a:lnTo>
                  <a:pt x="0" y="26"/>
                </a:lnTo>
                <a:lnTo>
                  <a:pt x="37" y="43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5044" name="Freeform 124"/>
          <p:cNvSpPr>
            <a:spLocks/>
          </p:cNvSpPr>
          <p:nvPr/>
        </p:nvSpPr>
        <p:spPr bwMode="auto">
          <a:xfrm>
            <a:off x="3024188" y="3243263"/>
            <a:ext cx="58737" cy="74612"/>
          </a:xfrm>
          <a:custGeom>
            <a:avLst/>
            <a:gdLst>
              <a:gd name="T0" fmla="*/ 2147483647 w 37"/>
              <a:gd name="T1" fmla="*/ 0 h 47"/>
              <a:gd name="T2" fmla="*/ 0 w 37"/>
              <a:gd name="T3" fmla="*/ 2147483647 h 47"/>
              <a:gd name="T4" fmla="*/ 2147483647 w 37"/>
              <a:gd name="T5" fmla="*/ 2147483647 h 47"/>
              <a:gd name="T6" fmla="*/ 2147483647 w 37"/>
              <a:gd name="T7" fmla="*/ 2147483647 h 47"/>
              <a:gd name="T8" fmla="*/ 2147483647 w 37"/>
              <a:gd name="T9" fmla="*/ 0 h 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"/>
              <a:gd name="T16" fmla="*/ 0 h 47"/>
              <a:gd name="T17" fmla="*/ 37 w 37"/>
              <a:gd name="T18" fmla="*/ 47 h 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" h="47">
                <a:moveTo>
                  <a:pt x="31" y="0"/>
                </a:moveTo>
                <a:lnTo>
                  <a:pt x="0" y="23"/>
                </a:lnTo>
                <a:lnTo>
                  <a:pt x="10" y="47"/>
                </a:lnTo>
                <a:lnTo>
                  <a:pt x="37" y="37"/>
                </a:lnTo>
                <a:lnTo>
                  <a:pt x="31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5045" name="Freeform 125"/>
          <p:cNvSpPr>
            <a:spLocks/>
          </p:cNvSpPr>
          <p:nvPr/>
        </p:nvSpPr>
        <p:spPr bwMode="auto">
          <a:xfrm>
            <a:off x="2833688" y="3365500"/>
            <a:ext cx="74612" cy="115888"/>
          </a:xfrm>
          <a:custGeom>
            <a:avLst/>
            <a:gdLst>
              <a:gd name="T0" fmla="*/ 2147483647 w 47"/>
              <a:gd name="T1" fmla="*/ 2147483647 h 73"/>
              <a:gd name="T2" fmla="*/ 2147483647 w 47"/>
              <a:gd name="T3" fmla="*/ 0 h 73"/>
              <a:gd name="T4" fmla="*/ 2147483647 w 47"/>
              <a:gd name="T5" fmla="*/ 2147483647 h 73"/>
              <a:gd name="T6" fmla="*/ 0 w 47"/>
              <a:gd name="T7" fmla="*/ 2147483647 h 73"/>
              <a:gd name="T8" fmla="*/ 2147483647 w 47"/>
              <a:gd name="T9" fmla="*/ 2147483647 h 7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7"/>
              <a:gd name="T16" fmla="*/ 0 h 73"/>
              <a:gd name="T17" fmla="*/ 47 w 47"/>
              <a:gd name="T18" fmla="*/ 73 h 7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7" h="73">
                <a:moveTo>
                  <a:pt x="10" y="26"/>
                </a:moveTo>
                <a:lnTo>
                  <a:pt x="47" y="0"/>
                </a:lnTo>
                <a:lnTo>
                  <a:pt x="47" y="53"/>
                </a:lnTo>
                <a:lnTo>
                  <a:pt x="0" y="73"/>
                </a:lnTo>
                <a:lnTo>
                  <a:pt x="10" y="2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5046" name="Freeform 126"/>
          <p:cNvSpPr>
            <a:spLocks/>
          </p:cNvSpPr>
          <p:nvPr/>
        </p:nvSpPr>
        <p:spPr bwMode="auto">
          <a:xfrm>
            <a:off x="2625725" y="3154363"/>
            <a:ext cx="74613" cy="52387"/>
          </a:xfrm>
          <a:custGeom>
            <a:avLst/>
            <a:gdLst>
              <a:gd name="T0" fmla="*/ 2147483647 w 47"/>
              <a:gd name="T1" fmla="*/ 0 h 33"/>
              <a:gd name="T2" fmla="*/ 0 w 47"/>
              <a:gd name="T3" fmla="*/ 2147483647 h 33"/>
              <a:gd name="T4" fmla="*/ 2147483647 w 47"/>
              <a:gd name="T5" fmla="*/ 2147483647 h 33"/>
              <a:gd name="T6" fmla="*/ 2147483647 w 47"/>
              <a:gd name="T7" fmla="*/ 0 h 33"/>
              <a:gd name="T8" fmla="*/ 0 60000 65536"/>
              <a:gd name="T9" fmla="*/ 0 60000 65536"/>
              <a:gd name="T10" fmla="*/ 0 60000 65536"/>
              <a:gd name="T11" fmla="*/ 0 60000 65536"/>
              <a:gd name="T12" fmla="*/ 0 w 47"/>
              <a:gd name="T13" fmla="*/ 0 h 33"/>
              <a:gd name="T14" fmla="*/ 47 w 47"/>
              <a:gd name="T15" fmla="*/ 33 h 3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7" h="33">
                <a:moveTo>
                  <a:pt x="47" y="0"/>
                </a:moveTo>
                <a:lnTo>
                  <a:pt x="0" y="6"/>
                </a:lnTo>
                <a:lnTo>
                  <a:pt x="10" y="33"/>
                </a:lnTo>
                <a:lnTo>
                  <a:pt x="4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5047" name="Freeform 127"/>
          <p:cNvSpPr>
            <a:spLocks/>
          </p:cNvSpPr>
          <p:nvPr/>
        </p:nvSpPr>
        <p:spPr bwMode="auto">
          <a:xfrm>
            <a:off x="3024188" y="2584450"/>
            <a:ext cx="101600" cy="104775"/>
          </a:xfrm>
          <a:custGeom>
            <a:avLst/>
            <a:gdLst>
              <a:gd name="T0" fmla="*/ 0 w 64"/>
              <a:gd name="T1" fmla="*/ 2147483647 h 66"/>
              <a:gd name="T2" fmla="*/ 2147483647 w 64"/>
              <a:gd name="T3" fmla="*/ 2147483647 h 66"/>
              <a:gd name="T4" fmla="*/ 2147483647 w 64"/>
              <a:gd name="T5" fmla="*/ 0 h 66"/>
              <a:gd name="T6" fmla="*/ 2147483647 w 64"/>
              <a:gd name="T7" fmla="*/ 2147483647 h 66"/>
              <a:gd name="T8" fmla="*/ 0 w 64"/>
              <a:gd name="T9" fmla="*/ 2147483647 h 6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4"/>
              <a:gd name="T16" fmla="*/ 0 h 66"/>
              <a:gd name="T17" fmla="*/ 64 w 64"/>
              <a:gd name="T18" fmla="*/ 66 h 6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4" h="66">
                <a:moveTo>
                  <a:pt x="0" y="66"/>
                </a:moveTo>
                <a:lnTo>
                  <a:pt x="21" y="20"/>
                </a:lnTo>
                <a:lnTo>
                  <a:pt x="64" y="0"/>
                </a:lnTo>
                <a:lnTo>
                  <a:pt x="47" y="53"/>
                </a:lnTo>
                <a:lnTo>
                  <a:pt x="0" y="66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5048" name="Freeform 128"/>
          <p:cNvSpPr>
            <a:spLocks/>
          </p:cNvSpPr>
          <p:nvPr/>
        </p:nvSpPr>
        <p:spPr bwMode="auto">
          <a:xfrm>
            <a:off x="2854325" y="2784475"/>
            <a:ext cx="79375" cy="84138"/>
          </a:xfrm>
          <a:custGeom>
            <a:avLst/>
            <a:gdLst>
              <a:gd name="T0" fmla="*/ 2147483647 w 50"/>
              <a:gd name="T1" fmla="*/ 0 h 53"/>
              <a:gd name="T2" fmla="*/ 0 w 50"/>
              <a:gd name="T3" fmla="*/ 2147483647 h 53"/>
              <a:gd name="T4" fmla="*/ 2147483647 w 50"/>
              <a:gd name="T5" fmla="*/ 2147483647 h 53"/>
              <a:gd name="T6" fmla="*/ 2147483647 w 50"/>
              <a:gd name="T7" fmla="*/ 0 h 53"/>
              <a:gd name="T8" fmla="*/ 0 60000 65536"/>
              <a:gd name="T9" fmla="*/ 0 60000 65536"/>
              <a:gd name="T10" fmla="*/ 0 60000 65536"/>
              <a:gd name="T11" fmla="*/ 0 60000 65536"/>
              <a:gd name="T12" fmla="*/ 0 w 50"/>
              <a:gd name="T13" fmla="*/ 0 h 53"/>
              <a:gd name="T14" fmla="*/ 50 w 50"/>
              <a:gd name="T15" fmla="*/ 53 h 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0" h="53">
                <a:moveTo>
                  <a:pt x="44" y="0"/>
                </a:moveTo>
                <a:lnTo>
                  <a:pt x="0" y="53"/>
                </a:lnTo>
                <a:lnTo>
                  <a:pt x="50" y="37"/>
                </a:lnTo>
                <a:lnTo>
                  <a:pt x="44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5049" name="Freeform 129"/>
          <p:cNvSpPr>
            <a:spLocks/>
          </p:cNvSpPr>
          <p:nvPr/>
        </p:nvSpPr>
        <p:spPr bwMode="auto">
          <a:xfrm>
            <a:off x="2454275" y="3063875"/>
            <a:ext cx="85725" cy="115888"/>
          </a:xfrm>
          <a:custGeom>
            <a:avLst/>
            <a:gdLst>
              <a:gd name="T0" fmla="*/ 2147483647 w 54"/>
              <a:gd name="T1" fmla="*/ 2147483647 h 73"/>
              <a:gd name="T2" fmla="*/ 0 w 54"/>
              <a:gd name="T3" fmla="*/ 2147483647 h 73"/>
              <a:gd name="T4" fmla="*/ 2147483647 w 54"/>
              <a:gd name="T5" fmla="*/ 0 h 73"/>
              <a:gd name="T6" fmla="*/ 2147483647 w 54"/>
              <a:gd name="T7" fmla="*/ 2147483647 h 73"/>
              <a:gd name="T8" fmla="*/ 2147483647 w 54"/>
              <a:gd name="T9" fmla="*/ 2147483647 h 73"/>
              <a:gd name="T10" fmla="*/ 2147483647 w 54"/>
              <a:gd name="T11" fmla="*/ 2147483647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4"/>
              <a:gd name="T19" fmla="*/ 0 h 73"/>
              <a:gd name="T20" fmla="*/ 54 w 54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4" h="73">
                <a:moveTo>
                  <a:pt x="7" y="73"/>
                </a:moveTo>
                <a:lnTo>
                  <a:pt x="0" y="23"/>
                </a:lnTo>
                <a:lnTo>
                  <a:pt x="41" y="0"/>
                </a:lnTo>
                <a:lnTo>
                  <a:pt x="54" y="50"/>
                </a:lnTo>
                <a:lnTo>
                  <a:pt x="27" y="53"/>
                </a:lnTo>
                <a:lnTo>
                  <a:pt x="7" y="73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5050" name="Freeform 130"/>
          <p:cNvSpPr>
            <a:spLocks/>
          </p:cNvSpPr>
          <p:nvPr/>
        </p:nvSpPr>
        <p:spPr bwMode="auto">
          <a:xfrm>
            <a:off x="2635250" y="2943225"/>
            <a:ext cx="112713" cy="47625"/>
          </a:xfrm>
          <a:custGeom>
            <a:avLst/>
            <a:gdLst>
              <a:gd name="T0" fmla="*/ 0 w 71"/>
              <a:gd name="T1" fmla="*/ 2147483647 h 30"/>
              <a:gd name="T2" fmla="*/ 2147483647 w 71"/>
              <a:gd name="T3" fmla="*/ 0 h 30"/>
              <a:gd name="T4" fmla="*/ 2147483647 w 71"/>
              <a:gd name="T5" fmla="*/ 2147483647 h 30"/>
              <a:gd name="T6" fmla="*/ 2147483647 w 71"/>
              <a:gd name="T7" fmla="*/ 2147483647 h 30"/>
              <a:gd name="T8" fmla="*/ 0 w 71"/>
              <a:gd name="T9" fmla="*/ 214748364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1"/>
              <a:gd name="T16" fmla="*/ 0 h 30"/>
              <a:gd name="T17" fmla="*/ 71 w 71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1" h="30">
                <a:moveTo>
                  <a:pt x="0" y="23"/>
                </a:moveTo>
                <a:lnTo>
                  <a:pt x="17" y="0"/>
                </a:lnTo>
                <a:lnTo>
                  <a:pt x="71" y="6"/>
                </a:lnTo>
                <a:lnTo>
                  <a:pt x="54" y="30"/>
                </a:lnTo>
                <a:lnTo>
                  <a:pt x="0" y="23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5051" name="Freeform 131"/>
          <p:cNvSpPr>
            <a:spLocks/>
          </p:cNvSpPr>
          <p:nvPr/>
        </p:nvSpPr>
        <p:spPr bwMode="auto">
          <a:xfrm>
            <a:off x="2284413" y="3327400"/>
            <a:ext cx="85725" cy="63500"/>
          </a:xfrm>
          <a:custGeom>
            <a:avLst/>
            <a:gdLst>
              <a:gd name="T0" fmla="*/ 2147483647 w 54"/>
              <a:gd name="T1" fmla="*/ 0 h 40"/>
              <a:gd name="T2" fmla="*/ 0 w 54"/>
              <a:gd name="T3" fmla="*/ 2147483647 h 40"/>
              <a:gd name="T4" fmla="*/ 2147483647 w 54"/>
              <a:gd name="T5" fmla="*/ 2147483647 h 40"/>
              <a:gd name="T6" fmla="*/ 2147483647 w 54"/>
              <a:gd name="T7" fmla="*/ 0 h 40"/>
              <a:gd name="T8" fmla="*/ 0 60000 65536"/>
              <a:gd name="T9" fmla="*/ 0 60000 65536"/>
              <a:gd name="T10" fmla="*/ 0 60000 65536"/>
              <a:gd name="T11" fmla="*/ 0 60000 65536"/>
              <a:gd name="T12" fmla="*/ 0 w 54"/>
              <a:gd name="T13" fmla="*/ 0 h 40"/>
              <a:gd name="T14" fmla="*/ 54 w 54"/>
              <a:gd name="T15" fmla="*/ 40 h 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4" h="40">
                <a:moveTo>
                  <a:pt x="44" y="0"/>
                </a:moveTo>
                <a:lnTo>
                  <a:pt x="0" y="40"/>
                </a:lnTo>
                <a:lnTo>
                  <a:pt x="54" y="40"/>
                </a:lnTo>
                <a:lnTo>
                  <a:pt x="44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5052" name="Freeform 132"/>
          <p:cNvSpPr>
            <a:spLocks/>
          </p:cNvSpPr>
          <p:nvPr/>
        </p:nvSpPr>
        <p:spPr bwMode="auto">
          <a:xfrm>
            <a:off x="3313113" y="2416175"/>
            <a:ext cx="31750" cy="73025"/>
          </a:xfrm>
          <a:custGeom>
            <a:avLst/>
            <a:gdLst>
              <a:gd name="T0" fmla="*/ 2147483647 w 20"/>
              <a:gd name="T1" fmla="*/ 0 h 46"/>
              <a:gd name="T2" fmla="*/ 2147483647 w 20"/>
              <a:gd name="T3" fmla="*/ 2147483647 h 46"/>
              <a:gd name="T4" fmla="*/ 2147483647 w 20"/>
              <a:gd name="T5" fmla="*/ 2147483647 h 46"/>
              <a:gd name="T6" fmla="*/ 0 w 20"/>
              <a:gd name="T7" fmla="*/ 2147483647 h 46"/>
              <a:gd name="T8" fmla="*/ 2147483647 w 20"/>
              <a:gd name="T9" fmla="*/ 0 h 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"/>
              <a:gd name="T16" fmla="*/ 0 h 46"/>
              <a:gd name="T17" fmla="*/ 20 w 20"/>
              <a:gd name="T18" fmla="*/ 46 h 4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" h="46">
                <a:moveTo>
                  <a:pt x="6" y="0"/>
                </a:moveTo>
                <a:lnTo>
                  <a:pt x="20" y="29"/>
                </a:lnTo>
                <a:lnTo>
                  <a:pt x="3" y="46"/>
                </a:lnTo>
                <a:lnTo>
                  <a:pt x="0" y="20"/>
                </a:lnTo>
                <a:lnTo>
                  <a:pt x="6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5053" name="Freeform 133"/>
          <p:cNvSpPr>
            <a:spLocks/>
          </p:cNvSpPr>
          <p:nvPr/>
        </p:nvSpPr>
        <p:spPr bwMode="auto">
          <a:xfrm>
            <a:off x="4292600" y="3459163"/>
            <a:ext cx="53975" cy="84137"/>
          </a:xfrm>
          <a:custGeom>
            <a:avLst/>
            <a:gdLst>
              <a:gd name="T0" fmla="*/ 0 w 34"/>
              <a:gd name="T1" fmla="*/ 2147483647 h 53"/>
              <a:gd name="T2" fmla="*/ 2147483647 w 34"/>
              <a:gd name="T3" fmla="*/ 2147483647 h 53"/>
              <a:gd name="T4" fmla="*/ 2147483647 w 34"/>
              <a:gd name="T5" fmla="*/ 2147483647 h 53"/>
              <a:gd name="T6" fmla="*/ 2147483647 w 34"/>
              <a:gd name="T7" fmla="*/ 0 h 53"/>
              <a:gd name="T8" fmla="*/ 0 w 34"/>
              <a:gd name="T9" fmla="*/ 2147483647 h 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"/>
              <a:gd name="T16" fmla="*/ 0 h 53"/>
              <a:gd name="T17" fmla="*/ 34 w 34"/>
              <a:gd name="T18" fmla="*/ 53 h 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" h="53">
                <a:moveTo>
                  <a:pt x="0" y="34"/>
                </a:moveTo>
                <a:lnTo>
                  <a:pt x="17" y="53"/>
                </a:lnTo>
                <a:lnTo>
                  <a:pt x="34" y="27"/>
                </a:lnTo>
                <a:lnTo>
                  <a:pt x="7" y="0"/>
                </a:lnTo>
                <a:lnTo>
                  <a:pt x="0" y="3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5054" name="Freeform 134"/>
          <p:cNvSpPr>
            <a:spLocks/>
          </p:cNvSpPr>
          <p:nvPr/>
        </p:nvSpPr>
        <p:spPr bwMode="auto">
          <a:xfrm>
            <a:off x="4319588" y="3497263"/>
            <a:ext cx="63500" cy="46037"/>
          </a:xfrm>
          <a:custGeom>
            <a:avLst/>
            <a:gdLst>
              <a:gd name="T0" fmla="*/ 0 w 40"/>
              <a:gd name="T1" fmla="*/ 2147483647 h 29"/>
              <a:gd name="T2" fmla="*/ 2147483647 w 40"/>
              <a:gd name="T3" fmla="*/ 0 h 29"/>
              <a:gd name="T4" fmla="*/ 2147483647 w 40"/>
              <a:gd name="T5" fmla="*/ 2147483647 h 29"/>
              <a:gd name="T6" fmla="*/ 2147483647 w 40"/>
              <a:gd name="T7" fmla="*/ 2147483647 h 29"/>
              <a:gd name="T8" fmla="*/ 0 w 40"/>
              <a:gd name="T9" fmla="*/ 2147483647 h 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"/>
              <a:gd name="T16" fmla="*/ 0 h 29"/>
              <a:gd name="T17" fmla="*/ 40 w 40"/>
              <a:gd name="T18" fmla="*/ 29 h 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" h="29">
                <a:moveTo>
                  <a:pt x="0" y="29"/>
                </a:moveTo>
                <a:lnTo>
                  <a:pt x="13" y="0"/>
                </a:lnTo>
                <a:lnTo>
                  <a:pt x="40" y="3"/>
                </a:lnTo>
                <a:lnTo>
                  <a:pt x="27" y="29"/>
                </a:lnTo>
                <a:lnTo>
                  <a:pt x="0" y="2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25055" name="Freeform 135"/>
          <p:cNvSpPr>
            <a:spLocks/>
          </p:cNvSpPr>
          <p:nvPr/>
        </p:nvSpPr>
        <p:spPr bwMode="auto">
          <a:xfrm>
            <a:off x="4303713" y="3454400"/>
            <a:ext cx="79375" cy="47625"/>
          </a:xfrm>
          <a:custGeom>
            <a:avLst/>
            <a:gdLst>
              <a:gd name="T0" fmla="*/ 0 w 50"/>
              <a:gd name="T1" fmla="*/ 2147483647 h 30"/>
              <a:gd name="T2" fmla="*/ 2147483647 w 50"/>
              <a:gd name="T3" fmla="*/ 0 h 30"/>
              <a:gd name="T4" fmla="*/ 2147483647 w 50"/>
              <a:gd name="T5" fmla="*/ 0 h 30"/>
              <a:gd name="T6" fmla="*/ 2147483647 w 50"/>
              <a:gd name="T7" fmla="*/ 0 h 30"/>
              <a:gd name="T8" fmla="*/ 2147483647 w 50"/>
              <a:gd name="T9" fmla="*/ 2147483647 h 30"/>
              <a:gd name="T10" fmla="*/ 2147483647 w 50"/>
              <a:gd name="T11" fmla="*/ 2147483647 h 30"/>
              <a:gd name="T12" fmla="*/ 2147483647 w 50"/>
              <a:gd name="T13" fmla="*/ 2147483647 h 30"/>
              <a:gd name="T14" fmla="*/ 0 w 50"/>
              <a:gd name="T15" fmla="*/ 2147483647 h 3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0"/>
              <a:gd name="T25" fmla="*/ 0 h 30"/>
              <a:gd name="T26" fmla="*/ 50 w 50"/>
              <a:gd name="T27" fmla="*/ 30 h 3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0" h="30">
                <a:moveTo>
                  <a:pt x="0" y="3"/>
                </a:moveTo>
                <a:lnTo>
                  <a:pt x="17" y="0"/>
                </a:lnTo>
                <a:lnTo>
                  <a:pt x="27" y="0"/>
                </a:lnTo>
                <a:lnTo>
                  <a:pt x="33" y="0"/>
                </a:lnTo>
                <a:lnTo>
                  <a:pt x="43" y="10"/>
                </a:lnTo>
                <a:lnTo>
                  <a:pt x="50" y="30"/>
                </a:lnTo>
                <a:lnTo>
                  <a:pt x="23" y="30"/>
                </a:lnTo>
                <a:lnTo>
                  <a:pt x="0" y="3"/>
                </a:lnTo>
                <a:close/>
              </a:path>
            </a:pathLst>
          </a:custGeom>
          <a:solidFill>
            <a:srgbClr val="20202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  <p:sp>
        <p:nvSpPr>
          <p:cNvPr id="135" name="Rectangle 3"/>
          <p:cNvSpPr txBox="1">
            <a:spLocks noChangeArrowheads="1"/>
          </p:cNvSpPr>
          <p:nvPr/>
        </p:nvSpPr>
        <p:spPr bwMode="auto">
          <a:xfrm>
            <a:off x="612775" y="1524000"/>
            <a:ext cx="29686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Gill Sans MT" panose="020B0502020104020203" pitchFamily="34" charset="77"/>
              </a:rPr>
              <a:t>“</a:t>
            </a:r>
            <a:r>
              <a:rPr kumimoji="0" lang="en-US" altLang="ja-JP" sz="4300" b="1" i="0" u="none" strike="noStrike" kern="120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Gill Sans MT" panose="020B0502020104020203" pitchFamily="34" charset="77"/>
              </a:rPr>
              <a:t>Carbon</a:t>
            </a:r>
            <a:r>
              <a:rPr kumimoji="0" lang="ja-JP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Gill Sans MT" panose="020B0502020104020203" pitchFamily="34" charset="77"/>
              </a:rPr>
              <a:t>”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Gill Sans MT" panose="020B0502020104020203" pitchFamily="34" charset="7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0" y="1600200"/>
            <a:ext cx="3551934" cy="113877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623C"/>
                </a:solidFill>
                <a:effectLst/>
                <a:uLnTx/>
                <a:uFillTx/>
                <a:latin typeface="Gill Sans MT" panose="020B0502020104020203" pitchFamily="34" charset="77"/>
                <a:ea typeface="ヒラギノ角ゴ Pro W3" charset="-128"/>
              </a:rPr>
              <a:t>“</a:t>
            </a:r>
            <a:r>
              <a:rPr kumimoji="0" lang="en-US" altLang="ja-JP" sz="4400" b="1" i="0" u="none" strike="noStrike" kern="1200" cap="none" spc="0" normalizeH="0" baseline="0" noProof="0" dirty="0">
                <a:ln>
                  <a:noFill/>
                </a:ln>
                <a:solidFill>
                  <a:srgbClr val="44623C"/>
                </a:solidFill>
                <a:effectLst/>
                <a:uLnTx/>
                <a:uFillTx/>
                <a:latin typeface="Gill Sans MT" panose="020B0502020104020203" pitchFamily="34" charset="77"/>
                <a:ea typeface="ヒラギノ角ゴ Pro W3" charset="-128"/>
              </a:rPr>
              <a:t>Nitrogen</a:t>
            </a:r>
            <a:r>
              <a:rPr kumimoji="0" lang="ja-JP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623C"/>
                </a:solidFill>
                <a:effectLst/>
                <a:uLnTx/>
                <a:uFillTx/>
                <a:latin typeface="Gill Sans MT" panose="020B0502020104020203" pitchFamily="34" charset="77"/>
                <a:ea typeface="ヒラギノ角ゴ Pro W3" charset="-128"/>
              </a:rPr>
              <a:t>”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623C"/>
                </a:solidFill>
                <a:effectLst/>
                <a:uLnTx/>
                <a:uFillTx/>
                <a:latin typeface="Gill Sans MT" panose="020B0502020104020203" pitchFamily="34" charset="77"/>
                <a:ea typeface="ヒラギノ角ゴ Pro W3" charset="-128"/>
              </a:rPr>
              <a:t>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77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7879665"/>
      </p:ext>
    </p:extLst>
  </p:cSld>
  <p:clrMapOvr>
    <a:masterClrMapping/>
  </p:clrMapOvr>
  <p:transition spd="slow">
    <p:wipe dir="d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627016" y="141288"/>
            <a:ext cx="8516983" cy="1069975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b="1" i="1" dirty="0">
                <a:solidFill>
                  <a:schemeClr val="tx1"/>
                </a:solidFill>
                <a:effectLst/>
                <a:latin typeface="Gill Sans MT" panose="020B0502020104020203" pitchFamily="34" charset="77"/>
                <a:ea typeface="Arial" charset="0"/>
                <a:cs typeface="Arial" charset="0"/>
              </a:rPr>
              <a:t>Starting</a:t>
            </a:r>
            <a:r>
              <a:rPr lang="en-US" sz="4000" b="1" dirty="0">
                <a:solidFill>
                  <a:schemeClr val="tx1"/>
                </a:solidFill>
                <a:effectLst/>
                <a:latin typeface="Gill Sans MT" panose="020B0502020104020203" pitchFamily="34" charset="77"/>
                <a:ea typeface="Arial" charset="0"/>
                <a:cs typeface="Arial" charset="0"/>
              </a:rPr>
              <a:t> Targets For Composting</a:t>
            </a:r>
          </a:p>
        </p:txBody>
      </p:sp>
      <p:sp>
        <p:nvSpPr>
          <p:cNvPr id="221186" name="Text Box 4"/>
          <p:cNvSpPr txBox="1">
            <a:spLocks noChangeArrowheads="1"/>
          </p:cNvSpPr>
          <p:nvPr/>
        </p:nvSpPr>
        <p:spPr bwMode="auto">
          <a:xfrm>
            <a:off x="748937" y="1905000"/>
            <a:ext cx="8177350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41613" indent="-2741613">
              <a:tabLst>
                <a:tab pos="2684463" algn="l"/>
              </a:tabLst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1pPr>
            <a:lvl2pPr marL="742950" indent="-285750">
              <a:tabLst>
                <a:tab pos="2684463" algn="l"/>
              </a:tabLst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2pPr>
            <a:lvl3pPr marL="1143000" indent="-228600">
              <a:tabLst>
                <a:tab pos="2684463" algn="l"/>
              </a:tabLst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3pPr>
            <a:lvl4pPr marL="1600200" indent="-228600">
              <a:tabLst>
                <a:tab pos="2684463" algn="l"/>
              </a:tabLst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4pPr>
            <a:lvl5pPr marL="2057400" indent="-228600">
              <a:tabLst>
                <a:tab pos="2684463" algn="l"/>
              </a:tabLst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684463" algn="l"/>
              </a:tabLst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684463" algn="l"/>
              </a:tabLst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684463" algn="l"/>
              </a:tabLst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684463" algn="l"/>
              </a:tabLst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9pPr>
          </a:lstStyle>
          <a:p>
            <a:r>
              <a:rPr lang="en-US" altLang="en-US" sz="2800" dirty="0">
                <a:latin typeface="Gill Sans MT" panose="020B0502020104020203" pitchFamily="34" charset="77"/>
              </a:rPr>
              <a:t>Initial moisture	50 to 60% great;  40 to 65% OK</a:t>
            </a:r>
          </a:p>
          <a:p>
            <a:r>
              <a:rPr lang="en-US" altLang="en-US" sz="2800" dirty="0">
                <a:latin typeface="Gill Sans MT" panose="020B0502020104020203" pitchFamily="34" charset="77"/>
              </a:rPr>
              <a:t>	Moist, NOT soggy or dry</a:t>
            </a:r>
          </a:p>
          <a:p>
            <a:pPr>
              <a:spcBef>
                <a:spcPts val="2400"/>
              </a:spcBef>
            </a:pPr>
            <a:r>
              <a:rPr lang="en-US" altLang="en-US" sz="2800" dirty="0">
                <a:latin typeface="Gill Sans MT" panose="020B0502020104020203" pitchFamily="34" charset="77"/>
              </a:rPr>
              <a:t>Initial C:N ratio	In theory: 25 to 35:1 </a:t>
            </a:r>
          </a:p>
          <a:p>
            <a:r>
              <a:rPr lang="en-US" altLang="en-US" sz="2800" dirty="0">
                <a:latin typeface="Gill Sans MT" panose="020B0502020104020203" pitchFamily="34" charset="77"/>
              </a:rPr>
              <a:t>	In practice:	35:1 to 40:1, up to 60:1</a:t>
            </a:r>
          </a:p>
          <a:p>
            <a:r>
              <a:rPr lang="en-US" altLang="en-US" sz="2800" dirty="0">
                <a:latin typeface="Gill Sans MT" panose="020B0502020104020203" pitchFamily="34" charset="77"/>
              </a:rPr>
              <a:t>	(</a:t>
            </a:r>
            <a:r>
              <a:rPr lang="en-US" altLang="en-US" sz="2800" i="1" dirty="0">
                <a:latin typeface="Gill Sans MT" panose="020B0502020104020203" pitchFamily="34" charset="77"/>
              </a:rPr>
              <a:t>Available</a:t>
            </a:r>
            <a:r>
              <a:rPr lang="en-US" altLang="en-US" sz="2800" dirty="0">
                <a:latin typeface="Gill Sans MT" panose="020B0502020104020203" pitchFamily="34" charset="77"/>
              </a:rPr>
              <a:t> carbon important)</a:t>
            </a:r>
          </a:p>
          <a:p>
            <a:endParaRPr lang="en-US" altLang="en-US" sz="2800" dirty="0">
              <a:latin typeface="Gill Sans MT" panose="020B0502020104020203" pitchFamily="34" charset="77"/>
            </a:endParaRPr>
          </a:p>
          <a:p>
            <a:r>
              <a:rPr lang="en-US" altLang="en-US" sz="2800" dirty="0">
                <a:latin typeface="Gill Sans MT" panose="020B0502020104020203" pitchFamily="34" charset="77"/>
              </a:rPr>
              <a:t>Bulk density	Shoot for 800 </a:t>
            </a:r>
            <a:r>
              <a:rPr lang="en-US" altLang="en-US" sz="2800" dirty="0" err="1">
                <a:latin typeface="Gill Sans MT" panose="020B0502020104020203" pitchFamily="34" charset="77"/>
              </a:rPr>
              <a:t>lbs</a:t>
            </a:r>
            <a:r>
              <a:rPr lang="en-US" altLang="en-US" sz="2800" dirty="0">
                <a:latin typeface="Gill Sans MT" panose="020B0502020104020203" pitchFamily="34" charset="77"/>
              </a:rPr>
              <a:t>/cu. yard</a:t>
            </a:r>
          </a:p>
          <a:p>
            <a:r>
              <a:rPr lang="en-US" altLang="en-US" sz="2800" dirty="0">
                <a:latin typeface="Gill Sans MT" panose="020B0502020104020203" pitchFamily="34" charset="77"/>
              </a:rPr>
              <a:t>	&lt; 1,000 OK; &gt; 1,200 unacceptable Only going to get more dense</a:t>
            </a:r>
          </a:p>
        </p:txBody>
      </p:sp>
    </p:spTree>
  </p:cSld>
  <p:clrMapOvr>
    <a:masterClrMapping/>
  </p:clrMapOvr>
  <p:transition spd="slow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ood Feedstocks005">
            <a:extLst>
              <a:ext uri="{FF2B5EF4-FFF2-40B4-BE49-F238E27FC236}">
                <a16:creationId xmlns:a16="http://schemas.microsoft.com/office/drawing/2014/main" id="{ADA32618-85DE-6E4B-B1C9-9750F5792B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9" t="4678" r="40714" b="50329"/>
          <a:stretch/>
        </p:blipFill>
        <p:spPr bwMode="auto">
          <a:xfrm>
            <a:off x="791582" y="433762"/>
            <a:ext cx="5353631" cy="4535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0B129B3C-C5F2-B840-A6AD-8686BA04A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582" y="5835038"/>
            <a:ext cx="3137096" cy="835025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latin typeface="Gill Sans" panose="020B0502020104020203" pitchFamily="34" charset="-79"/>
                <a:ea typeface="ＭＳ Ｐゴシック" charset="-128"/>
                <a:cs typeface="Gill Sans" panose="020B0502020104020203" pitchFamily="34" charset="-79"/>
              </a:rPr>
              <a:t>Typical recipe: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C192CA1E-743B-F741-8A38-9CBDA6562766}"/>
              </a:ext>
            </a:extLst>
          </p:cNvPr>
          <p:cNvSpPr/>
          <p:nvPr/>
        </p:nvSpPr>
        <p:spPr>
          <a:xfrm>
            <a:off x="6340475" y="569913"/>
            <a:ext cx="374650" cy="584200"/>
          </a:xfrm>
          <a:prstGeom prst="rightBrac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28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472743B-DD9C-F74D-A3CF-C35F106671A1}"/>
              </a:ext>
            </a:extLst>
          </p:cNvPr>
          <p:cNvCxnSpPr/>
          <p:nvPr/>
        </p:nvCxnSpPr>
        <p:spPr>
          <a:xfrm flipV="1">
            <a:off x="6310313" y="1995637"/>
            <a:ext cx="735012" cy="2222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5">
            <a:extLst>
              <a:ext uri="{FF2B5EF4-FFF2-40B4-BE49-F238E27FC236}">
                <a16:creationId xmlns:a16="http://schemas.microsoft.com/office/drawing/2014/main" id="{A9EFBEB7-1C7B-D24B-B87E-D63BC462D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0225" y="600075"/>
            <a:ext cx="1397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9pPr>
          </a:lstStyle>
          <a:p>
            <a:pPr algn="r"/>
            <a:r>
              <a:rPr lang="en-US" altLang="en-US" sz="2800" dirty="0">
                <a:solidFill>
                  <a:srgbClr val="9452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160 cy</a:t>
            </a: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409B0EB0-8ACE-7F4C-9154-610D38950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3400" y="1733700"/>
            <a:ext cx="13954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9pPr>
          </a:lstStyle>
          <a:p>
            <a:pPr algn="r"/>
            <a:r>
              <a:rPr lang="en-US" altLang="en-US" sz="2800" dirty="0">
                <a:solidFill>
                  <a:srgbClr val="4E8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15 cy</a:t>
            </a: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09E8CCDD-4F03-A44C-90B7-2366D3D18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4988" y="2177638"/>
            <a:ext cx="1397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9pPr>
          </a:lstStyle>
          <a:p>
            <a:pPr algn="r"/>
            <a:r>
              <a:rPr lang="en-US" altLang="en-US" sz="2800" dirty="0">
                <a:solidFill>
                  <a:srgbClr val="4E8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4 cy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E7D659F8-2579-D14A-BBFD-AED753EFD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0225" y="3086302"/>
            <a:ext cx="1397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9pPr>
          </a:lstStyle>
          <a:p>
            <a:pPr algn="r"/>
            <a:r>
              <a:rPr lang="en-US" altLang="en-US" sz="2800" dirty="0">
                <a:solidFill>
                  <a:srgbClr val="4E8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14 cy</a:t>
            </a: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A12539CE-E389-BD41-BB33-A72765ADB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3400" y="3863204"/>
            <a:ext cx="13954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9pPr>
          </a:lstStyle>
          <a:p>
            <a:pPr algn="r"/>
            <a:r>
              <a:rPr lang="en-US" altLang="en-US" sz="2800" dirty="0">
                <a:solidFill>
                  <a:srgbClr val="4E8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14 cy</a:t>
            </a:r>
          </a:p>
        </p:txBody>
      </p:sp>
      <p:sp>
        <p:nvSpPr>
          <p:cNvPr id="14" name="TextBox 17">
            <a:extLst>
              <a:ext uri="{FF2B5EF4-FFF2-40B4-BE49-F238E27FC236}">
                <a16:creationId xmlns:a16="http://schemas.microsoft.com/office/drawing/2014/main" id="{8A77293D-25CE-D046-A931-4C38DBAC2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4248" y="4764956"/>
            <a:ext cx="2235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9pPr>
          </a:lstStyle>
          <a:p>
            <a:pPr algn="r"/>
            <a:r>
              <a:rPr lang="en-US" altLang="en-US" sz="2800" dirty="0">
                <a:solidFill>
                  <a:srgbClr val="4E8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about 40 cy</a:t>
            </a:r>
          </a:p>
          <a:p>
            <a:pPr algn="r"/>
            <a:r>
              <a:rPr lang="en-US" altLang="en-US" sz="2800" dirty="0">
                <a:solidFill>
                  <a:srgbClr val="4E8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of seafood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ADDF4F8-2610-D344-941F-6347975A8A4E}"/>
              </a:ext>
            </a:extLst>
          </p:cNvPr>
          <p:cNvCxnSpPr/>
          <p:nvPr/>
        </p:nvCxnSpPr>
        <p:spPr>
          <a:xfrm flipV="1">
            <a:off x="6311900" y="2453863"/>
            <a:ext cx="765175" cy="476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1D3E3D5-E2DF-CC48-90AE-5A7A8B6D0FB9}"/>
              </a:ext>
            </a:extLst>
          </p:cNvPr>
          <p:cNvCxnSpPr/>
          <p:nvPr/>
        </p:nvCxnSpPr>
        <p:spPr>
          <a:xfrm flipV="1">
            <a:off x="6310313" y="3339995"/>
            <a:ext cx="765175" cy="476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FD4DC71-6524-9646-BC05-733F44BF3CE3}"/>
              </a:ext>
            </a:extLst>
          </p:cNvPr>
          <p:cNvCxnSpPr/>
          <p:nvPr/>
        </p:nvCxnSpPr>
        <p:spPr>
          <a:xfrm flipV="1">
            <a:off x="6310313" y="4159352"/>
            <a:ext cx="765175" cy="476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034067A-A235-2E49-B648-407549A8CE50}"/>
              </a:ext>
            </a:extLst>
          </p:cNvPr>
          <p:cNvSpPr txBox="1"/>
          <p:nvPr/>
        </p:nvSpPr>
        <p:spPr>
          <a:xfrm>
            <a:off x="3653399" y="5835038"/>
            <a:ext cx="4083050" cy="8620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lnSpc>
                <a:spcPts val="3000"/>
              </a:lnSpc>
              <a:defRPr/>
            </a:pPr>
            <a:r>
              <a:rPr lang="en-US" sz="2800" dirty="0">
                <a:latin typeface="Gill Sans" panose="020B0502020104020203" pitchFamily="34" charset="-79"/>
                <a:cs typeface="Gill Sans" panose="020B0502020104020203" pitchFamily="34" charset="-79"/>
              </a:rPr>
              <a:t>4 volumes of  </a:t>
            </a:r>
            <a:r>
              <a:rPr lang="en-US" sz="2800" dirty="0">
                <a:solidFill>
                  <a:srgbClr val="9452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‘browns’</a:t>
            </a:r>
            <a:r>
              <a:rPr lang="en-US" sz="2800" dirty="0">
                <a:latin typeface="Gill Sans" panose="020B0502020104020203" pitchFamily="34" charset="-79"/>
                <a:cs typeface="Gill Sans" panose="020B0502020104020203" pitchFamily="34" charset="-79"/>
              </a:rPr>
              <a:t> to 1 volume of </a:t>
            </a:r>
            <a:r>
              <a:rPr lang="en-US" sz="2800" dirty="0">
                <a:solidFill>
                  <a:srgbClr val="4E8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‘greens’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F2A5B15-5EE3-F940-A4B5-1FC740CE7D73}"/>
              </a:ext>
            </a:extLst>
          </p:cNvPr>
          <p:cNvCxnSpPr/>
          <p:nvPr/>
        </p:nvCxnSpPr>
        <p:spPr>
          <a:xfrm>
            <a:off x="7075488" y="4359275"/>
            <a:ext cx="1320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A5BF84D-F6E6-6E4D-A6D9-19F764E10D0C}"/>
              </a:ext>
            </a:extLst>
          </p:cNvPr>
          <p:cNvCxnSpPr>
            <a:cxnSpLocks/>
          </p:cNvCxnSpPr>
          <p:nvPr/>
        </p:nvCxnSpPr>
        <p:spPr>
          <a:xfrm>
            <a:off x="7275871" y="4359275"/>
            <a:ext cx="112041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5454118-C4B1-994A-AF3C-E20357BD4D07}"/>
              </a:ext>
            </a:extLst>
          </p:cNvPr>
          <p:cNvSpPr txBox="1"/>
          <p:nvPr/>
        </p:nvSpPr>
        <p:spPr>
          <a:xfrm>
            <a:off x="6578677" y="1161139"/>
            <a:ext cx="2372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9452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Dry Amendments</a:t>
            </a:r>
          </a:p>
        </p:txBody>
      </p:sp>
    </p:spTree>
    <p:extLst>
      <p:ext uri="{BB962C8B-B14F-4D97-AF65-F5344CB8AC3E}">
        <p14:creationId xmlns:p14="http://schemas.microsoft.com/office/powerpoint/2010/main" val="15176752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1026" descr="90%"/>
          <p:cNvSpPr>
            <a:spLocks noChangeArrowheads="1"/>
          </p:cNvSpPr>
          <p:nvPr/>
        </p:nvSpPr>
        <p:spPr bwMode="auto">
          <a:xfrm>
            <a:off x="2543594" y="2357438"/>
            <a:ext cx="5143500" cy="800100"/>
          </a:xfrm>
          <a:prstGeom prst="rect">
            <a:avLst/>
          </a:prstGeom>
          <a:pattFill prst="pct90">
            <a:fgClr>
              <a:srgbClr val="A2C1FE"/>
            </a:fgClr>
            <a:bgClr>
              <a:srgbClr val="A2C1FE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1350">
              <a:solidFill>
                <a:srgbClr val="FFFFFF"/>
              </a:solidFill>
              <a:latin typeface="Gill Sans MT" panose="020B0502020104020203" pitchFamily="34" charset="77"/>
            </a:endParaRPr>
          </a:p>
        </p:txBody>
      </p:sp>
      <p:sp>
        <p:nvSpPr>
          <p:cNvPr id="136195" name="Rectangle 1027" descr="90%"/>
          <p:cNvSpPr>
            <a:spLocks noChangeArrowheads="1"/>
          </p:cNvSpPr>
          <p:nvPr/>
        </p:nvSpPr>
        <p:spPr bwMode="auto">
          <a:xfrm>
            <a:off x="2492399" y="3557588"/>
            <a:ext cx="5187553" cy="1085850"/>
          </a:xfrm>
          <a:prstGeom prst="rect">
            <a:avLst/>
          </a:prstGeom>
          <a:pattFill prst="pct90">
            <a:fgClr>
              <a:srgbClr val="FDE3BA"/>
            </a:fgClr>
            <a:bgClr>
              <a:srgbClr val="FDE3BA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1350">
              <a:solidFill>
                <a:srgbClr val="FFFFFF"/>
              </a:solidFill>
              <a:latin typeface="Gill Sans MT" panose="020B0502020104020203" pitchFamily="34" charset="77"/>
            </a:endParaRPr>
          </a:p>
        </p:txBody>
      </p:sp>
      <p:sp>
        <p:nvSpPr>
          <p:cNvPr id="136196" name="Rectangle 1028" descr="25%"/>
          <p:cNvSpPr>
            <a:spLocks noChangeArrowheads="1"/>
          </p:cNvSpPr>
          <p:nvPr/>
        </p:nvSpPr>
        <p:spPr bwMode="auto">
          <a:xfrm>
            <a:off x="2510257" y="3557589"/>
            <a:ext cx="1747838" cy="1112044"/>
          </a:xfrm>
          <a:prstGeom prst="rect">
            <a:avLst/>
          </a:prstGeom>
          <a:solidFill>
            <a:srgbClr val="9DA89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1350">
              <a:solidFill>
                <a:srgbClr val="FFFFFF"/>
              </a:solidFill>
              <a:latin typeface="Gill Sans MT" panose="020B0502020104020203" pitchFamily="34" charset="77"/>
            </a:endParaRPr>
          </a:p>
        </p:txBody>
      </p:sp>
      <p:sp>
        <p:nvSpPr>
          <p:cNvPr id="136197" name="Rectangle 1029" descr="50%"/>
          <p:cNvSpPr>
            <a:spLocks noChangeArrowheads="1"/>
          </p:cNvSpPr>
          <p:nvPr/>
        </p:nvSpPr>
        <p:spPr bwMode="auto">
          <a:xfrm>
            <a:off x="2494780" y="2353867"/>
            <a:ext cx="1763315" cy="926306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1350">
              <a:solidFill>
                <a:srgbClr val="FFFFFF"/>
              </a:solidFill>
              <a:latin typeface="Gill Sans MT" panose="020B0502020104020203" pitchFamily="34" charset="77"/>
            </a:endParaRPr>
          </a:p>
        </p:txBody>
      </p:sp>
      <p:sp>
        <p:nvSpPr>
          <p:cNvPr id="136198" name="Rectangle 1030" descr="90%"/>
          <p:cNvSpPr>
            <a:spLocks noChangeArrowheads="1"/>
          </p:cNvSpPr>
          <p:nvPr/>
        </p:nvSpPr>
        <p:spPr bwMode="auto">
          <a:xfrm>
            <a:off x="2486444" y="3157538"/>
            <a:ext cx="1771650" cy="400050"/>
          </a:xfrm>
          <a:prstGeom prst="rect">
            <a:avLst/>
          </a:prstGeom>
          <a:solidFill>
            <a:srgbClr val="6A859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1350">
              <a:solidFill>
                <a:srgbClr val="FFFFFF"/>
              </a:solidFill>
              <a:latin typeface="Gill Sans MT" panose="020B0502020104020203" pitchFamily="34" charset="77"/>
            </a:endParaRPr>
          </a:p>
        </p:txBody>
      </p:sp>
      <p:sp>
        <p:nvSpPr>
          <p:cNvPr id="136199" name="Rectangle 1031"/>
          <p:cNvSpPr>
            <a:spLocks noChangeArrowheads="1"/>
          </p:cNvSpPr>
          <p:nvPr/>
        </p:nvSpPr>
        <p:spPr bwMode="auto">
          <a:xfrm>
            <a:off x="4621011" y="3240841"/>
            <a:ext cx="529792" cy="275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865" tIns="33338" rIns="67865" bIns="33338" anchor="ctr">
            <a:spAutoFit/>
          </a:bodyPr>
          <a:lstStyle/>
          <a:p>
            <a:pPr algn="ctr" eaLnBrk="0" hangingPunct="0"/>
            <a:r>
              <a:rPr lang="en-US" sz="1350" b="1" dirty="0">
                <a:solidFill>
                  <a:srgbClr val="663300"/>
                </a:solidFill>
                <a:latin typeface="Gill Sans MT" panose="020B0502020104020203" pitchFamily="34" charset="77"/>
              </a:rPr>
              <a:t>Ideal</a:t>
            </a:r>
          </a:p>
        </p:txBody>
      </p:sp>
      <p:sp>
        <p:nvSpPr>
          <p:cNvPr id="136200" name="Rectangle 1032" descr="90%"/>
          <p:cNvSpPr>
            <a:spLocks noChangeArrowheads="1"/>
          </p:cNvSpPr>
          <p:nvPr/>
        </p:nvSpPr>
        <p:spPr bwMode="auto">
          <a:xfrm>
            <a:off x="5529756" y="3157538"/>
            <a:ext cx="2168055" cy="400050"/>
          </a:xfrm>
          <a:prstGeom prst="rect">
            <a:avLst/>
          </a:prstGeom>
          <a:solidFill>
            <a:srgbClr val="AD69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1350">
              <a:solidFill>
                <a:srgbClr val="FFFFFF"/>
              </a:solidFill>
              <a:latin typeface="Gill Sans MT" panose="020B0502020104020203" pitchFamily="34" charset="77"/>
            </a:endParaRPr>
          </a:p>
        </p:txBody>
      </p:sp>
      <p:sp>
        <p:nvSpPr>
          <p:cNvPr id="136201" name="Rectangle 1033" descr="25%"/>
          <p:cNvSpPr>
            <a:spLocks noChangeArrowheads="1"/>
          </p:cNvSpPr>
          <p:nvPr/>
        </p:nvSpPr>
        <p:spPr bwMode="auto">
          <a:xfrm>
            <a:off x="5529756" y="2353866"/>
            <a:ext cx="2168055" cy="803672"/>
          </a:xfrm>
          <a:prstGeom prst="rect">
            <a:avLst/>
          </a:prstGeom>
          <a:solidFill>
            <a:srgbClr val="99955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1350">
              <a:solidFill>
                <a:srgbClr val="FFFFFF"/>
              </a:solidFill>
              <a:latin typeface="Gill Sans MT" panose="020B0502020104020203" pitchFamily="34" charset="77"/>
            </a:endParaRPr>
          </a:p>
        </p:txBody>
      </p:sp>
      <p:sp>
        <p:nvSpPr>
          <p:cNvPr id="136202" name="Rectangle 1034" descr="25%"/>
          <p:cNvSpPr>
            <a:spLocks noChangeArrowheads="1"/>
          </p:cNvSpPr>
          <p:nvPr/>
        </p:nvSpPr>
        <p:spPr bwMode="auto">
          <a:xfrm>
            <a:off x="5541580" y="3557588"/>
            <a:ext cx="2152659" cy="1085850"/>
          </a:xfrm>
          <a:prstGeom prst="rect">
            <a:avLst/>
          </a:prstGeom>
          <a:solidFill>
            <a:srgbClr val="D497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1350">
              <a:solidFill>
                <a:srgbClr val="FFFFFF"/>
              </a:solidFill>
              <a:latin typeface="Gill Sans MT" panose="020B0502020104020203" pitchFamily="34" charset="77"/>
            </a:endParaRPr>
          </a:p>
        </p:txBody>
      </p:sp>
      <p:sp>
        <p:nvSpPr>
          <p:cNvPr id="136203" name="Rectangle 1035"/>
          <p:cNvSpPr>
            <a:spLocks noChangeArrowheads="1"/>
          </p:cNvSpPr>
          <p:nvPr/>
        </p:nvSpPr>
        <p:spPr bwMode="auto">
          <a:xfrm>
            <a:off x="2606698" y="2577704"/>
            <a:ext cx="1118543" cy="275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865" tIns="33338" rIns="67865" bIns="33338">
            <a:spAutoFit/>
          </a:bodyPr>
          <a:lstStyle/>
          <a:p>
            <a:pPr eaLnBrk="0" hangingPunct="0"/>
            <a:r>
              <a:rPr lang="en-US" sz="1350" b="1" dirty="0">
                <a:solidFill>
                  <a:srgbClr val="081D58"/>
                </a:solidFill>
                <a:latin typeface="Gill Sans MT" panose="020B0502020104020203" pitchFamily="34" charset="77"/>
              </a:rPr>
              <a:t>Wet/High N</a:t>
            </a:r>
          </a:p>
        </p:txBody>
      </p:sp>
      <p:sp>
        <p:nvSpPr>
          <p:cNvPr id="136204" name="Rectangle 1036"/>
          <p:cNvSpPr>
            <a:spLocks noChangeArrowheads="1"/>
          </p:cNvSpPr>
          <p:nvPr/>
        </p:nvSpPr>
        <p:spPr bwMode="auto">
          <a:xfrm>
            <a:off x="5844007" y="2619375"/>
            <a:ext cx="1069170" cy="275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865" tIns="33338" rIns="67865" bIns="33338">
            <a:spAutoFit/>
          </a:bodyPr>
          <a:lstStyle/>
          <a:p>
            <a:pPr eaLnBrk="0" hangingPunct="0"/>
            <a:r>
              <a:rPr lang="en-US" sz="1350" b="1" dirty="0">
                <a:solidFill>
                  <a:srgbClr val="081D58"/>
                </a:solidFill>
                <a:latin typeface="Gill Sans MT" panose="020B0502020104020203" pitchFamily="34" charset="77"/>
              </a:rPr>
              <a:t>Wet/Low N</a:t>
            </a:r>
          </a:p>
        </p:txBody>
      </p:sp>
      <p:sp>
        <p:nvSpPr>
          <p:cNvPr id="136205" name="Rectangle 1037"/>
          <p:cNvSpPr>
            <a:spLocks noChangeArrowheads="1"/>
          </p:cNvSpPr>
          <p:nvPr/>
        </p:nvSpPr>
        <p:spPr bwMode="auto">
          <a:xfrm>
            <a:off x="6086894" y="3214688"/>
            <a:ext cx="667970" cy="275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865" tIns="33338" rIns="67865" bIns="33338">
            <a:spAutoFit/>
          </a:bodyPr>
          <a:lstStyle/>
          <a:p>
            <a:pPr eaLnBrk="0" hangingPunct="0"/>
            <a:r>
              <a:rPr lang="en-US" sz="1350" b="1" dirty="0">
                <a:solidFill>
                  <a:srgbClr val="081D58"/>
                </a:solidFill>
                <a:latin typeface="Gill Sans MT" panose="020B0502020104020203" pitchFamily="34" charset="77"/>
              </a:rPr>
              <a:t>Low N</a:t>
            </a:r>
          </a:p>
        </p:txBody>
      </p:sp>
      <p:sp>
        <p:nvSpPr>
          <p:cNvPr id="136206" name="Rectangle 1038"/>
          <p:cNvSpPr>
            <a:spLocks noChangeArrowheads="1"/>
          </p:cNvSpPr>
          <p:nvPr/>
        </p:nvSpPr>
        <p:spPr bwMode="auto">
          <a:xfrm>
            <a:off x="2829345" y="3214688"/>
            <a:ext cx="717343" cy="275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865" tIns="33338" rIns="67865" bIns="33338">
            <a:spAutoFit/>
          </a:bodyPr>
          <a:lstStyle/>
          <a:p>
            <a:pPr eaLnBrk="0" hangingPunct="0"/>
            <a:r>
              <a:rPr lang="en-US" sz="1350" b="1" dirty="0">
                <a:solidFill>
                  <a:srgbClr val="081D58"/>
                </a:solidFill>
                <a:latin typeface="Gill Sans MT" panose="020B0502020104020203" pitchFamily="34" charset="77"/>
              </a:rPr>
              <a:t>High N</a:t>
            </a:r>
          </a:p>
        </p:txBody>
      </p:sp>
      <p:sp>
        <p:nvSpPr>
          <p:cNvPr id="136207" name="Rectangle 1039"/>
          <p:cNvSpPr>
            <a:spLocks noChangeArrowheads="1"/>
          </p:cNvSpPr>
          <p:nvPr/>
        </p:nvSpPr>
        <p:spPr bwMode="auto">
          <a:xfrm>
            <a:off x="5871393" y="4008835"/>
            <a:ext cx="1025760" cy="275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865" tIns="33338" rIns="67865" bIns="33338">
            <a:spAutoFit/>
          </a:bodyPr>
          <a:lstStyle/>
          <a:p>
            <a:pPr eaLnBrk="0" hangingPunct="0"/>
            <a:r>
              <a:rPr lang="en-US" sz="1350" b="1" dirty="0">
                <a:solidFill>
                  <a:srgbClr val="081D58"/>
                </a:solidFill>
                <a:latin typeface="Gill Sans MT" panose="020B0502020104020203" pitchFamily="34" charset="77"/>
              </a:rPr>
              <a:t>Dry/Low N</a:t>
            </a:r>
          </a:p>
        </p:txBody>
      </p:sp>
      <p:sp>
        <p:nvSpPr>
          <p:cNvPr id="136208" name="Rectangle 1040"/>
          <p:cNvSpPr>
            <a:spLocks noChangeArrowheads="1"/>
          </p:cNvSpPr>
          <p:nvPr/>
        </p:nvSpPr>
        <p:spPr bwMode="auto">
          <a:xfrm>
            <a:off x="2691233" y="3994548"/>
            <a:ext cx="1075133" cy="275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865" tIns="33338" rIns="67865" bIns="33338">
            <a:spAutoFit/>
          </a:bodyPr>
          <a:lstStyle/>
          <a:p>
            <a:pPr eaLnBrk="0" hangingPunct="0"/>
            <a:r>
              <a:rPr lang="en-US" sz="1350" b="1" dirty="0">
                <a:solidFill>
                  <a:srgbClr val="081D58"/>
                </a:solidFill>
                <a:latin typeface="Gill Sans MT" panose="020B0502020104020203" pitchFamily="34" charset="77"/>
              </a:rPr>
              <a:t>Dry/High N</a:t>
            </a:r>
          </a:p>
        </p:txBody>
      </p:sp>
      <p:sp>
        <p:nvSpPr>
          <p:cNvPr id="136209" name="Rectangle 1041"/>
          <p:cNvSpPr>
            <a:spLocks noChangeArrowheads="1"/>
          </p:cNvSpPr>
          <p:nvPr/>
        </p:nvSpPr>
        <p:spPr bwMode="auto">
          <a:xfrm>
            <a:off x="4658146" y="2586038"/>
            <a:ext cx="490165" cy="275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865" tIns="33338" rIns="67865" bIns="33338">
            <a:spAutoFit/>
          </a:bodyPr>
          <a:lstStyle/>
          <a:p>
            <a:pPr eaLnBrk="0" hangingPunct="0"/>
            <a:r>
              <a:rPr lang="en-US" sz="1350" b="1" dirty="0">
                <a:solidFill>
                  <a:srgbClr val="081D58"/>
                </a:solidFill>
                <a:latin typeface="Gill Sans MT" panose="020B0502020104020203" pitchFamily="34" charset="77"/>
              </a:rPr>
              <a:t>Wet</a:t>
            </a:r>
          </a:p>
        </p:txBody>
      </p:sp>
      <p:sp>
        <p:nvSpPr>
          <p:cNvPr id="136210" name="Rectangle 1042"/>
          <p:cNvSpPr>
            <a:spLocks noChangeArrowheads="1"/>
          </p:cNvSpPr>
          <p:nvPr/>
        </p:nvSpPr>
        <p:spPr bwMode="auto">
          <a:xfrm>
            <a:off x="4629569" y="4014788"/>
            <a:ext cx="446756" cy="275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865" tIns="33338" rIns="67865" bIns="33338">
            <a:spAutoFit/>
          </a:bodyPr>
          <a:lstStyle/>
          <a:p>
            <a:pPr eaLnBrk="0" hangingPunct="0"/>
            <a:r>
              <a:rPr lang="en-US" sz="1350" b="1" dirty="0">
                <a:solidFill>
                  <a:srgbClr val="081D58"/>
                </a:solidFill>
                <a:latin typeface="Gill Sans MT" panose="020B0502020104020203" pitchFamily="34" charset="77"/>
              </a:rPr>
              <a:t>Dry</a:t>
            </a:r>
          </a:p>
        </p:txBody>
      </p:sp>
      <p:sp>
        <p:nvSpPr>
          <p:cNvPr id="136211" name="Line 1043"/>
          <p:cNvSpPr>
            <a:spLocks noChangeShapeType="1"/>
          </p:cNvSpPr>
          <p:nvPr/>
        </p:nvSpPr>
        <p:spPr bwMode="auto">
          <a:xfrm>
            <a:off x="2482874" y="2327672"/>
            <a:ext cx="1190" cy="233362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350">
              <a:latin typeface="Gill Sans MT" panose="020B0502020104020203" pitchFamily="34" charset="77"/>
            </a:endParaRPr>
          </a:p>
        </p:txBody>
      </p:sp>
      <p:sp>
        <p:nvSpPr>
          <p:cNvPr id="136212" name="Line 1044"/>
          <p:cNvSpPr>
            <a:spLocks noChangeShapeType="1"/>
          </p:cNvSpPr>
          <p:nvPr/>
        </p:nvSpPr>
        <p:spPr bwMode="auto">
          <a:xfrm>
            <a:off x="2448345" y="4670824"/>
            <a:ext cx="26194" cy="119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350">
              <a:latin typeface="Gill Sans MT" panose="020B0502020104020203" pitchFamily="34" charset="77"/>
            </a:endParaRPr>
          </a:p>
        </p:txBody>
      </p:sp>
      <p:sp>
        <p:nvSpPr>
          <p:cNvPr id="136213" name="Line 1045"/>
          <p:cNvSpPr>
            <a:spLocks noChangeShapeType="1"/>
          </p:cNvSpPr>
          <p:nvPr/>
        </p:nvSpPr>
        <p:spPr bwMode="auto">
          <a:xfrm>
            <a:off x="2448345" y="4198144"/>
            <a:ext cx="26194" cy="1191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350">
              <a:latin typeface="Gill Sans MT" panose="020B0502020104020203" pitchFamily="34" charset="77"/>
            </a:endParaRPr>
          </a:p>
        </p:txBody>
      </p:sp>
      <p:sp>
        <p:nvSpPr>
          <p:cNvPr id="136214" name="Line 1046"/>
          <p:cNvSpPr>
            <a:spLocks noChangeShapeType="1"/>
          </p:cNvSpPr>
          <p:nvPr/>
        </p:nvSpPr>
        <p:spPr bwMode="auto">
          <a:xfrm>
            <a:off x="2448345" y="3725467"/>
            <a:ext cx="26194" cy="119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350">
              <a:latin typeface="Gill Sans MT" panose="020B0502020104020203" pitchFamily="34" charset="77"/>
            </a:endParaRPr>
          </a:p>
        </p:txBody>
      </p:sp>
      <p:sp>
        <p:nvSpPr>
          <p:cNvPr id="136215" name="Line 1047"/>
          <p:cNvSpPr>
            <a:spLocks noChangeShapeType="1"/>
          </p:cNvSpPr>
          <p:nvPr/>
        </p:nvSpPr>
        <p:spPr bwMode="auto">
          <a:xfrm>
            <a:off x="2448345" y="3263505"/>
            <a:ext cx="26194" cy="119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350">
              <a:latin typeface="Gill Sans MT" panose="020B0502020104020203" pitchFamily="34" charset="77"/>
            </a:endParaRPr>
          </a:p>
        </p:txBody>
      </p:sp>
      <p:sp>
        <p:nvSpPr>
          <p:cNvPr id="136216" name="Line 1048"/>
          <p:cNvSpPr>
            <a:spLocks noChangeShapeType="1"/>
          </p:cNvSpPr>
          <p:nvPr/>
        </p:nvSpPr>
        <p:spPr bwMode="auto">
          <a:xfrm>
            <a:off x="2448345" y="2789636"/>
            <a:ext cx="26194" cy="119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350">
              <a:latin typeface="Gill Sans MT" panose="020B0502020104020203" pitchFamily="34" charset="77"/>
            </a:endParaRPr>
          </a:p>
        </p:txBody>
      </p:sp>
      <p:sp>
        <p:nvSpPr>
          <p:cNvPr id="136217" name="Line 1049"/>
          <p:cNvSpPr>
            <a:spLocks noChangeShapeType="1"/>
          </p:cNvSpPr>
          <p:nvPr/>
        </p:nvSpPr>
        <p:spPr bwMode="auto">
          <a:xfrm>
            <a:off x="2448345" y="2316956"/>
            <a:ext cx="26194" cy="1191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350">
              <a:latin typeface="Gill Sans MT" panose="020B0502020104020203" pitchFamily="34" charset="77"/>
            </a:endParaRPr>
          </a:p>
        </p:txBody>
      </p:sp>
      <p:sp>
        <p:nvSpPr>
          <p:cNvPr id="136218" name="Line 1050"/>
          <p:cNvSpPr>
            <a:spLocks noChangeShapeType="1"/>
          </p:cNvSpPr>
          <p:nvPr/>
        </p:nvSpPr>
        <p:spPr bwMode="auto">
          <a:xfrm>
            <a:off x="2492398" y="4670824"/>
            <a:ext cx="5170884" cy="119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350">
              <a:latin typeface="Gill Sans MT" panose="020B0502020104020203" pitchFamily="34" charset="77"/>
            </a:endParaRPr>
          </a:p>
        </p:txBody>
      </p:sp>
      <p:sp>
        <p:nvSpPr>
          <p:cNvPr id="136219" name="Line 1051"/>
          <p:cNvSpPr>
            <a:spLocks noChangeShapeType="1"/>
          </p:cNvSpPr>
          <p:nvPr/>
        </p:nvSpPr>
        <p:spPr bwMode="auto">
          <a:xfrm flipV="1">
            <a:off x="2482873" y="4670822"/>
            <a:ext cx="0" cy="4286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350">
              <a:latin typeface="Gill Sans MT" panose="020B0502020104020203" pitchFamily="34" charset="77"/>
            </a:endParaRPr>
          </a:p>
        </p:txBody>
      </p:sp>
      <p:sp>
        <p:nvSpPr>
          <p:cNvPr id="136220" name="Line 1052"/>
          <p:cNvSpPr>
            <a:spLocks noChangeShapeType="1"/>
          </p:cNvSpPr>
          <p:nvPr/>
        </p:nvSpPr>
        <p:spPr bwMode="auto">
          <a:xfrm flipV="1">
            <a:off x="3783035" y="4670822"/>
            <a:ext cx="0" cy="4286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350">
              <a:latin typeface="Gill Sans MT" panose="020B0502020104020203" pitchFamily="34" charset="77"/>
            </a:endParaRPr>
          </a:p>
        </p:txBody>
      </p:sp>
      <p:sp>
        <p:nvSpPr>
          <p:cNvPr id="136221" name="Line 1053"/>
          <p:cNvSpPr>
            <a:spLocks noChangeShapeType="1"/>
          </p:cNvSpPr>
          <p:nvPr/>
        </p:nvSpPr>
        <p:spPr bwMode="auto">
          <a:xfrm flipV="1">
            <a:off x="5082007" y="4670822"/>
            <a:ext cx="0" cy="4286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350">
              <a:latin typeface="Gill Sans MT" panose="020B0502020104020203" pitchFamily="34" charset="77"/>
            </a:endParaRPr>
          </a:p>
        </p:txBody>
      </p:sp>
      <p:sp>
        <p:nvSpPr>
          <p:cNvPr id="136222" name="Line 1054"/>
          <p:cNvSpPr>
            <a:spLocks noChangeShapeType="1"/>
          </p:cNvSpPr>
          <p:nvPr/>
        </p:nvSpPr>
        <p:spPr bwMode="auto">
          <a:xfrm flipV="1">
            <a:off x="6371454" y="4670822"/>
            <a:ext cx="0" cy="4286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350">
              <a:latin typeface="Gill Sans MT" panose="020B0502020104020203" pitchFamily="34" charset="77"/>
            </a:endParaRPr>
          </a:p>
        </p:txBody>
      </p:sp>
      <p:sp>
        <p:nvSpPr>
          <p:cNvPr id="136223" name="Line 1055"/>
          <p:cNvSpPr>
            <a:spLocks noChangeShapeType="1"/>
          </p:cNvSpPr>
          <p:nvPr/>
        </p:nvSpPr>
        <p:spPr bwMode="auto">
          <a:xfrm flipV="1">
            <a:off x="7671617" y="4670822"/>
            <a:ext cx="0" cy="4286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350">
              <a:latin typeface="Gill Sans MT" panose="020B0502020104020203" pitchFamily="34" charset="77"/>
            </a:endParaRPr>
          </a:p>
        </p:txBody>
      </p:sp>
      <p:sp>
        <p:nvSpPr>
          <p:cNvPr id="136224" name="Rectangle 1056"/>
          <p:cNvSpPr>
            <a:spLocks noChangeArrowheads="1"/>
          </p:cNvSpPr>
          <p:nvPr/>
        </p:nvSpPr>
        <p:spPr bwMode="auto">
          <a:xfrm>
            <a:off x="2262608" y="4583907"/>
            <a:ext cx="9618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350" b="1" dirty="0">
                <a:solidFill>
                  <a:srgbClr val="000000"/>
                </a:solidFill>
                <a:latin typeface="Gill Sans MT" panose="020B0502020104020203" pitchFamily="34" charset="77"/>
              </a:rPr>
              <a:t>0</a:t>
            </a:r>
          </a:p>
        </p:txBody>
      </p:sp>
      <p:sp>
        <p:nvSpPr>
          <p:cNvPr id="136225" name="Rectangle 1057"/>
          <p:cNvSpPr>
            <a:spLocks noChangeArrowheads="1"/>
          </p:cNvSpPr>
          <p:nvPr/>
        </p:nvSpPr>
        <p:spPr bwMode="auto">
          <a:xfrm>
            <a:off x="2153070" y="4111229"/>
            <a:ext cx="19236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350" b="1" dirty="0">
                <a:solidFill>
                  <a:srgbClr val="000000"/>
                </a:solidFill>
                <a:latin typeface="Gill Sans MT" panose="020B0502020104020203" pitchFamily="34" charset="77"/>
              </a:rPr>
              <a:t>20</a:t>
            </a:r>
          </a:p>
        </p:txBody>
      </p:sp>
      <p:sp>
        <p:nvSpPr>
          <p:cNvPr id="136226" name="Rectangle 1058"/>
          <p:cNvSpPr>
            <a:spLocks noChangeArrowheads="1"/>
          </p:cNvSpPr>
          <p:nvPr/>
        </p:nvSpPr>
        <p:spPr bwMode="auto">
          <a:xfrm>
            <a:off x="2153070" y="3637360"/>
            <a:ext cx="19236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350" b="1" dirty="0">
                <a:solidFill>
                  <a:srgbClr val="000000"/>
                </a:solidFill>
                <a:latin typeface="Gill Sans MT" panose="020B0502020104020203" pitchFamily="34" charset="77"/>
              </a:rPr>
              <a:t>40</a:t>
            </a:r>
          </a:p>
        </p:txBody>
      </p:sp>
      <p:sp>
        <p:nvSpPr>
          <p:cNvPr id="136227" name="Rectangle 1059"/>
          <p:cNvSpPr>
            <a:spLocks noChangeArrowheads="1"/>
          </p:cNvSpPr>
          <p:nvPr/>
        </p:nvSpPr>
        <p:spPr bwMode="auto">
          <a:xfrm>
            <a:off x="2153070" y="3175398"/>
            <a:ext cx="19236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350" b="1" dirty="0">
                <a:solidFill>
                  <a:srgbClr val="000000"/>
                </a:solidFill>
                <a:latin typeface="Gill Sans MT" panose="020B0502020104020203" pitchFamily="34" charset="77"/>
              </a:rPr>
              <a:t>60</a:t>
            </a:r>
          </a:p>
        </p:txBody>
      </p:sp>
      <p:sp>
        <p:nvSpPr>
          <p:cNvPr id="136228" name="Rectangle 1060"/>
          <p:cNvSpPr>
            <a:spLocks noChangeArrowheads="1"/>
          </p:cNvSpPr>
          <p:nvPr/>
        </p:nvSpPr>
        <p:spPr bwMode="auto">
          <a:xfrm>
            <a:off x="2153070" y="2702719"/>
            <a:ext cx="19236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350" b="1" dirty="0">
                <a:solidFill>
                  <a:srgbClr val="000000"/>
                </a:solidFill>
                <a:latin typeface="Gill Sans MT" panose="020B0502020104020203" pitchFamily="34" charset="77"/>
              </a:rPr>
              <a:t>80</a:t>
            </a:r>
          </a:p>
        </p:txBody>
      </p:sp>
      <p:sp>
        <p:nvSpPr>
          <p:cNvPr id="136229" name="Rectangle 1061"/>
          <p:cNvSpPr>
            <a:spLocks noChangeArrowheads="1"/>
          </p:cNvSpPr>
          <p:nvPr/>
        </p:nvSpPr>
        <p:spPr bwMode="auto">
          <a:xfrm>
            <a:off x="2043532" y="2228850"/>
            <a:ext cx="28854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350" b="1" dirty="0">
                <a:solidFill>
                  <a:srgbClr val="000000"/>
                </a:solidFill>
                <a:latin typeface="Gill Sans MT" panose="020B0502020104020203" pitchFamily="34" charset="77"/>
              </a:rPr>
              <a:t>100</a:t>
            </a:r>
          </a:p>
        </p:txBody>
      </p:sp>
      <p:sp>
        <p:nvSpPr>
          <p:cNvPr id="136230" name="Rectangle 1062"/>
          <p:cNvSpPr>
            <a:spLocks noChangeArrowheads="1"/>
          </p:cNvSpPr>
          <p:nvPr/>
        </p:nvSpPr>
        <p:spPr bwMode="auto">
          <a:xfrm>
            <a:off x="2440011" y="4814888"/>
            <a:ext cx="9618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350" b="1" dirty="0">
                <a:solidFill>
                  <a:srgbClr val="000000"/>
                </a:solidFill>
                <a:latin typeface="Gill Sans MT" panose="020B0502020104020203" pitchFamily="34" charset="77"/>
              </a:rPr>
              <a:t>0</a:t>
            </a:r>
          </a:p>
        </p:txBody>
      </p:sp>
      <p:sp>
        <p:nvSpPr>
          <p:cNvPr id="136231" name="Rectangle 1063"/>
          <p:cNvSpPr>
            <a:spLocks noChangeArrowheads="1"/>
          </p:cNvSpPr>
          <p:nvPr/>
        </p:nvSpPr>
        <p:spPr bwMode="auto">
          <a:xfrm>
            <a:off x="3684214" y="4814888"/>
            <a:ext cx="19236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350" b="1" dirty="0">
                <a:solidFill>
                  <a:srgbClr val="000000"/>
                </a:solidFill>
                <a:latin typeface="Gill Sans MT" panose="020B0502020104020203" pitchFamily="34" charset="77"/>
              </a:rPr>
              <a:t>20</a:t>
            </a:r>
          </a:p>
        </p:txBody>
      </p:sp>
      <p:sp>
        <p:nvSpPr>
          <p:cNvPr id="136232" name="Rectangle 1064"/>
          <p:cNvSpPr>
            <a:spLocks noChangeArrowheads="1"/>
          </p:cNvSpPr>
          <p:nvPr/>
        </p:nvSpPr>
        <p:spPr bwMode="auto">
          <a:xfrm>
            <a:off x="4984376" y="4814888"/>
            <a:ext cx="19236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350" b="1" dirty="0">
                <a:solidFill>
                  <a:srgbClr val="000000"/>
                </a:solidFill>
                <a:latin typeface="Gill Sans MT" panose="020B0502020104020203" pitchFamily="34" charset="77"/>
              </a:rPr>
              <a:t>40</a:t>
            </a:r>
          </a:p>
        </p:txBody>
      </p:sp>
      <p:sp>
        <p:nvSpPr>
          <p:cNvPr id="136233" name="Rectangle 1065"/>
          <p:cNvSpPr>
            <a:spLocks noChangeArrowheads="1"/>
          </p:cNvSpPr>
          <p:nvPr/>
        </p:nvSpPr>
        <p:spPr bwMode="auto">
          <a:xfrm>
            <a:off x="6272633" y="4814888"/>
            <a:ext cx="19236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350" b="1" dirty="0">
                <a:solidFill>
                  <a:srgbClr val="000000"/>
                </a:solidFill>
                <a:latin typeface="Gill Sans MT" panose="020B0502020104020203" pitchFamily="34" charset="77"/>
              </a:rPr>
              <a:t>60</a:t>
            </a:r>
          </a:p>
        </p:txBody>
      </p:sp>
      <p:sp>
        <p:nvSpPr>
          <p:cNvPr id="136234" name="Rectangle 1066"/>
          <p:cNvSpPr>
            <a:spLocks noChangeArrowheads="1"/>
          </p:cNvSpPr>
          <p:nvPr/>
        </p:nvSpPr>
        <p:spPr bwMode="auto">
          <a:xfrm>
            <a:off x="7572795" y="4814888"/>
            <a:ext cx="19236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350" b="1" dirty="0">
                <a:solidFill>
                  <a:srgbClr val="000000"/>
                </a:solidFill>
                <a:latin typeface="Gill Sans MT" panose="020B0502020104020203" pitchFamily="34" charset="77"/>
              </a:rPr>
              <a:t>80</a:t>
            </a:r>
          </a:p>
        </p:txBody>
      </p:sp>
      <p:sp>
        <p:nvSpPr>
          <p:cNvPr id="136235" name="Rectangle 1067"/>
          <p:cNvSpPr>
            <a:spLocks noChangeArrowheads="1"/>
          </p:cNvSpPr>
          <p:nvPr/>
        </p:nvSpPr>
        <p:spPr bwMode="auto">
          <a:xfrm>
            <a:off x="4514850" y="5266551"/>
            <a:ext cx="801501" cy="20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350" b="1" dirty="0">
                <a:solidFill>
                  <a:srgbClr val="000000"/>
                </a:solidFill>
                <a:latin typeface="Gill Sans MT" panose="020B0502020104020203" pitchFamily="34" charset="77"/>
              </a:rPr>
              <a:t>C:N Ratio</a:t>
            </a:r>
          </a:p>
        </p:txBody>
      </p:sp>
      <p:sp>
        <p:nvSpPr>
          <p:cNvPr id="136237" name="Text Box 1069"/>
          <p:cNvSpPr txBox="1">
            <a:spLocks noChangeArrowheads="1"/>
          </p:cNvSpPr>
          <p:nvPr/>
        </p:nvSpPr>
        <p:spPr bwMode="auto">
          <a:xfrm>
            <a:off x="1657352" y="1028701"/>
            <a:ext cx="634364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2700" b="1" dirty="0">
                <a:solidFill>
                  <a:srgbClr val="C00000"/>
                </a:solidFill>
                <a:latin typeface="Gill Sans MT" panose="020B0502020104020203" pitchFamily="34" charset="77"/>
              </a:rPr>
              <a:t>Balancing Moisture &amp; C:N Ratio</a:t>
            </a:r>
          </a:p>
        </p:txBody>
      </p:sp>
      <p:sp>
        <p:nvSpPr>
          <p:cNvPr id="2" name="TextBox 1"/>
          <p:cNvSpPr txBox="1"/>
          <p:nvPr/>
        </p:nvSpPr>
        <p:spPr>
          <a:xfrm rot="16200000">
            <a:off x="1017723" y="3280749"/>
            <a:ext cx="1625510" cy="30008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350" b="1" dirty="0">
                <a:latin typeface="Gill Sans MT" panose="020B0502020104020203" pitchFamily="34" charset="77"/>
              </a:rPr>
              <a:t>Moisture Content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C93332-F44A-6D89-C583-A44A9A2EFC02}"/>
              </a:ext>
            </a:extLst>
          </p:cNvPr>
          <p:cNvSpPr txBox="1"/>
          <p:nvPr/>
        </p:nvSpPr>
        <p:spPr>
          <a:xfrm>
            <a:off x="2715249" y="5884171"/>
            <a:ext cx="353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…but there are other variables too.</a:t>
            </a:r>
          </a:p>
        </p:txBody>
      </p:sp>
    </p:spTree>
    <p:extLst>
      <p:ext uri="{BB962C8B-B14F-4D97-AF65-F5344CB8AC3E}">
        <p14:creationId xmlns:p14="http://schemas.microsoft.com/office/powerpoint/2010/main" val="196072752"/>
      </p:ext>
    </p:extLst>
  </p:cSld>
  <p:clrMapOvr>
    <a:masterClrMapping/>
  </p:clrMapOvr>
  <p:transition>
    <p:wipe dir="r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0075" y="228600"/>
            <a:ext cx="8543925" cy="1143000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defRPr/>
            </a:pPr>
            <a:r>
              <a:rPr lang="en-US" altLang="en-US" sz="4000" dirty="0">
                <a:solidFill>
                  <a:schemeClr val="tx1"/>
                </a:solidFill>
                <a:effectLst/>
                <a:latin typeface="Gill Sans MT" panose="020B0502020104020203" pitchFamily="34" charset="77"/>
                <a:ea typeface="ＭＳ Ｐゴシック" charset="-128"/>
              </a:rPr>
              <a:t>Strategies for Combining Feedstocks</a:t>
            </a:r>
            <a:endParaRPr lang="en-US" altLang="en-US" sz="3600" i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ill Sans MT" panose="020B0502020104020203" pitchFamily="34" charset="77"/>
              <a:ea typeface="ＭＳ Ｐゴシック" charset="-128"/>
            </a:endParaRPr>
          </a:p>
        </p:txBody>
      </p:sp>
      <p:sp>
        <p:nvSpPr>
          <p:cNvPr id="160773" name="Rectangle 5"/>
          <p:cNvSpPr>
            <a:spLocks noGrp="1" noChangeArrowheads="1"/>
          </p:cNvSpPr>
          <p:nvPr>
            <p:ph idx="4294967295"/>
          </p:nvPr>
        </p:nvSpPr>
        <p:spPr>
          <a:xfrm>
            <a:off x="1163662" y="1757582"/>
            <a:ext cx="6816676" cy="4514850"/>
          </a:xfrm>
        </p:spPr>
        <p:txBody>
          <a:bodyPr/>
          <a:lstStyle/>
          <a:p>
            <a:pPr lvl="1" eaLnBrk="1" hangingPunct="1">
              <a:lnSpc>
                <a:spcPts val="3600"/>
              </a:lnSpc>
              <a:spcBef>
                <a:spcPts val="6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3200" b="0" dirty="0">
                <a:latin typeface="Gill Sans MT" panose="020B0502020104020203" pitchFamily="34" charset="77"/>
                <a:ea typeface="Arial" charset="0"/>
                <a:cs typeface="Arial" charset="0"/>
              </a:rPr>
              <a:t>Make the best of what you have</a:t>
            </a:r>
          </a:p>
          <a:p>
            <a:pPr lvl="1" eaLnBrk="1" hangingPunct="1">
              <a:lnSpc>
                <a:spcPts val="3600"/>
              </a:lnSpc>
              <a:spcBef>
                <a:spcPts val="6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3200" b="0" dirty="0">
                <a:latin typeface="Gill Sans MT" panose="020B0502020104020203" pitchFamily="34" charset="77"/>
                <a:ea typeface="Arial" charset="0"/>
                <a:cs typeface="Arial" charset="0"/>
              </a:rPr>
              <a:t>Look and feel</a:t>
            </a:r>
          </a:p>
          <a:p>
            <a:pPr lvl="1" eaLnBrk="1" hangingPunct="1">
              <a:lnSpc>
                <a:spcPts val="3600"/>
              </a:lnSpc>
              <a:spcBef>
                <a:spcPts val="6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3200" b="0" dirty="0">
                <a:latin typeface="Gill Sans MT" panose="020B0502020104020203" pitchFamily="34" charset="77"/>
                <a:ea typeface="Arial" charset="0"/>
                <a:cs typeface="Arial" charset="0"/>
              </a:rPr>
              <a:t>Trial and error</a:t>
            </a:r>
          </a:p>
          <a:p>
            <a:pPr lvl="1" eaLnBrk="1" hangingPunct="1">
              <a:lnSpc>
                <a:spcPts val="3600"/>
              </a:lnSpc>
              <a:spcBef>
                <a:spcPts val="6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3200" b="0" dirty="0">
                <a:latin typeface="Gill Sans MT" panose="020B0502020104020203" pitchFamily="34" charset="77"/>
                <a:ea typeface="Arial" charset="0"/>
                <a:cs typeface="Arial" charset="0"/>
              </a:rPr>
              <a:t>Tried and true</a:t>
            </a:r>
          </a:p>
          <a:p>
            <a:pPr lvl="1" eaLnBrk="1" hangingPunct="1">
              <a:lnSpc>
                <a:spcPts val="3600"/>
              </a:lnSpc>
              <a:spcBef>
                <a:spcPts val="6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3200" b="0" dirty="0">
                <a:latin typeface="Gill Sans MT" panose="020B0502020104020203" pitchFamily="34" charset="77"/>
                <a:ea typeface="Arial" charset="0"/>
                <a:cs typeface="Arial" charset="0"/>
              </a:rPr>
              <a:t>Moisture</a:t>
            </a:r>
          </a:p>
          <a:p>
            <a:pPr lvl="1" eaLnBrk="1" hangingPunct="1">
              <a:lnSpc>
                <a:spcPts val="3600"/>
              </a:lnSpc>
              <a:spcBef>
                <a:spcPts val="6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3200" b="0" dirty="0">
                <a:latin typeface="Gill Sans MT" panose="020B0502020104020203" pitchFamily="34" charset="77"/>
                <a:ea typeface="Arial" charset="0"/>
                <a:cs typeface="Arial" charset="0"/>
              </a:rPr>
              <a:t>Bulk density</a:t>
            </a:r>
          </a:p>
          <a:p>
            <a:pPr lvl="1" eaLnBrk="1" hangingPunct="1">
              <a:lnSpc>
                <a:spcPts val="3600"/>
              </a:lnSpc>
              <a:spcBef>
                <a:spcPts val="6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3200" b="0" dirty="0">
                <a:latin typeface="Gill Sans MT" panose="020B0502020104020203" pitchFamily="34" charset="77"/>
                <a:ea typeface="Arial" charset="0"/>
                <a:cs typeface="Arial" charset="0"/>
              </a:rPr>
              <a:t>Balancing moisture AND C:N ratio (w/ math)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0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0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07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07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07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07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07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3" grpId="0" build="p" bldLvl="2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"/>
            <a:ext cx="8458200" cy="1524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The Composting Process is: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1219200" y="1622425"/>
            <a:ext cx="7467600" cy="5181600"/>
          </a:xfrm>
        </p:spPr>
        <p:txBody>
          <a:bodyPr/>
          <a:lstStyle/>
          <a:p>
            <a:pPr marL="230188" indent="-230188" eaLnBrk="1" hangingPunct="1">
              <a:spcBef>
                <a:spcPct val="40000"/>
              </a:spcBef>
              <a:buClr>
                <a:schemeClr val="tx1"/>
              </a:buClr>
              <a:buSzTx/>
            </a:pPr>
            <a:r>
              <a:rPr lang="en-US" sz="2800" dirty="0">
                <a:solidFill>
                  <a:srgbClr val="CC3300"/>
                </a:solidFill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Biological</a:t>
            </a:r>
            <a:r>
              <a:rPr lang="en-US" sz="2800" dirty="0"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 (run by microorganisms)</a:t>
            </a:r>
          </a:p>
          <a:p>
            <a:pPr marL="230188" indent="-230188" eaLnBrk="1" hangingPunct="1">
              <a:spcBef>
                <a:spcPct val="40000"/>
              </a:spcBef>
              <a:buClr>
                <a:schemeClr val="tx1"/>
              </a:buClr>
              <a:buSzTx/>
              <a:buFontTx/>
              <a:buChar char="•"/>
            </a:pPr>
            <a:r>
              <a:rPr lang="en-US" sz="2800" dirty="0"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Works on </a:t>
            </a:r>
            <a:r>
              <a:rPr lang="en-US" sz="2800" dirty="0">
                <a:solidFill>
                  <a:srgbClr val="CC3300"/>
                </a:solidFill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organic</a:t>
            </a:r>
            <a:r>
              <a:rPr lang="en-US" sz="2800" dirty="0"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 feedstocks</a:t>
            </a:r>
          </a:p>
          <a:p>
            <a:pPr marL="230188" indent="-230188" eaLnBrk="1" hangingPunct="1">
              <a:spcBef>
                <a:spcPct val="40000"/>
              </a:spcBef>
              <a:buClr>
                <a:schemeClr val="tx1"/>
              </a:buClr>
              <a:buSzTx/>
              <a:buFontTx/>
              <a:buChar char="•"/>
            </a:pPr>
            <a:r>
              <a:rPr lang="en-US" sz="2800" dirty="0"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Is an extension of natural decay</a:t>
            </a:r>
          </a:p>
          <a:p>
            <a:pPr marL="230188" indent="-230188" eaLnBrk="1" hangingPunct="1">
              <a:spcBef>
                <a:spcPct val="40000"/>
              </a:spcBef>
              <a:buClr>
                <a:schemeClr val="tx1"/>
              </a:buClr>
              <a:buSzTx/>
              <a:buFontTx/>
              <a:buChar char="•"/>
            </a:pPr>
            <a:r>
              <a:rPr lang="en-US" sz="2800" dirty="0"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Controlled/</a:t>
            </a:r>
            <a:r>
              <a:rPr lang="en-US" sz="2800" dirty="0">
                <a:solidFill>
                  <a:srgbClr val="CC3300"/>
                </a:solidFill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managed,</a:t>
            </a:r>
            <a:r>
              <a:rPr lang="en-US" sz="2800" dirty="0"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 and accelerated</a:t>
            </a:r>
          </a:p>
          <a:p>
            <a:pPr marL="230188" indent="-230188" eaLnBrk="1" hangingPunct="1">
              <a:spcBef>
                <a:spcPct val="40000"/>
              </a:spcBef>
              <a:buClr>
                <a:schemeClr val="tx1"/>
              </a:buClr>
              <a:buSzTx/>
              <a:buFontTx/>
              <a:buChar char="•"/>
            </a:pPr>
            <a:r>
              <a:rPr lang="en-US" sz="2800" dirty="0">
                <a:solidFill>
                  <a:srgbClr val="CC3300"/>
                </a:solidFill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Aerobic,</a:t>
            </a:r>
            <a:r>
              <a:rPr lang="en-US" sz="2800" dirty="0"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 or </a:t>
            </a:r>
            <a:r>
              <a:rPr lang="en-US" sz="2800" dirty="0">
                <a:solidFill>
                  <a:srgbClr val="CC3300"/>
                </a:solidFill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predominantly</a:t>
            </a:r>
            <a:r>
              <a:rPr lang="en-US" sz="2800" dirty="0"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 so</a:t>
            </a:r>
          </a:p>
          <a:p>
            <a:pPr marL="230188" indent="-230188" eaLnBrk="1" hangingPunct="1">
              <a:spcBef>
                <a:spcPct val="40000"/>
              </a:spcBef>
              <a:buClr>
                <a:schemeClr val="tx1"/>
              </a:buClr>
              <a:buSzTx/>
              <a:buFontTx/>
              <a:buChar char="•"/>
            </a:pPr>
            <a:r>
              <a:rPr lang="en-US" sz="2800" dirty="0">
                <a:solidFill>
                  <a:srgbClr val="CC3300"/>
                </a:solidFill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Heat-generating</a:t>
            </a:r>
            <a:r>
              <a:rPr lang="en-US" sz="2800" dirty="0"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 and typically thermophilic (but not in all instances)</a:t>
            </a:r>
          </a:p>
          <a:p>
            <a:pPr marL="230188" indent="-230188" eaLnBrk="1" hangingPunct="1">
              <a:spcBef>
                <a:spcPct val="40000"/>
              </a:spcBef>
              <a:buClr>
                <a:schemeClr val="tx1"/>
              </a:buClr>
              <a:buSzTx/>
              <a:buFontTx/>
              <a:buChar char="•"/>
            </a:pPr>
            <a:r>
              <a:rPr lang="en-US" sz="2800" dirty="0">
                <a:solidFill>
                  <a:srgbClr val="CC3300"/>
                </a:solidFill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Produces compost</a:t>
            </a:r>
          </a:p>
          <a:p>
            <a:pPr marL="230188" indent="-230188" eaLnBrk="1" hangingPunct="1">
              <a:spcBef>
                <a:spcPct val="40000"/>
              </a:spcBef>
              <a:buSzTx/>
              <a:buFont typeface="Times" charset="0"/>
              <a:buNone/>
            </a:pPr>
            <a:endParaRPr lang="en-US" sz="2800" dirty="0">
              <a:latin typeface="Gill Sans MT" panose="020B0502020104020203" pitchFamily="34" charset="77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95867" y="27093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29183982"/>
      </p:ext>
    </p:extLst>
  </p:cSld>
  <p:clrMapOvr>
    <a:masterClrMapping/>
  </p:clrMapOvr>
  <p:transition>
    <p:wipe dir="r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0075" y="228600"/>
            <a:ext cx="8543925" cy="1143000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defRPr/>
            </a:pPr>
            <a:r>
              <a:rPr lang="en-US" altLang="en-US" sz="4000" dirty="0">
                <a:solidFill>
                  <a:schemeClr val="tx1"/>
                </a:solidFill>
                <a:effectLst/>
                <a:latin typeface="Gill Sans MT" panose="020B0502020104020203" pitchFamily="34" charset="77"/>
                <a:ea typeface="ＭＳ Ｐゴシック" charset="-128"/>
              </a:rPr>
              <a:t>Strategies for Combining Feedstocks</a:t>
            </a:r>
            <a:endParaRPr lang="en-US" altLang="en-US" sz="3600" b="1" i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ill Sans MT" panose="020B0502020104020203" pitchFamily="34" charset="77"/>
              <a:ea typeface="ＭＳ Ｐゴシック" charset="-128"/>
            </a:endParaRPr>
          </a:p>
        </p:txBody>
      </p:sp>
      <p:sp>
        <p:nvSpPr>
          <p:cNvPr id="160773" name="Rectangle 5"/>
          <p:cNvSpPr>
            <a:spLocks noGrp="1" noChangeArrowheads="1"/>
          </p:cNvSpPr>
          <p:nvPr>
            <p:ph idx="4294967295"/>
          </p:nvPr>
        </p:nvSpPr>
        <p:spPr>
          <a:xfrm>
            <a:off x="939459" y="1746031"/>
            <a:ext cx="8035730" cy="4514850"/>
          </a:xfrm>
        </p:spPr>
        <p:txBody>
          <a:bodyPr/>
          <a:lstStyle/>
          <a:p>
            <a:pPr lvl="1" eaLnBrk="1" hangingPunct="1">
              <a:lnSpc>
                <a:spcPts val="3600"/>
              </a:lnSpc>
              <a:spcBef>
                <a:spcPts val="6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3200" b="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  <a:ea typeface="Arial" charset="0"/>
                <a:cs typeface="Arial" charset="0"/>
              </a:rPr>
              <a:t>Make the best of what you have</a:t>
            </a:r>
          </a:p>
          <a:p>
            <a:pPr lvl="1" eaLnBrk="1" hangingPunct="1">
              <a:lnSpc>
                <a:spcPts val="3600"/>
              </a:lnSpc>
              <a:spcBef>
                <a:spcPts val="6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3200" b="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  <a:ea typeface="Arial" charset="0"/>
                <a:cs typeface="Arial" charset="0"/>
              </a:rPr>
              <a:t>Look and feel</a:t>
            </a:r>
          </a:p>
          <a:p>
            <a:pPr lvl="1" eaLnBrk="1" hangingPunct="1">
              <a:lnSpc>
                <a:spcPts val="3600"/>
              </a:lnSpc>
              <a:spcBef>
                <a:spcPts val="6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3200" b="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  <a:ea typeface="Arial" charset="0"/>
                <a:cs typeface="Arial" charset="0"/>
              </a:rPr>
              <a:t>Trial and error</a:t>
            </a:r>
          </a:p>
          <a:p>
            <a:pPr lvl="1" eaLnBrk="1" hangingPunct="1">
              <a:lnSpc>
                <a:spcPts val="3600"/>
              </a:lnSpc>
              <a:spcBef>
                <a:spcPts val="6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3200" b="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  <a:ea typeface="Arial" charset="0"/>
                <a:cs typeface="Arial" charset="0"/>
              </a:rPr>
              <a:t>Tried and true</a:t>
            </a:r>
          </a:p>
          <a:p>
            <a:pPr lvl="1" eaLnBrk="1" hangingPunct="1">
              <a:lnSpc>
                <a:spcPts val="3600"/>
              </a:lnSpc>
              <a:spcBef>
                <a:spcPts val="6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3200" b="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  <a:ea typeface="Arial" charset="0"/>
                <a:cs typeface="Arial" charset="0"/>
              </a:rPr>
              <a:t>Moisture</a:t>
            </a:r>
          </a:p>
          <a:p>
            <a:pPr lvl="1" eaLnBrk="1" hangingPunct="1">
              <a:lnSpc>
                <a:spcPts val="3600"/>
              </a:lnSpc>
              <a:spcBef>
                <a:spcPts val="6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3200" dirty="0">
                <a:latin typeface="Gill Sans MT" panose="020B0502020104020203" pitchFamily="34" charset="77"/>
                <a:ea typeface="Arial" charset="0"/>
                <a:cs typeface="Arial" charset="0"/>
              </a:rPr>
              <a:t>Bulk density</a:t>
            </a:r>
          </a:p>
          <a:p>
            <a:pPr lvl="1" eaLnBrk="1" hangingPunct="1">
              <a:lnSpc>
                <a:spcPts val="3600"/>
              </a:lnSpc>
              <a:spcBef>
                <a:spcPts val="600"/>
              </a:spcBef>
              <a:buClr>
                <a:schemeClr val="tx1"/>
              </a:buClr>
              <a:buSzPct val="100000"/>
              <a:buFontTx/>
              <a:buChar char="•"/>
              <a:defRPr/>
            </a:pPr>
            <a:r>
              <a:rPr lang="en-US" sz="3200" dirty="0">
                <a:latin typeface="Gill Sans MT" panose="020B0502020104020203" pitchFamily="34" charset="77"/>
                <a:ea typeface="Arial" charset="0"/>
                <a:cs typeface="Arial" charset="0"/>
              </a:rPr>
              <a:t>Balancing moisture AND C:N ratio (w/ math)</a:t>
            </a:r>
          </a:p>
        </p:txBody>
      </p:sp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52400"/>
            <a:ext cx="8458200" cy="1458912"/>
          </a:xfrm>
        </p:spPr>
        <p:txBody>
          <a:bodyPr/>
          <a:lstStyle/>
          <a:p>
            <a:pPr algn="ctr">
              <a:buClr>
                <a:srgbClr val="FFFFCC"/>
              </a:buClr>
              <a:buSzTx/>
              <a:buFontTx/>
              <a:buNone/>
            </a:pPr>
            <a:r>
              <a:rPr lang="en-US" sz="3600" dirty="0">
                <a:solidFill>
                  <a:srgbClr val="000000"/>
                </a:solidFill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Recipe Calculations </a:t>
            </a:r>
            <a:r>
              <a:rPr lang="en-US" sz="3600" dirty="0">
                <a:solidFill>
                  <a:srgbClr val="000000"/>
                </a:solidFill>
                <a:latin typeface="Gill Sans MT" panose="020B0502020104020203" pitchFamily="34" charset="77"/>
                <a:ea typeface="ＭＳ Ｐゴシック" charset="0"/>
                <a:cs typeface="ＭＳ Ｐゴシック" charset="0"/>
                <a:sym typeface="Wingdings" charset="0"/>
              </a:rPr>
              <a:t> </a:t>
            </a:r>
            <a:r>
              <a:rPr lang="en-US" sz="3600" dirty="0">
                <a:solidFill>
                  <a:srgbClr val="000000"/>
                </a:solidFill>
                <a:latin typeface="Gill Sans MT" panose="020B0502020104020203" pitchFamily="34" charset="77"/>
                <a:ea typeface="ＭＳ Ｐゴシック" charset="0"/>
                <a:cs typeface="ＭＳ Ｐゴシック" charset="0"/>
              </a:rPr>
              <a:t>Tailor-made for a Computer Spreadsheet</a:t>
            </a:r>
            <a:endParaRPr lang="en-US" sz="3600" i="1" dirty="0">
              <a:solidFill>
                <a:srgbClr val="000000"/>
              </a:solidFill>
              <a:latin typeface="Gill Sans MT" panose="020B0502020104020203" pitchFamily="34" charset="77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134146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7328120"/>
              </p:ext>
            </p:extLst>
          </p:nvPr>
        </p:nvGraphicFramePr>
        <p:xfrm>
          <a:off x="829994" y="1986439"/>
          <a:ext cx="8131126" cy="3295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7048500" imgH="2489200" progId="Excel.Sheet.8">
                  <p:embed/>
                </p:oleObj>
              </mc:Choice>
              <mc:Fallback>
                <p:oleObj name="Worksheet" r:id="rId3" imgW="7048500" imgH="2489200" progId="Excel.Sheet.8">
                  <p:embed/>
                  <p:pic>
                    <p:nvPicPr>
                      <p:cNvPr id="134146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9994" y="1986439"/>
                        <a:ext cx="8131126" cy="3295538"/>
                      </a:xfrm>
                      <a:prstGeom prst="rect">
                        <a:avLst/>
                      </a:prstGeom>
                      <a:solidFill>
                        <a:srgbClr val="F8F8F8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32933" y="5672667"/>
            <a:ext cx="51374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/>
                <a:latin typeface="Gill Sans MT" panose="020B0502020104020203" pitchFamily="34" charset="77"/>
              </a:rPr>
              <a:t>A good one here:  </a:t>
            </a:r>
          </a:p>
          <a:p>
            <a:r>
              <a:rPr lang="en-US" dirty="0">
                <a:effectLst/>
                <a:latin typeface="Gill Sans MT" panose="020B0502020104020203" pitchFamily="34" charset="77"/>
              </a:rPr>
              <a:t>http://</a:t>
            </a:r>
            <a:r>
              <a:rPr lang="en-US" dirty="0" err="1">
                <a:effectLst/>
                <a:latin typeface="Gill Sans MT" panose="020B0502020104020203" pitchFamily="34" charset="77"/>
              </a:rPr>
              <a:t>puyallup.wsu.edu</a:t>
            </a:r>
            <a:r>
              <a:rPr lang="en-US" dirty="0">
                <a:effectLst/>
                <a:latin typeface="Gill Sans MT" panose="020B0502020104020203" pitchFamily="34" charset="77"/>
              </a:rPr>
              <a:t>/soils/compost-mix-calculator/</a:t>
            </a:r>
          </a:p>
        </p:txBody>
      </p:sp>
    </p:spTree>
    <p:extLst>
      <p:ext uri="{BB962C8B-B14F-4D97-AF65-F5344CB8AC3E}">
        <p14:creationId xmlns:p14="http://schemas.microsoft.com/office/powerpoint/2010/main" val="1544650480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F8F690E-FB77-5484-3EFD-5B90BDFEF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036" y="0"/>
            <a:ext cx="8475963" cy="68267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FEF54-B272-5C7F-B2BD-563D9ABE6214}"/>
              </a:ext>
            </a:extLst>
          </p:cNvPr>
          <p:cNvSpPr txBox="1"/>
          <p:nvPr/>
        </p:nvSpPr>
        <p:spPr>
          <a:xfrm>
            <a:off x="1033670" y="6175513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recipe.aeyd.io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94669829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0B98E1EA-1098-ACDF-1F78-5B0684F6F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678" y="955395"/>
            <a:ext cx="7772400" cy="57821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EC3729-3333-7AF0-9DDB-A1B60128CA1B}"/>
              </a:ext>
            </a:extLst>
          </p:cNvPr>
          <p:cNvSpPr txBox="1"/>
          <p:nvPr/>
        </p:nvSpPr>
        <p:spPr>
          <a:xfrm>
            <a:off x="689112" y="318052"/>
            <a:ext cx="8454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77"/>
              </a:rPr>
              <a:t>Sample Recipe (Simple)</a:t>
            </a:r>
          </a:p>
        </p:txBody>
      </p:sp>
    </p:spTree>
    <p:extLst>
      <p:ext uri="{BB962C8B-B14F-4D97-AF65-F5344CB8AC3E}">
        <p14:creationId xmlns:p14="http://schemas.microsoft.com/office/powerpoint/2010/main" val="143890905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66308BD-A07E-EE59-2B4D-C86FE6066C0B}"/>
              </a:ext>
            </a:extLst>
          </p:cNvPr>
          <p:cNvSpPr txBox="1"/>
          <p:nvPr/>
        </p:nvSpPr>
        <p:spPr>
          <a:xfrm>
            <a:off x="1139480" y="422032"/>
            <a:ext cx="717452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b="0" i="0" dirty="0">
                <a:solidFill>
                  <a:srgbClr val="AC3F00"/>
                </a:solidFill>
                <a:effectLst/>
                <a:latin typeface="proxima-nova"/>
              </a:rPr>
              <a:t>APPENDIX B -- THE COMPOSTING HANDBOOK</a:t>
            </a:r>
          </a:p>
          <a:p>
            <a:pPr algn="ctr" fontAlgn="base"/>
            <a:endParaRPr lang="en-US" b="0" i="0" dirty="0">
              <a:solidFill>
                <a:srgbClr val="AC3F00"/>
              </a:solidFill>
              <a:effectLst/>
              <a:latin typeface="proxima-nova"/>
            </a:endParaRPr>
          </a:p>
          <a:p>
            <a:pPr algn="ctr" fontAlgn="base"/>
            <a:r>
              <a:rPr lang="en-US" b="1" i="0" dirty="0">
                <a:solidFill>
                  <a:srgbClr val="AC3F00"/>
                </a:solidFill>
                <a:effectLst/>
                <a:latin typeface="inherit"/>
              </a:rPr>
              <a:t>TYPICAL CHARACTERISTICS OF COMMON FEEDSTOCKS -- MOISTURE, C, N, BULK DENSITY</a:t>
            </a:r>
            <a:endParaRPr lang="en-US" b="0" i="0" dirty="0">
              <a:solidFill>
                <a:srgbClr val="AC3F00"/>
              </a:solidFill>
              <a:effectLst/>
              <a:latin typeface="proxima-nova"/>
            </a:endParaRPr>
          </a:p>
          <a:p>
            <a:pPr algn="ctr" fontAlgn="base"/>
            <a:r>
              <a:rPr lang="en-US" b="0" i="0" dirty="0">
                <a:solidFill>
                  <a:srgbClr val="000000"/>
                </a:solidFill>
                <a:effectLst/>
                <a:latin typeface="proxima-nova"/>
              </a:rPr>
              <a:t>Latest revision: </a:t>
            </a:r>
            <a:r>
              <a:rPr lang="en-US" b="0" i="1" dirty="0">
                <a:solidFill>
                  <a:srgbClr val="000000"/>
                </a:solidFill>
                <a:effectLst/>
                <a:latin typeface="inherit"/>
              </a:rPr>
              <a:t>December 20, 2021</a:t>
            </a:r>
            <a:endParaRPr lang="en-US" b="0" i="0" dirty="0">
              <a:solidFill>
                <a:srgbClr val="000000"/>
              </a:solidFill>
              <a:effectLst/>
              <a:latin typeface="proxima-nova"/>
            </a:endParaRPr>
          </a:p>
          <a:p>
            <a:pPr marL="3543300" indent="-3530600" algn="l" fontAlgn="base"/>
            <a:r>
              <a:rPr lang="en-US" b="1" i="0" dirty="0">
                <a:solidFill>
                  <a:srgbClr val="000000"/>
                </a:solidFill>
                <a:effectLst/>
                <a:latin typeface="inherit"/>
              </a:rPr>
              <a:t>Example Feedstock Characteristics -- Total N, Total C, C/N, moisture, and bulk density</a:t>
            </a:r>
            <a:endParaRPr lang="en-US" b="0" i="0" dirty="0">
              <a:solidFill>
                <a:srgbClr val="000000"/>
              </a:solidFill>
              <a:effectLst/>
              <a:latin typeface="proxima-nova"/>
            </a:endParaRPr>
          </a:p>
          <a:p>
            <a:pPr algn="l" fontAlgn="base"/>
            <a:r>
              <a:rPr lang="en-US" b="0" i="0" dirty="0">
                <a:solidFill>
                  <a:srgbClr val="000000"/>
                </a:solidFill>
                <a:effectLst/>
                <a:latin typeface="proxima-nova"/>
              </a:rPr>
              <a:t>Compiled by: Jorge Montezuma, Atlas Organics; Cary Oshins, U.S. Composting Council; Andy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proxima-nova"/>
              </a:rPr>
              <a:t>Bary</a:t>
            </a:r>
            <a:r>
              <a:rPr lang="en-US" b="0" i="0" dirty="0">
                <a:solidFill>
                  <a:srgbClr val="000000"/>
                </a:solidFill>
                <a:effectLst/>
                <a:latin typeface="proxima-nova"/>
              </a:rPr>
              <a:t>, Washington State University; and Robert Rynk, SUNY Cobleskill</a:t>
            </a:r>
          </a:p>
          <a:p>
            <a:br>
              <a:rPr lang="en-US" dirty="0"/>
            </a:b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B303D16-9DBA-63CA-4D9F-3F14AE2DAD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901945"/>
              </p:ext>
            </p:extLst>
          </p:nvPr>
        </p:nvGraphicFramePr>
        <p:xfrm>
          <a:off x="1294225" y="3927113"/>
          <a:ext cx="6865035" cy="2276740"/>
        </p:xfrm>
        <a:graphic>
          <a:graphicData uri="http://schemas.openxmlformats.org/drawingml/2006/table">
            <a:tbl>
              <a:tblPr firstRow="1" firstCol="1" bandRow="1">
                <a:tableStyleId>{1E171933-4619-4E11-9A3F-F7608DF75F80}</a:tableStyleId>
              </a:tblPr>
              <a:tblGrid>
                <a:gridCol w="1758463">
                  <a:extLst>
                    <a:ext uri="{9D8B030D-6E8A-4147-A177-3AD203B41FA5}">
                      <a16:colId xmlns:a16="http://schemas.microsoft.com/office/drawing/2014/main" val="1478017064"/>
                    </a:ext>
                  </a:extLst>
                </a:gridCol>
                <a:gridCol w="1026941">
                  <a:extLst>
                    <a:ext uri="{9D8B030D-6E8A-4147-A177-3AD203B41FA5}">
                      <a16:colId xmlns:a16="http://schemas.microsoft.com/office/drawing/2014/main" val="3739447221"/>
                    </a:ext>
                  </a:extLst>
                </a:gridCol>
                <a:gridCol w="942536">
                  <a:extLst>
                    <a:ext uri="{9D8B030D-6E8A-4147-A177-3AD203B41FA5}">
                      <a16:colId xmlns:a16="http://schemas.microsoft.com/office/drawing/2014/main" val="3518013179"/>
                    </a:ext>
                  </a:extLst>
                </a:gridCol>
                <a:gridCol w="1392701">
                  <a:extLst>
                    <a:ext uri="{9D8B030D-6E8A-4147-A177-3AD203B41FA5}">
                      <a16:colId xmlns:a16="http://schemas.microsoft.com/office/drawing/2014/main" val="463698909"/>
                    </a:ext>
                  </a:extLst>
                </a:gridCol>
                <a:gridCol w="1744394">
                  <a:extLst>
                    <a:ext uri="{9D8B030D-6E8A-4147-A177-3AD203B41FA5}">
                      <a16:colId xmlns:a16="http://schemas.microsoft.com/office/drawing/2014/main" val="2362036169"/>
                    </a:ext>
                  </a:extLst>
                </a:gridCol>
              </a:tblGrid>
              <a:tr h="32245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Gill Sans" panose="020B0502020104020203" pitchFamily="34" charset="-79"/>
                        <a:ea typeface="Calibri" panose="020F0502020204030204" pitchFamily="34" charset="0"/>
                        <a:cs typeface="Gill Sans" panose="020B0502020104020203" pitchFamily="34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C:N Ratio</a:t>
                      </a:r>
                      <a:endParaRPr lang="en-US" sz="1200" dirty="0">
                        <a:effectLst/>
                        <a:latin typeface="Gill Sans" panose="020B0502020104020203" pitchFamily="34" charset="-79"/>
                        <a:ea typeface="Calibri" panose="020F0502020204030204" pitchFamily="34" charset="0"/>
                        <a:cs typeface="Gill Sans" panose="020B05020201040202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Moisture</a:t>
                      </a:r>
                      <a:endParaRPr lang="en-US" sz="1200" dirty="0">
                        <a:effectLst/>
                        <a:latin typeface="Gill Sans" panose="020B0502020104020203" pitchFamily="34" charset="-79"/>
                        <a:ea typeface="Calibri" panose="020F0502020204030204" pitchFamily="34" charset="0"/>
                        <a:cs typeface="Gill Sans" panose="020B05020201040202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Bulk Density</a:t>
                      </a:r>
                      <a:endParaRPr lang="en-US" sz="1200" dirty="0">
                        <a:effectLst/>
                        <a:latin typeface="Gill Sans" panose="020B0502020104020203" pitchFamily="34" charset="-79"/>
                        <a:ea typeface="Calibri" panose="020F0502020204030204" pitchFamily="34" charset="0"/>
                        <a:cs typeface="Gill Sans" panose="020B05020201040202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Gill Sans" panose="020B0502020104020203" pitchFamily="34" charset="-79"/>
                        <a:ea typeface="Calibri" panose="020F0502020204030204" pitchFamily="34" charset="0"/>
                        <a:cs typeface="Gill Sans" panose="020B0502020104020203" pitchFamily="34" charset="-79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00643837"/>
                  </a:ext>
                </a:extLst>
              </a:tr>
              <a:tr h="4912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Horse Manure </a:t>
                      </a:r>
                      <a:endParaRPr lang="en-US" sz="1200" dirty="0">
                        <a:effectLst/>
                        <a:latin typeface="Gill Sans" panose="020B0502020104020203" pitchFamily="34" charset="-79"/>
                        <a:ea typeface="Calibri" panose="020F0502020204030204" pitchFamily="34" charset="0"/>
                        <a:cs typeface="Gill Sans" panose="020B05020201040202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30</a:t>
                      </a:r>
                      <a:endParaRPr lang="en-US" sz="1200">
                        <a:effectLst/>
                        <a:latin typeface="Gill Sans" panose="020B0502020104020203" pitchFamily="34" charset="-79"/>
                        <a:ea typeface="Calibri" panose="020F0502020204030204" pitchFamily="34" charset="0"/>
                        <a:cs typeface="Gill Sans" panose="020B05020201040202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72%</a:t>
                      </a:r>
                      <a:endParaRPr lang="en-US" sz="1200">
                        <a:effectLst/>
                        <a:latin typeface="Gill Sans" panose="020B0502020104020203" pitchFamily="34" charset="-79"/>
                        <a:ea typeface="Calibri" panose="020F0502020204030204" pitchFamily="34" charset="0"/>
                        <a:cs typeface="Gill Sans" panose="020B05020201040202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1,379</a:t>
                      </a:r>
                      <a:endParaRPr lang="en-US" sz="1200">
                        <a:effectLst/>
                        <a:latin typeface="Gill Sans" panose="020B0502020104020203" pitchFamily="34" charset="-79"/>
                        <a:ea typeface="Calibri" panose="020F0502020204030204" pitchFamily="34" charset="0"/>
                        <a:cs typeface="Gill Sans" panose="020B05020201040202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Assumed with bedding</a:t>
                      </a:r>
                      <a:endParaRPr lang="en-US" sz="1200">
                        <a:effectLst/>
                        <a:latin typeface="Gill Sans" panose="020B0502020104020203" pitchFamily="34" charset="-79"/>
                        <a:ea typeface="Calibri" panose="020F0502020204030204" pitchFamily="34" charset="0"/>
                        <a:cs typeface="Gill Sans" panose="020B0502020104020203" pitchFamily="34" charset="-79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45913588"/>
                  </a:ext>
                </a:extLst>
              </a:tr>
              <a:tr h="4858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Wood Chips</a:t>
                      </a:r>
                      <a:endParaRPr lang="en-US" sz="1200" dirty="0">
                        <a:effectLst/>
                        <a:latin typeface="Gill Sans" panose="020B0502020104020203" pitchFamily="34" charset="-79"/>
                        <a:ea typeface="Calibri" panose="020F0502020204030204" pitchFamily="34" charset="0"/>
                        <a:cs typeface="Gill Sans" panose="020B05020201040202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</a:t>
                      </a:r>
                      <a:endParaRPr lang="en-US" sz="1200" dirty="0">
                        <a:effectLst/>
                        <a:latin typeface="Gill Sans" panose="020B0502020104020203" pitchFamily="34" charset="-79"/>
                        <a:ea typeface="Calibri" panose="020F0502020204030204" pitchFamily="34" charset="0"/>
                        <a:cs typeface="Gill Sans" panose="020B05020201040202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47.5</a:t>
                      </a:r>
                      <a:endParaRPr lang="en-US" sz="1200">
                        <a:effectLst/>
                        <a:latin typeface="Gill Sans" panose="020B0502020104020203" pitchFamily="34" charset="-79"/>
                        <a:ea typeface="Calibri" panose="020F0502020204030204" pitchFamily="34" charset="0"/>
                        <a:cs typeface="Gill Sans" panose="020B05020201040202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725</a:t>
                      </a:r>
                      <a:endParaRPr lang="en-US" sz="1200">
                        <a:effectLst/>
                        <a:latin typeface="Gill Sans" panose="020B0502020104020203" pitchFamily="34" charset="-79"/>
                        <a:ea typeface="Calibri" panose="020F0502020204030204" pitchFamily="34" charset="0"/>
                        <a:cs typeface="Gill Sans" panose="020B05020201040202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Gill Sans" panose="020B0502020104020203" pitchFamily="34" charset="-79"/>
                        <a:ea typeface="Calibri" panose="020F0502020204030204" pitchFamily="34" charset="0"/>
                        <a:cs typeface="Gill Sans" panose="020B0502020104020203" pitchFamily="34" charset="-79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48219862"/>
                  </a:ext>
                </a:extLst>
              </a:tr>
              <a:tr h="50857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Food Waste</a:t>
                      </a:r>
                      <a:endParaRPr lang="en-US" sz="1200" dirty="0">
                        <a:effectLst/>
                        <a:latin typeface="Gill Sans" panose="020B0502020104020203" pitchFamily="34" charset="-79"/>
                        <a:ea typeface="Calibri" panose="020F0502020204030204" pitchFamily="34" charset="0"/>
                        <a:cs typeface="Gill Sans" panose="020B05020201040202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20</a:t>
                      </a:r>
                      <a:endParaRPr lang="en-US" sz="1200" dirty="0">
                        <a:effectLst/>
                        <a:latin typeface="Gill Sans" panose="020B0502020104020203" pitchFamily="34" charset="-79"/>
                        <a:ea typeface="Calibri" panose="020F0502020204030204" pitchFamily="34" charset="0"/>
                        <a:cs typeface="Gill Sans" panose="020B05020201040202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75</a:t>
                      </a:r>
                      <a:endParaRPr lang="en-US" sz="1200" dirty="0">
                        <a:effectLst/>
                        <a:latin typeface="Gill Sans" panose="020B0502020104020203" pitchFamily="34" charset="-79"/>
                        <a:ea typeface="Calibri" panose="020F0502020204030204" pitchFamily="34" charset="0"/>
                        <a:cs typeface="Gill Sans" panose="020B05020201040202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1887</a:t>
                      </a:r>
                      <a:endParaRPr lang="en-US" sz="1200">
                        <a:effectLst/>
                        <a:latin typeface="Gill Sans" panose="020B0502020104020203" pitchFamily="34" charset="-79"/>
                        <a:ea typeface="Calibri" panose="020F0502020204030204" pitchFamily="34" charset="0"/>
                        <a:cs typeface="Gill Sans" panose="020B05020201040202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Gill Sans" panose="020B0502020104020203" pitchFamily="34" charset="-79"/>
                        <a:ea typeface="Calibri" panose="020F0502020204030204" pitchFamily="34" charset="0"/>
                        <a:cs typeface="Gill Sans" panose="020B0502020104020203" pitchFamily="34" charset="-79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60116148"/>
                  </a:ext>
                </a:extLst>
              </a:tr>
              <a:tr h="4686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Yard Waste (Leaves)</a:t>
                      </a:r>
                      <a:endParaRPr lang="en-US" sz="1200" dirty="0">
                        <a:effectLst/>
                        <a:latin typeface="Gill Sans" panose="020B0502020104020203" pitchFamily="34" charset="-79"/>
                        <a:ea typeface="Calibri" panose="020F0502020204030204" pitchFamily="34" charset="0"/>
                        <a:cs typeface="Gill Sans" panose="020B05020201040202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54</a:t>
                      </a:r>
                      <a:endParaRPr lang="en-US" sz="1200" dirty="0">
                        <a:effectLst/>
                        <a:latin typeface="Gill Sans" panose="020B0502020104020203" pitchFamily="34" charset="-79"/>
                        <a:ea typeface="Calibri" panose="020F0502020204030204" pitchFamily="34" charset="0"/>
                        <a:cs typeface="Gill Sans" panose="020B05020201040202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45</a:t>
                      </a:r>
                      <a:endParaRPr lang="en-US" sz="1200" dirty="0">
                        <a:effectLst/>
                        <a:latin typeface="Gill Sans" panose="020B0502020104020203" pitchFamily="34" charset="-79"/>
                        <a:ea typeface="Calibri" panose="020F0502020204030204" pitchFamily="34" charset="0"/>
                        <a:cs typeface="Gill Sans" panose="020B05020201040202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455</a:t>
                      </a:r>
                      <a:endParaRPr lang="en-US" sz="1200" dirty="0">
                        <a:effectLst/>
                        <a:latin typeface="Gill Sans" panose="020B0502020104020203" pitchFamily="34" charset="-79"/>
                        <a:ea typeface="Calibri" panose="020F0502020204030204" pitchFamily="34" charset="0"/>
                        <a:cs typeface="Gill Sans" panose="020B0502020104020203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Gill Sans" panose="020B0502020104020203" pitchFamily="34" charset="-79"/>
                        <a:ea typeface="Calibri" panose="020F0502020204030204" pitchFamily="34" charset="0"/>
                        <a:cs typeface="Gill Sans" panose="020B0502020104020203" pitchFamily="34" charset="-79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365659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887504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77DF8-5DC8-71B2-C41A-B5FEADF32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77"/>
              </a:rPr>
              <a:t>SMSC numbers: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F6189EA-2298-9CD7-54B5-6A83D51630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4401774"/>
              </p:ext>
            </p:extLst>
          </p:nvPr>
        </p:nvGraphicFramePr>
        <p:xfrm>
          <a:off x="914400" y="2138289"/>
          <a:ext cx="7934177" cy="367518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518117">
                  <a:extLst>
                    <a:ext uri="{9D8B030D-6E8A-4147-A177-3AD203B41FA5}">
                      <a16:colId xmlns:a16="http://schemas.microsoft.com/office/drawing/2014/main" val="863325573"/>
                    </a:ext>
                  </a:extLst>
                </a:gridCol>
                <a:gridCol w="1069145">
                  <a:extLst>
                    <a:ext uri="{9D8B030D-6E8A-4147-A177-3AD203B41FA5}">
                      <a16:colId xmlns:a16="http://schemas.microsoft.com/office/drawing/2014/main" val="330221392"/>
                    </a:ext>
                  </a:extLst>
                </a:gridCol>
                <a:gridCol w="838244">
                  <a:extLst>
                    <a:ext uri="{9D8B030D-6E8A-4147-A177-3AD203B41FA5}">
                      <a16:colId xmlns:a16="http://schemas.microsoft.com/office/drawing/2014/main" val="4285540328"/>
                    </a:ext>
                  </a:extLst>
                </a:gridCol>
                <a:gridCol w="849879">
                  <a:extLst>
                    <a:ext uri="{9D8B030D-6E8A-4147-A177-3AD203B41FA5}">
                      <a16:colId xmlns:a16="http://schemas.microsoft.com/office/drawing/2014/main" val="3335623443"/>
                    </a:ext>
                  </a:extLst>
                </a:gridCol>
                <a:gridCol w="1026941">
                  <a:extLst>
                    <a:ext uri="{9D8B030D-6E8A-4147-A177-3AD203B41FA5}">
                      <a16:colId xmlns:a16="http://schemas.microsoft.com/office/drawing/2014/main" val="1863597939"/>
                    </a:ext>
                  </a:extLst>
                </a:gridCol>
                <a:gridCol w="1007815">
                  <a:extLst>
                    <a:ext uri="{9D8B030D-6E8A-4147-A177-3AD203B41FA5}">
                      <a16:colId xmlns:a16="http://schemas.microsoft.com/office/drawing/2014/main" val="64484083"/>
                    </a:ext>
                  </a:extLst>
                </a:gridCol>
                <a:gridCol w="624036">
                  <a:extLst>
                    <a:ext uri="{9D8B030D-6E8A-4147-A177-3AD203B41FA5}">
                      <a16:colId xmlns:a16="http://schemas.microsoft.com/office/drawing/2014/main" val="1481321270"/>
                    </a:ext>
                  </a:extLst>
                </a:gridCol>
              </a:tblGrid>
              <a:tr h="89662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Feedstock </a:t>
                      </a:r>
                      <a:endParaRPr lang="en-US" sz="1600" dirty="0"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59741" marR="5974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Month</a:t>
                      </a:r>
                      <a:endParaRPr lang="en-US" sz="1600"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59741" marR="5974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Year</a:t>
                      </a:r>
                      <a:endParaRPr lang="en-US" sz="1600"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59741" marR="5974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Carbon</a:t>
                      </a:r>
                      <a:endParaRPr lang="en-US" sz="1600"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59741" marR="5974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Nitrogen</a:t>
                      </a:r>
                      <a:endParaRPr lang="en-US" sz="1600"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59741" marR="5974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Moisture</a:t>
                      </a:r>
                      <a:endParaRPr lang="en-US" sz="1600" dirty="0"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59741" marR="5974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CN</a:t>
                      </a:r>
                      <a:endParaRPr lang="en-US" sz="1600"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59741" marR="59741" marT="0" marB="0" anchor="b"/>
                </a:tc>
                <a:extLst>
                  <a:ext uri="{0D108BD9-81ED-4DB2-BD59-A6C34878D82A}">
                    <a16:rowId xmlns:a16="http://schemas.microsoft.com/office/drawing/2014/main" val="579534092"/>
                  </a:ext>
                </a:extLst>
              </a:tr>
              <a:tr h="55571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Yard Waste</a:t>
                      </a:r>
                      <a:endParaRPr lang="en-US" sz="1600" dirty="0"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59741" marR="5974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July</a:t>
                      </a:r>
                      <a:endParaRPr lang="en-US" sz="1600" dirty="0"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59741" marR="5974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2021</a:t>
                      </a:r>
                      <a:endParaRPr lang="en-US" sz="1600"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59741" marR="5974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27.2</a:t>
                      </a:r>
                      <a:endParaRPr lang="en-US" sz="1600"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59741" marR="5974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1.6</a:t>
                      </a:r>
                      <a:endParaRPr lang="en-US" sz="1600"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59741" marR="5974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43.6</a:t>
                      </a:r>
                      <a:endParaRPr lang="en-US" sz="1600"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59741" marR="5974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17</a:t>
                      </a:r>
                      <a:endParaRPr lang="en-US" sz="1600"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59741" marR="59741" marT="0" marB="0" anchor="b"/>
                </a:tc>
                <a:extLst>
                  <a:ext uri="{0D108BD9-81ED-4DB2-BD59-A6C34878D82A}">
                    <a16:rowId xmlns:a16="http://schemas.microsoft.com/office/drawing/2014/main" val="2837873409"/>
                  </a:ext>
                </a:extLst>
              </a:tr>
              <a:tr h="55571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Wood</a:t>
                      </a:r>
                      <a:endParaRPr lang="en-US" sz="1600"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59741" marR="5974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March</a:t>
                      </a:r>
                      <a:endParaRPr lang="en-US" sz="1600" dirty="0"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59741" marR="5974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2021</a:t>
                      </a:r>
                      <a:endParaRPr lang="en-US" sz="1600" dirty="0"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59741" marR="5974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44</a:t>
                      </a:r>
                      <a:endParaRPr lang="en-US" sz="1600"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59741" marR="5974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0.44</a:t>
                      </a:r>
                      <a:endParaRPr lang="en-US" sz="1600"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59741" marR="5974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33.6</a:t>
                      </a:r>
                      <a:endParaRPr lang="en-US" sz="1600"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59741" marR="5974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100</a:t>
                      </a:r>
                      <a:endParaRPr lang="en-US" sz="1600"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59741" marR="59741" marT="0" marB="0" anchor="b"/>
                </a:tc>
                <a:extLst>
                  <a:ext uri="{0D108BD9-81ED-4DB2-BD59-A6C34878D82A}">
                    <a16:rowId xmlns:a16="http://schemas.microsoft.com/office/drawing/2014/main" val="4000148322"/>
                  </a:ext>
                </a:extLst>
              </a:tr>
              <a:tr h="55571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Canterbury Manure</a:t>
                      </a:r>
                      <a:endParaRPr lang="en-US" sz="1600"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59741" marR="5974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June</a:t>
                      </a:r>
                      <a:endParaRPr lang="en-US" sz="1600" dirty="0"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59741" marR="5974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2021</a:t>
                      </a:r>
                      <a:endParaRPr lang="en-US" sz="1600" dirty="0"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59741" marR="5974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32</a:t>
                      </a:r>
                      <a:endParaRPr lang="en-US" sz="1600" dirty="0"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59741" marR="5974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1</a:t>
                      </a:r>
                      <a:endParaRPr lang="en-US" sz="1600" dirty="0"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59741" marR="5974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43.4</a:t>
                      </a:r>
                      <a:endParaRPr lang="en-US" sz="1600"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59741" marR="5974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32</a:t>
                      </a:r>
                      <a:endParaRPr lang="en-US" sz="1600"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59741" marR="59741" marT="0" marB="0" anchor="b"/>
                </a:tc>
                <a:extLst>
                  <a:ext uri="{0D108BD9-81ED-4DB2-BD59-A6C34878D82A}">
                    <a16:rowId xmlns:a16="http://schemas.microsoft.com/office/drawing/2014/main" val="3070509532"/>
                  </a:ext>
                </a:extLst>
              </a:tr>
              <a:tr h="55571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Vierkant (curbside food)</a:t>
                      </a:r>
                      <a:endParaRPr lang="en-US" sz="1600"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59741" marR="5974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February</a:t>
                      </a:r>
                      <a:endParaRPr lang="en-US" sz="1600"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59741" marR="5974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2021</a:t>
                      </a:r>
                      <a:endParaRPr lang="en-US" sz="1600"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59741" marR="5974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45</a:t>
                      </a:r>
                      <a:endParaRPr lang="en-US" sz="1600" dirty="0"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59741" marR="5974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2.5</a:t>
                      </a:r>
                      <a:endParaRPr lang="en-US" sz="1600" dirty="0"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59741" marR="5974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68.8</a:t>
                      </a:r>
                      <a:endParaRPr lang="en-US" sz="1600" dirty="0"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59741" marR="5974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18</a:t>
                      </a:r>
                      <a:endParaRPr lang="en-US" sz="1600"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59741" marR="59741" marT="0" marB="0" anchor="b"/>
                </a:tc>
                <a:extLst>
                  <a:ext uri="{0D108BD9-81ED-4DB2-BD59-A6C34878D82A}">
                    <a16:rowId xmlns:a16="http://schemas.microsoft.com/office/drawing/2014/main" val="3258850836"/>
                  </a:ext>
                </a:extLst>
              </a:tr>
              <a:tr h="55571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Organix (food)</a:t>
                      </a:r>
                      <a:endParaRPr lang="en-US" sz="1600"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59741" marR="5974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January</a:t>
                      </a:r>
                      <a:endParaRPr lang="en-US" sz="1600"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59741" marR="5974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2021</a:t>
                      </a:r>
                      <a:endParaRPr lang="en-US" sz="1600"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59741" marR="5974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46.4</a:t>
                      </a:r>
                      <a:endParaRPr lang="en-US" sz="1600"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59741" marR="5974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1.6</a:t>
                      </a:r>
                      <a:endParaRPr lang="en-US" sz="1600" dirty="0"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59741" marR="5974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78.7</a:t>
                      </a:r>
                      <a:endParaRPr lang="en-US" sz="1600" dirty="0"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59741" marR="5974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29</a:t>
                      </a:r>
                      <a:endParaRPr lang="en-US" sz="1600" dirty="0"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59741" marR="59741" marT="0" marB="0" anchor="b"/>
                </a:tc>
                <a:extLst>
                  <a:ext uri="{0D108BD9-81ED-4DB2-BD59-A6C34878D82A}">
                    <a16:rowId xmlns:a16="http://schemas.microsoft.com/office/drawing/2014/main" val="2941915691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8DA25AFD-FC5D-003B-CC89-A71FAB83F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505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80857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E5A07-A03C-F840-9B95-C5573FBA1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125" y="0"/>
            <a:ext cx="8524875" cy="1593669"/>
          </a:xfrm>
        </p:spPr>
        <p:txBody>
          <a:bodyPr/>
          <a:lstStyle/>
          <a:p>
            <a:r>
              <a:rPr lang="en-US" b="0" dirty="0">
                <a:latin typeface="Gill Sans MT" panose="020B0502020104020203" pitchFamily="34" charset="77"/>
              </a:rPr>
              <a:t>No Spreadsheet?  </a:t>
            </a:r>
            <a:br>
              <a:rPr lang="en-US" b="0" dirty="0">
                <a:latin typeface="Gill Sans MT" panose="020B0502020104020203" pitchFamily="34" charset="77"/>
              </a:rPr>
            </a:br>
            <a:r>
              <a:rPr lang="en-US" b="0" dirty="0">
                <a:latin typeface="Gill Sans MT" panose="020B0502020104020203" pitchFamily="34" charset="77"/>
              </a:rPr>
              <a:t>Make a Test Pile!</a:t>
            </a:r>
          </a:p>
        </p:txBody>
      </p:sp>
      <p:pic>
        <p:nvPicPr>
          <p:cNvPr id="4" name="Picture 3" descr="A group of people working in a field&#10;&#10;Description automatically generated with medium confidence">
            <a:extLst>
              <a:ext uri="{FF2B5EF4-FFF2-40B4-BE49-F238E27FC236}">
                <a16:creationId xmlns:a16="http://schemas.microsoft.com/office/drawing/2014/main" id="{B65FFEB3-891B-F94F-B25D-C548524951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19" t="10464" r="27905" b="39393"/>
          <a:stretch/>
        </p:blipFill>
        <p:spPr>
          <a:xfrm>
            <a:off x="1140823" y="1328456"/>
            <a:ext cx="3708214" cy="2557137"/>
          </a:xfrm>
          <a:prstGeom prst="rect">
            <a:avLst/>
          </a:prstGeom>
        </p:spPr>
      </p:pic>
      <p:pic>
        <p:nvPicPr>
          <p:cNvPr id="8" name="Picture 7" descr="A group of people standing next to a pile of hay&#10;&#10;Description automatically generated with low confidence">
            <a:extLst>
              <a:ext uri="{FF2B5EF4-FFF2-40B4-BE49-F238E27FC236}">
                <a16:creationId xmlns:a16="http://schemas.microsoft.com/office/drawing/2014/main" id="{A0DD6C40-8233-8048-B7C7-DC310D0C75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33" t="18081" r="12286"/>
          <a:stretch/>
        </p:blipFill>
        <p:spPr>
          <a:xfrm>
            <a:off x="5198201" y="4452948"/>
            <a:ext cx="3161211" cy="2153148"/>
          </a:xfrm>
          <a:prstGeom prst="rect">
            <a:avLst/>
          </a:prstGeom>
        </p:spPr>
      </p:pic>
      <p:pic>
        <p:nvPicPr>
          <p:cNvPr id="10" name="Picture 9" descr="A picture containing ground, outdoor, sky, person&#10;&#10;Description automatically generated">
            <a:extLst>
              <a:ext uri="{FF2B5EF4-FFF2-40B4-BE49-F238E27FC236}">
                <a16:creationId xmlns:a16="http://schemas.microsoft.com/office/drawing/2014/main" id="{5003B31C-8E79-9847-BDE8-0A88E3634A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395" r="15640"/>
          <a:stretch/>
        </p:blipFill>
        <p:spPr>
          <a:xfrm>
            <a:off x="5633625" y="1483200"/>
            <a:ext cx="2725787" cy="2932611"/>
          </a:xfrm>
          <a:prstGeom prst="rect">
            <a:avLst/>
          </a:prstGeom>
        </p:spPr>
      </p:pic>
      <p:pic>
        <p:nvPicPr>
          <p:cNvPr id="5" name="Picture 4" descr="A group of men standing around a hay bale&#10;&#10;Description automatically generated with low confidence">
            <a:extLst>
              <a:ext uri="{FF2B5EF4-FFF2-40B4-BE49-F238E27FC236}">
                <a16:creationId xmlns:a16="http://schemas.microsoft.com/office/drawing/2014/main" id="{42E05299-917D-EAA9-BB9A-A85B5806AB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0823" y="3973679"/>
            <a:ext cx="3509889" cy="263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63967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og sitting on grass&#10;&#10;Description automatically generated with low confidence">
            <a:extLst>
              <a:ext uri="{FF2B5EF4-FFF2-40B4-BE49-F238E27FC236}">
                <a16:creationId xmlns:a16="http://schemas.microsoft.com/office/drawing/2014/main" id="{AD79F531-DED9-C341-E0A3-73617F3C7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315" y="1865453"/>
            <a:ext cx="3137351" cy="4183134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0C784847-CC55-52F6-8218-6A34CD653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483" y="3264870"/>
            <a:ext cx="1536700" cy="13843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B184149-229E-51FD-DFBB-633704989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32" y="570053"/>
            <a:ext cx="8472668" cy="129540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Gill Sans MT" panose="020B0502020104020203" pitchFamily="34" charset="77"/>
              </a:rPr>
              <a:t>Questions?</a:t>
            </a:r>
            <a:br>
              <a:rPr lang="en-US" sz="3600" dirty="0">
                <a:latin typeface="Gill Sans MT" panose="020B0502020104020203" pitchFamily="34" charset="77"/>
              </a:rPr>
            </a:br>
            <a:endParaRPr lang="en-US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61275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EB6667-F7BC-43BE-8A0C-CBDC9ABCD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401" y="1286056"/>
            <a:ext cx="7907448" cy="41277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C2B81-7B12-0CA3-E9F6-26B18CFE3353}"/>
              </a:ext>
            </a:extLst>
          </p:cNvPr>
          <p:cNvSpPr txBox="1"/>
          <p:nvPr/>
        </p:nvSpPr>
        <p:spPr>
          <a:xfrm>
            <a:off x="1076146" y="6201911"/>
            <a:ext cx="74488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Gill Sans MT" panose="020B0502020104020203" pitchFamily="34" charset="77"/>
              </a:rPr>
              <a:t>https://</a:t>
            </a:r>
            <a:r>
              <a:rPr lang="en-US" sz="1200" dirty="0" err="1">
                <a:latin typeface="Gill Sans MT" panose="020B0502020104020203" pitchFamily="34" charset="77"/>
              </a:rPr>
              <a:t>residus.gencat.cat</a:t>
            </a:r>
            <a:r>
              <a:rPr lang="en-US" sz="1200" dirty="0">
                <a:latin typeface="Gill Sans MT" panose="020B0502020104020203" pitchFamily="34" charset="77"/>
              </a:rPr>
              <a:t>/es/</a:t>
            </a:r>
            <a:r>
              <a:rPr lang="en-US" sz="1200" dirty="0" err="1">
                <a:latin typeface="Gill Sans MT" panose="020B0502020104020203" pitchFamily="34" charset="77"/>
              </a:rPr>
              <a:t>ambits_dactuacio</a:t>
            </a:r>
            <a:r>
              <a:rPr lang="en-US" sz="1200" dirty="0">
                <a:latin typeface="Gill Sans MT" panose="020B0502020104020203" pitchFamily="34" charset="77"/>
              </a:rPr>
              <a:t>/</a:t>
            </a:r>
            <a:r>
              <a:rPr lang="en-US" sz="1200" dirty="0" err="1">
                <a:latin typeface="Gill Sans MT" panose="020B0502020104020203" pitchFamily="34" charset="77"/>
              </a:rPr>
              <a:t>valoritzacio_reciclatge</a:t>
            </a:r>
            <a:r>
              <a:rPr lang="en-US" sz="1200" dirty="0">
                <a:latin typeface="Gill Sans MT" panose="020B0502020104020203" pitchFamily="34" charset="77"/>
              </a:rPr>
              <a:t>/</a:t>
            </a:r>
            <a:r>
              <a:rPr lang="en-US" sz="1200" dirty="0" err="1">
                <a:latin typeface="Gill Sans MT" panose="020B0502020104020203" pitchFamily="34" charset="77"/>
              </a:rPr>
              <a:t>instal_lacions_de_gestio</a:t>
            </a:r>
            <a:r>
              <a:rPr lang="en-US" sz="1200" dirty="0">
                <a:latin typeface="Gill Sans MT" panose="020B0502020104020203" pitchFamily="34" charset="77"/>
              </a:rPr>
              <a:t>/</a:t>
            </a:r>
            <a:r>
              <a:rPr lang="en-US" sz="1200" dirty="0" err="1">
                <a:latin typeface="Gill Sans MT" panose="020B0502020104020203" pitchFamily="34" charset="77"/>
              </a:rPr>
              <a:t>tractament_biologic</a:t>
            </a:r>
            <a:r>
              <a:rPr lang="en-US" sz="1200" dirty="0">
                <a:latin typeface="Gill Sans MT" panose="020B0502020104020203" pitchFamily="34" charset="77"/>
              </a:rPr>
              <a:t>/</a:t>
            </a:r>
            <a:r>
              <a:rPr lang="en-US" sz="1200" dirty="0" err="1">
                <a:latin typeface="Gill Sans MT" panose="020B0502020104020203" pitchFamily="34" charset="77"/>
              </a:rPr>
              <a:t>el_compostatge</a:t>
            </a:r>
            <a:r>
              <a:rPr lang="en-US" sz="1200" dirty="0">
                <a:latin typeface="Gill Sans MT" panose="020B0502020104020203" pitchFamily="34" charset="77"/>
              </a:rPr>
              <a:t>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662C4C-25AB-866E-E793-C900ADA4FC70}"/>
              </a:ext>
            </a:extLst>
          </p:cNvPr>
          <p:cNvSpPr txBox="1"/>
          <p:nvPr/>
        </p:nvSpPr>
        <p:spPr>
          <a:xfrm>
            <a:off x="1076147" y="5971079"/>
            <a:ext cx="35594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Gill Sans MT" panose="020B0502020104020203" pitchFamily="34" charset="77"/>
              </a:rPr>
              <a:t>Graphic Courtesy Waste Agency of Catalonia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DEA24B-41B3-7C54-162C-3D85CC165CFB}"/>
              </a:ext>
            </a:extLst>
          </p:cNvPr>
          <p:cNvSpPr txBox="1">
            <a:spLocks/>
          </p:cNvSpPr>
          <p:nvPr/>
        </p:nvSpPr>
        <p:spPr>
          <a:xfrm>
            <a:off x="457200" y="329658"/>
            <a:ext cx="8229600" cy="72556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>
                <a:latin typeface="Gill Sans MT" panose="020B0502020104020203" pitchFamily="34" charset="77"/>
              </a:rPr>
              <a:t>The Composting Process</a:t>
            </a:r>
          </a:p>
        </p:txBody>
      </p:sp>
    </p:spTree>
    <p:extLst>
      <p:ext uri="{BB962C8B-B14F-4D97-AF65-F5344CB8AC3E}">
        <p14:creationId xmlns:p14="http://schemas.microsoft.com/office/powerpoint/2010/main" val="276433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77"/>
              </a:rPr>
              <a:t>What is Composting?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057400"/>
            <a:ext cx="8077200" cy="4114800"/>
          </a:xfrm>
        </p:spPr>
        <p:txBody>
          <a:bodyPr/>
          <a:lstStyle/>
          <a:p>
            <a:pPr indent="-225425"/>
            <a:r>
              <a:rPr lang="en-US" b="0" dirty="0">
                <a:latin typeface="Gill Sans MT" panose="020B0502020104020203" pitchFamily="34" charset="77"/>
              </a:rPr>
              <a:t>A natural, biological process.</a:t>
            </a:r>
          </a:p>
          <a:p>
            <a:pPr indent="-225425"/>
            <a:r>
              <a:rPr lang="en-US" b="0" dirty="0">
                <a:latin typeface="Gill Sans MT" panose="020B0502020104020203" pitchFamily="34" charset="77"/>
              </a:rPr>
              <a:t>A manufacturing process.</a:t>
            </a:r>
          </a:p>
          <a:p>
            <a:pPr indent="-225425"/>
            <a:r>
              <a:rPr lang="en-US" b="0" dirty="0">
                <a:latin typeface="Gill Sans MT" panose="020B0502020104020203" pitchFamily="34" charset="77"/>
              </a:rPr>
              <a:t>A tool to manage solid waste issues.</a:t>
            </a:r>
          </a:p>
          <a:p>
            <a:pPr indent="-225425"/>
            <a:r>
              <a:rPr lang="en-US" b="0" dirty="0">
                <a:latin typeface="Gill Sans MT" panose="020B0502020104020203" pitchFamily="34" charset="77"/>
              </a:rPr>
              <a:t>A way to reduce GHG.</a:t>
            </a:r>
          </a:p>
          <a:p>
            <a:pPr indent="-225425"/>
            <a:endParaRPr lang="en-US" b="0" dirty="0">
              <a:latin typeface="Gill Sans MT" panose="020B0502020104020203" pitchFamily="34" charset="77"/>
            </a:endParaRPr>
          </a:p>
          <a:p>
            <a:pPr indent="-225425"/>
            <a:r>
              <a:rPr lang="en-US" b="0" dirty="0">
                <a:latin typeface="Gill Sans MT" panose="020B0502020104020203" pitchFamily="34" charset="77"/>
              </a:rPr>
              <a:t>Same process, used in many different contexts.</a:t>
            </a:r>
          </a:p>
        </p:txBody>
      </p:sp>
    </p:spTree>
    <p:extLst>
      <p:ext uri="{BB962C8B-B14F-4D97-AF65-F5344CB8AC3E}">
        <p14:creationId xmlns:p14="http://schemas.microsoft.com/office/powerpoint/2010/main" val="3001382706"/>
      </p:ext>
    </p:extLst>
  </p:cSld>
  <p:clrMapOvr>
    <a:masterClrMapping/>
  </p:clrMapOvr>
</p:sld>
</file>

<file path=ppt/theme/theme1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Helvetica"/>
        <a:ea typeface="ヒラギノ角ゴ Pro W3"/>
        <a:cs typeface="ヒラギノ角ゴ Pro W3"/>
      </a:majorFont>
      <a:minorFont>
        <a:latin typeface="Helvetica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ll Sans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ll Sans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11877</TotalTime>
  <Words>2699</Words>
  <Application>Microsoft Macintosh PowerPoint</Application>
  <PresentationFormat>On-screen Show (4:3)</PresentationFormat>
  <Paragraphs>630</Paragraphs>
  <Slides>77</Slides>
  <Notes>43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77</vt:i4>
      </vt:variant>
    </vt:vector>
  </HeadingPairs>
  <TitlesOfParts>
    <vt:vector size="92" baseType="lpstr">
      <vt:lpstr>Arial</vt:lpstr>
      <vt:lpstr>Calibri</vt:lpstr>
      <vt:lpstr>Gill Sans</vt:lpstr>
      <vt:lpstr>Gill Sans MT</vt:lpstr>
      <vt:lpstr>Helvetica</vt:lpstr>
      <vt:lpstr>inherit</vt:lpstr>
      <vt:lpstr>LucidaGrande</vt:lpstr>
      <vt:lpstr>Open Sans</vt:lpstr>
      <vt:lpstr>proxima-nova</vt:lpstr>
      <vt:lpstr>Times</vt:lpstr>
      <vt:lpstr>Times New Roman</vt:lpstr>
      <vt:lpstr>Wingdings 2</vt:lpstr>
      <vt:lpstr>2_Blank Presentation</vt:lpstr>
      <vt:lpstr>Microsoft ClipArt Gallery</vt:lpstr>
      <vt:lpstr>Worksheet</vt:lpstr>
      <vt:lpstr>Lesson 4:  Basic Principles of Composting</vt:lpstr>
      <vt:lpstr>What Does  Composting Do?</vt:lpstr>
      <vt:lpstr>It’s all about the soil</vt:lpstr>
      <vt:lpstr>Benefits of Compost to Soil</vt:lpstr>
      <vt:lpstr>PowerPoint Presentation</vt:lpstr>
      <vt:lpstr>Replacing Organic Matter</vt:lpstr>
      <vt:lpstr>The Composting Process is:</vt:lpstr>
      <vt:lpstr>PowerPoint Presentation</vt:lpstr>
      <vt:lpstr>What is Composting?</vt:lpstr>
      <vt:lpstr>Microorganisms (“bugs”)  do most of the work</vt:lpstr>
      <vt:lpstr>Microorganisms eat Organic Matter </vt:lpstr>
      <vt:lpstr>PowerPoint Presentation</vt:lpstr>
      <vt:lpstr>PowerPoint Presentation</vt:lpstr>
      <vt:lpstr>PowerPoint Presentation</vt:lpstr>
      <vt:lpstr>1. Moisture</vt:lpstr>
      <vt:lpstr>Moisture Range</vt:lpstr>
      <vt:lpstr>PowerPoint Presentation</vt:lpstr>
      <vt:lpstr>Moisture  </vt:lpstr>
      <vt:lpstr>PowerPoint Presentation</vt:lpstr>
      <vt:lpstr>PowerPoint Presentation</vt:lpstr>
      <vt:lpstr>PowerPoint Presentation</vt:lpstr>
      <vt:lpstr>PowerPoint Presentation</vt:lpstr>
      <vt:lpstr>2. Oxygen (O2)</vt:lpstr>
      <vt:lpstr>“Passive” Aeration</vt:lpstr>
      <vt:lpstr>Forced Aeration</vt:lpstr>
      <vt:lpstr>Forced Aeration - Suction</vt:lpstr>
      <vt:lpstr>PowerPoint Presentation</vt:lpstr>
      <vt:lpstr>What Does Turning Do?</vt:lpstr>
      <vt:lpstr>PowerPoint Presentation</vt:lpstr>
      <vt:lpstr>Aeration</vt:lpstr>
      <vt:lpstr>O2/CO2 Monitoring</vt:lpstr>
      <vt:lpstr>PowerPoint Presentation</vt:lpstr>
      <vt:lpstr>Particle Size &amp; Surface Area</vt:lpstr>
      <vt:lpstr>Particle Size &amp; Surface Area</vt:lpstr>
      <vt:lpstr>PowerPoint Presentation</vt:lpstr>
      <vt:lpstr>Pile Porosity and FAS</vt:lpstr>
      <vt:lpstr>Bulk Density</vt:lpstr>
      <vt:lpstr>PowerPoint Presentation</vt:lpstr>
      <vt:lpstr>Bulk Density</vt:lpstr>
      <vt:lpstr>Measuring Bulk Density</vt:lpstr>
      <vt:lpstr>PowerPoint Presentation</vt:lpstr>
      <vt:lpstr>PowerPoint Presentation</vt:lpstr>
      <vt:lpstr>Pile Size</vt:lpstr>
      <vt:lpstr>4. Feedstocks</vt:lpstr>
      <vt:lpstr>Types of Feedstocks</vt:lpstr>
      <vt:lpstr>Feedstocks - Your Raw Materials</vt:lpstr>
      <vt:lpstr>Organic matter – once living</vt:lpstr>
      <vt:lpstr>PowerPoint Presentation</vt:lpstr>
      <vt:lpstr>PowerPoint Presentation</vt:lpstr>
      <vt:lpstr>Carbon to Nitrogen ratio (C:N)</vt:lpstr>
      <vt:lpstr>C:N Ratio by the Numbers</vt:lpstr>
      <vt:lpstr>Importance of C:N Ratio (N loss) Larsen and McCartney; 2000</vt:lpstr>
      <vt:lpstr>The Challenge of C:N Ratio</vt:lpstr>
      <vt:lpstr>PowerPoint Presentation</vt:lpstr>
      <vt:lpstr>5.  Temperature</vt:lpstr>
      <vt:lpstr>Temperature</vt:lpstr>
      <vt:lpstr>Process to Further Reduce Pathogens</vt:lpstr>
      <vt:lpstr>PowerPoint Presentation</vt:lpstr>
      <vt:lpstr>6. Time</vt:lpstr>
      <vt:lpstr>Questions? </vt:lpstr>
      <vt:lpstr>Recipe Development</vt:lpstr>
      <vt:lpstr>Sometimes feedstocks are adequately balanced</vt:lpstr>
      <vt:lpstr>PowerPoint Presentation</vt:lpstr>
      <vt:lpstr>PowerPoint Presentation</vt:lpstr>
      <vt:lpstr>Mix ingredients together  to create a better balance</vt:lpstr>
      <vt:lpstr>Starting Targets For Composting</vt:lpstr>
      <vt:lpstr>PowerPoint Presentation</vt:lpstr>
      <vt:lpstr>PowerPoint Presentation</vt:lpstr>
      <vt:lpstr>Strategies for Combining Feedstocks</vt:lpstr>
      <vt:lpstr>Strategies for Combining Feedstocks</vt:lpstr>
      <vt:lpstr>PowerPoint Presentation</vt:lpstr>
      <vt:lpstr>PowerPoint Presentation</vt:lpstr>
      <vt:lpstr>PowerPoint Presentation</vt:lpstr>
      <vt:lpstr>PowerPoint Presentation</vt:lpstr>
      <vt:lpstr>SMSC numbers:</vt:lpstr>
      <vt:lpstr>No Spreadsheet?   Make a Test Pile!</vt:lpstr>
      <vt:lpstr>Questions?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Planning Your Compost Site Ideas and Considerations</dc:title>
  <dc:creator>Matthew Cotton</dc:creator>
  <cp:lastModifiedBy>Matthew Cotton</cp:lastModifiedBy>
  <cp:revision>55</cp:revision>
  <cp:lastPrinted>2023-07-07T14:44:51Z</cp:lastPrinted>
  <dcterms:created xsi:type="dcterms:W3CDTF">2021-07-03T20:58:23Z</dcterms:created>
  <dcterms:modified xsi:type="dcterms:W3CDTF">2023-07-11T04:19:19Z</dcterms:modified>
</cp:coreProperties>
</file>